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9910-54C2-4019-B935-DECA6CF699F7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A925-C83F-42BB-948E-5C61ED37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0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сочетаемость. И 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16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Хорош</a:t>
            </a:r>
            <a:r>
              <a:rPr lang="ru-RU" baseline="0" dirty="0" smtClean="0"/>
              <a:t> только для достаточно частотных устойчивых сочетаний. Будет плохо моделировать свободную </a:t>
            </a:r>
            <a:r>
              <a:rPr lang="ru-RU" baseline="0" smtClean="0"/>
              <a:t>сочетаемость. И </a:t>
            </a:r>
            <a:r>
              <a:rPr lang="ru-RU" baseline="0" dirty="0" smtClean="0"/>
              <a:t>уж точно не подойдет для предложений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A925-C83F-42BB-948E-5C61ED372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4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7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7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17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960AE-2295-47FB-98DD-DFE087BA0892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BFCE-F75D-4867-966D-38BFE2C87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368838#.XlwRp_RS_Dc" TargetMode="External"/><Relationship Id="rId2" Type="http://schemas.openxmlformats.org/officeDocument/2006/relationships/hyperlink" Target="http://clic.cimec.unitn.it/composes/materials/frege-in-spac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композиции,</a:t>
            </a:r>
            <a:br>
              <a:rPr lang="ru-RU" dirty="0" smtClean="0"/>
            </a:br>
            <a:r>
              <a:rPr lang="ru-RU" sz="4400" dirty="0" smtClean="0"/>
              <a:t>или векторные представления для фраз и предложений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9663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НИС «Компьютерная лексикография»</a:t>
            </a:r>
            <a:br>
              <a:rPr lang="ru-RU" dirty="0" smtClean="0"/>
            </a:br>
            <a:r>
              <a:rPr lang="ru-RU" dirty="0" smtClean="0"/>
              <a:t>Даша Рыжова, Даша Попова,</a:t>
            </a:r>
            <a:br>
              <a:rPr lang="ru-RU" dirty="0" smtClean="0"/>
            </a:br>
            <a:r>
              <a:rPr lang="ru-RU" dirty="0" smtClean="0"/>
              <a:t>3.03.2020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16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лексическая функция</a:t>
            </a:r>
            <a:br>
              <a:rPr lang="ru-RU" dirty="0" smtClean="0"/>
            </a:br>
            <a:r>
              <a:rPr lang="ru-RU" dirty="0"/>
              <a:t>(</a:t>
            </a:r>
            <a:r>
              <a:rPr lang="en-US" dirty="0" smtClean="0"/>
              <a:t>Practical </a:t>
            </a:r>
            <a:r>
              <a:rPr lang="en-US" dirty="0" smtClean="0"/>
              <a:t>lexical </a:t>
            </a:r>
            <a:r>
              <a:rPr lang="en-US" dirty="0" smtClean="0"/>
              <a:t>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Отдельная матрица для каждого аргумента + вектор предиката</a:t>
                </a:r>
                <a:endParaRPr lang="en-US" dirty="0" smtClean="0"/>
              </a:p>
              <a:p>
                <a:pPr/>
                <a:r>
                  <a:rPr lang="ru-RU" dirty="0" smtClean="0"/>
                  <a:t>Для прилагательных (и одноместных глаголов):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e>
                    </m:acc>
                  </m:oMath>
                </a14:m>
                <a:r>
                  <a:rPr lang="en-US" baseline="-25000" dirty="0" smtClean="0"/>
                  <a:t> </a:t>
                </a:r>
                <a:endParaRPr lang="ru-RU" baseline="-25000" dirty="0" smtClean="0"/>
              </a:p>
              <a:p>
                <a:pPr/>
                <a:r>
                  <a:rPr lang="ru-RU" dirty="0" smtClean="0"/>
                  <a:t>Для двухместных глаголов: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𝑣𝑒𝑟𝑏</m:t>
                        </m:r>
                      </m:e>
                    </m:acc>
                  </m:oMath>
                </a14:m>
                <a:r>
                  <a:rPr lang="en-US" baseline="-25000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Paperno</a:t>
                </a:r>
                <a:r>
                  <a:rPr lang="en-US" dirty="0" smtClean="0"/>
                  <a:t> et al. 2014)</a:t>
                </a:r>
                <a:endParaRPr lang="ru-RU" dirty="0"/>
              </a:p>
              <a:p>
                <a:pPr marL="0" indent="0">
                  <a:buNone/>
                </a:pPr>
                <a:endParaRPr lang="ru-RU" baseline="-25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7273"/>
                <a:ext cx="10515600" cy="4249689"/>
              </a:xfrm>
              <a:blipFill rotWithShape="0">
                <a:blip r:embed="rId2"/>
                <a:stretch>
                  <a:fillRect l="-1217" t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705514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5314"/>
                <a:gridCol w="2602523"/>
                <a:gridCol w="261776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МЕТОД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БЕЗ</a:t>
                      </a:r>
                      <a:r>
                        <a:rPr lang="ru-RU" sz="2800" baseline="0" dirty="0" smtClean="0"/>
                        <a:t> ОБУЧЕНИЯ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 ОБУЧЕНИЕМ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additive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dilation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full</a:t>
                      </a:r>
                      <a:r>
                        <a:rPr lang="en-US" sz="2800" baseline="0" dirty="0" smtClean="0"/>
                        <a:t> additive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practical lexical function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7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30" y="239151"/>
            <a:ext cx="10515600" cy="109728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909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Jeff Mitchell and Mirella </a:t>
            </a:r>
            <a:r>
              <a:rPr lang="en-US" dirty="0" err="1"/>
              <a:t>Lapata</a:t>
            </a:r>
            <a:r>
              <a:rPr lang="en-US" dirty="0"/>
              <a:t>. 2010. </a:t>
            </a:r>
            <a:r>
              <a:rPr lang="en-US" dirty="0" smtClean="0"/>
              <a:t>Composition</a:t>
            </a:r>
            <a:r>
              <a:rPr lang="ru-RU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distributional models of semantics. </a:t>
            </a:r>
            <a:r>
              <a:rPr lang="en-US" i="1" dirty="0"/>
              <a:t>Cognitive Science</a:t>
            </a:r>
            <a:r>
              <a:rPr lang="en-US" dirty="0"/>
              <a:t>, 34(8):</a:t>
            </a:r>
            <a:r>
              <a:rPr lang="en-US" dirty="0" smtClean="0"/>
              <a:t>1388–1429.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 and Roberto </a:t>
            </a:r>
            <a:r>
              <a:rPr lang="en-US" dirty="0" err="1"/>
              <a:t>Zamparelli</a:t>
            </a:r>
            <a:r>
              <a:rPr lang="en-US" dirty="0"/>
              <a:t>. 2010. </a:t>
            </a:r>
            <a:r>
              <a:rPr lang="en-US" dirty="0" smtClean="0"/>
              <a:t>Nouns</a:t>
            </a:r>
            <a:r>
              <a:rPr lang="ru-RU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vectors, adjectives are matrices: </a:t>
            </a:r>
            <a:r>
              <a:rPr lang="en-US" dirty="0" smtClean="0"/>
              <a:t>Representing</a:t>
            </a:r>
            <a:r>
              <a:rPr lang="ru-RU" dirty="0" smtClean="0"/>
              <a:t> </a:t>
            </a:r>
            <a:r>
              <a:rPr lang="en-US" dirty="0" smtClean="0"/>
              <a:t>adjective-noun </a:t>
            </a:r>
            <a:r>
              <a:rPr lang="en-US" dirty="0"/>
              <a:t>constructions in semantic space.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i="1" dirty="0" smtClean="0"/>
              <a:t>Proceedings </a:t>
            </a:r>
            <a:r>
              <a:rPr lang="en-US" i="1" dirty="0"/>
              <a:t>of EMNLP</a:t>
            </a:r>
            <a:r>
              <a:rPr lang="en-US" dirty="0"/>
              <a:t>, pages 1183–1193, Boston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MA.</a:t>
            </a:r>
            <a:endParaRPr lang="ru-RU" dirty="0" smtClean="0"/>
          </a:p>
          <a:p>
            <a:r>
              <a:rPr lang="en-US" dirty="0" smtClean="0"/>
              <a:t>Marco </a:t>
            </a:r>
            <a:r>
              <a:rPr lang="en-US" dirty="0" err="1"/>
              <a:t>Baroni</a:t>
            </a:r>
            <a:r>
              <a:rPr lang="en-US" dirty="0"/>
              <a:t>, </a:t>
            </a:r>
            <a:r>
              <a:rPr lang="en-US" dirty="0" err="1"/>
              <a:t>Raffaella</a:t>
            </a:r>
            <a:r>
              <a:rPr lang="en-US" dirty="0"/>
              <a:t> </a:t>
            </a:r>
            <a:r>
              <a:rPr lang="en-US" dirty="0" err="1"/>
              <a:t>Bernardi</a:t>
            </a:r>
            <a:r>
              <a:rPr lang="en-US" dirty="0"/>
              <a:t>, and Roberto </a:t>
            </a:r>
            <a:r>
              <a:rPr lang="en-US" dirty="0" err="1"/>
              <a:t>Zamparelli</a:t>
            </a:r>
            <a:r>
              <a:rPr lang="en-US" dirty="0"/>
              <a:t>. </a:t>
            </a:r>
            <a:r>
              <a:rPr lang="en-US" dirty="0" smtClean="0"/>
              <a:t>201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en-US" dirty="0" err="1"/>
              <a:t>Frege</a:t>
            </a:r>
            <a:r>
              <a:rPr lang="en-US" dirty="0"/>
              <a:t> in space: A program </a:t>
            </a:r>
            <a:r>
              <a:rPr lang="en-US" dirty="0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compositional </a:t>
            </a:r>
            <a:r>
              <a:rPr lang="en-US" dirty="0"/>
              <a:t>distributional semantics. </a:t>
            </a:r>
            <a:r>
              <a:rPr lang="en-US" i="1" dirty="0"/>
              <a:t>Linguistic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Issues in Language </a:t>
            </a:r>
            <a:r>
              <a:rPr lang="en-US" i="1" dirty="0" smtClean="0"/>
              <a:t>Technology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clic.cimec.unitn.it/composes/materials/frege-in-space.pdf</a:t>
            </a:r>
            <a:endParaRPr lang="en-US" dirty="0" smtClean="0"/>
          </a:p>
          <a:p>
            <a:r>
              <a:rPr lang="en-US" dirty="0"/>
              <a:t>Denis </a:t>
            </a:r>
            <a:r>
              <a:rPr lang="en-US" dirty="0" err="1"/>
              <a:t>Paperno</a:t>
            </a:r>
            <a:r>
              <a:rPr lang="en-US" dirty="0"/>
              <a:t>, </a:t>
            </a:r>
            <a:r>
              <a:rPr lang="en-US" dirty="0" err="1"/>
              <a:t>Nghia</a:t>
            </a:r>
            <a:r>
              <a:rPr lang="en-US" dirty="0"/>
              <a:t> The Pham, and Marco </a:t>
            </a:r>
            <a:r>
              <a:rPr lang="en-US" dirty="0" err="1"/>
              <a:t>Baroni</a:t>
            </a:r>
            <a:r>
              <a:rPr lang="en-US" dirty="0" smtClean="0"/>
              <a:t>. 2014</a:t>
            </a:r>
            <a:r>
              <a:rPr lang="en-US" dirty="0"/>
              <a:t>. A practical and linguistically-motivated approach to compositional distributional semantics. In</a:t>
            </a:r>
            <a:br>
              <a:rPr lang="en-US" dirty="0"/>
            </a:br>
            <a:r>
              <a:rPr lang="en-US" i="1" dirty="0"/>
              <a:t>Proceedings of ACL</a:t>
            </a:r>
            <a:r>
              <a:rPr lang="en-US" dirty="0"/>
              <a:t>. Baltimore, MD, pages </a:t>
            </a:r>
            <a:r>
              <a:rPr lang="en-US" dirty="0" smtClean="0"/>
              <a:t>90–99.</a:t>
            </a:r>
          </a:p>
          <a:p>
            <a:r>
              <a:rPr lang="ru-RU" dirty="0" smtClean="0"/>
              <a:t>Имплементация</a:t>
            </a:r>
            <a:r>
              <a:rPr lang="ru-RU" dirty="0" smtClean="0"/>
              <a:t>: библиотека </a:t>
            </a:r>
            <a:r>
              <a:rPr lang="en-US" dirty="0" smtClean="0"/>
              <a:t>DISSECT </a:t>
            </a:r>
            <a:r>
              <a:rPr lang="en-US" dirty="0">
                <a:hlinkClick r:id="rId3"/>
              </a:rPr>
              <a:t>https://zenodo.org/record/3368838#.</a:t>
            </a:r>
            <a:r>
              <a:rPr lang="en-US" dirty="0" smtClean="0">
                <a:hlinkClick r:id="rId3"/>
              </a:rPr>
              <a:t>XlwRp_RS_Dc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72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3724" y="1825625"/>
            <a:ext cx="10002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Вариант 1:</a:t>
            </a:r>
          </a:p>
          <a:p>
            <a:pPr marL="0" indent="0">
              <a:buNone/>
            </a:pPr>
            <a:r>
              <a:rPr lang="ru-RU" sz="3000" dirty="0" smtClean="0"/>
              <a:t>Можно считать словосочетание неделимой сущностью,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ср. </a:t>
            </a:r>
            <a:r>
              <a:rPr lang="en-US" sz="3000" dirty="0" err="1" smtClean="0"/>
              <a:t>New_York_Times</a:t>
            </a:r>
            <a:r>
              <a:rPr lang="en-US" sz="3000" dirty="0" smtClean="0"/>
              <a:t> </a:t>
            </a:r>
            <a:r>
              <a:rPr lang="ru-RU" sz="3000" dirty="0" smtClean="0"/>
              <a:t>в </a:t>
            </a:r>
            <a:r>
              <a:rPr lang="en-US" sz="3000" dirty="0" err="1" smtClean="0"/>
              <a:t>Mikolov</a:t>
            </a:r>
            <a:r>
              <a:rPr lang="en-US" sz="3000" dirty="0" smtClean="0"/>
              <a:t> et al. 2013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Вектора наблюдаемых словосочетаний, или наблюдаемые вектора (</a:t>
            </a:r>
            <a:r>
              <a:rPr lang="en-US" sz="3000" i="1" dirty="0" smtClean="0"/>
              <a:t>observed</a:t>
            </a:r>
            <a:r>
              <a:rPr lang="en-US" sz="3000" dirty="0" smtClean="0"/>
              <a:t> vectors</a:t>
            </a:r>
            <a:r>
              <a:rPr lang="ru-RU" sz="3000" dirty="0" smtClean="0"/>
              <a:t>)</a:t>
            </a:r>
            <a:endParaRPr lang="ru-RU" sz="3000" dirty="0"/>
          </a:p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dirty="0" smtClean="0"/>
              <a:t>Какие у этого подхода есть ограничения?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8141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365125"/>
            <a:ext cx="11113477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Векторные представления для словосочетаний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146" y="1839693"/>
            <a:ext cx="8862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Вариант 2:</a:t>
            </a:r>
          </a:p>
          <a:p>
            <a:pPr marL="0" indent="0">
              <a:buNone/>
            </a:pPr>
            <a:r>
              <a:rPr lang="ru-RU" sz="3200" dirty="0" smtClean="0"/>
              <a:t>Можно составлять вектор для словосочетания из векторов входящих в него элементов</a:t>
            </a:r>
            <a:r>
              <a:rPr lang="en-US" sz="3200" dirty="0" smtClean="0"/>
              <a:t> (</a:t>
            </a:r>
            <a:r>
              <a:rPr lang="en-US" sz="3200" i="1" dirty="0" smtClean="0"/>
              <a:t>composed</a:t>
            </a:r>
            <a:r>
              <a:rPr lang="en-US" sz="3200" dirty="0" smtClean="0"/>
              <a:t> vectors)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Как?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Модели (методы) композиции</a:t>
            </a:r>
            <a:r>
              <a:rPr lang="ru-RU" sz="3200" dirty="0" smtClean="0"/>
              <a:t>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71267" y="5120640"/>
            <a:ext cx="492369" cy="2110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модель (</a:t>
            </a:r>
            <a:r>
              <a:rPr lang="en-US" dirty="0" smtClean="0"/>
              <a:t>additive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попарное суммирование значений каждого измерения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697"/>
              </p:ext>
            </p:extLst>
          </p:nvPr>
        </p:nvGraphicFramePr>
        <p:xfrm>
          <a:off x="838200" y="3315494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/>
                <a:gridCol w="1280160"/>
                <a:gridCol w="1012874"/>
                <a:gridCol w="900333"/>
                <a:gridCol w="1026941"/>
                <a:gridCol w="984739"/>
                <a:gridCol w="928467"/>
                <a:gridCol w="8159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38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</a:t>
                      </a:r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9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Аддитивная взвешенная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(weighted additive)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dirty="0" smtClean="0"/>
                      <m:t>α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i="1" dirty="0" smtClean="0"/>
                      <m:t>β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altLang="zh-CN" i="1" dirty="0" smtClean="0"/>
                  <a:t>α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и</a:t>
                </a:r>
                <a:r>
                  <a:rPr lang="ru-RU" altLang="zh-CN" i="1" dirty="0" smtClean="0"/>
                  <a:t> </a:t>
                </a:r>
                <a:r>
                  <a:rPr lang="en-US" altLang="zh-CN" i="1" dirty="0" smtClean="0"/>
                  <a:t>β</a:t>
                </a:r>
                <a:r>
                  <a:rPr lang="ru-RU" altLang="zh-CN" i="1" dirty="0" smtClean="0"/>
                  <a:t> </a:t>
                </a:r>
                <a:r>
                  <a:rPr lang="ru-RU" altLang="zh-CN" dirty="0" smtClean="0"/>
                  <a:t>– коэффициенты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Значения коэффициентов: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подбирать вручную</a:t>
                </a:r>
              </a:p>
              <a:p>
                <a:pPr marL="514350" indent="-514350">
                  <a:buAutoNum type="arabicParenR"/>
                </a:pPr>
                <a:r>
                  <a:rPr lang="ru-RU" dirty="0" smtClean="0"/>
                  <a:t>Можно вычислять в процессе тренировки</a:t>
                </a:r>
                <a:br>
                  <a:rPr lang="ru-RU" dirty="0" smtClean="0"/>
                </a:br>
                <a:r>
                  <a:rPr lang="ru-RU" dirty="0" smtClean="0"/>
                  <a:t>(обучаться на наборе векторных представлений для наблюдаемых словосочетаний – минимизировать расстояние между </a:t>
                </a:r>
                <a:r>
                  <a:rPr lang="en-US" dirty="0" smtClean="0"/>
                  <a:t>composed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observed </a:t>
                </a:r>
                <a:r>
                  <a:rPr lang="ru-RU" dirty="0" smtClean="0"/>
                  <a:t>вектором)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5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Мультипликативная модель</a:t>
            </a:r>
            <a:br>
              <a:rPr lang="ru-RU" dirty="0" smtClean="0"/>
            </a:br>
            <a:r>
              <a:rPr lang="en-US" dirty="0" smtClean="0"/>
              <a:t>(multiplicative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 smtClean="0"/>
                      <m:t>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altLang="zh-CN" dirty="0" smtClean="0"/>
                  <a:t>т.е. попарное перемножение значений измерений двух векторов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7611"/>
                <a:ext cx="10515600" cy="4179351"/>
              </a:xfrm>
              <a:blipFill rotWithShape="0">
                <a:blip r:embed="rId2"/>
                <a:stretch>
                  <a:fillRect l="-1217" t="-2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232"/>
              </p:ext>
            </p:extLst>
          </p:nvPr>
        </p:nvGraphicFramePr>
        <p:xfrm>
          <a:off x="950741" y="3401486"/>
          <a:ext cx="983332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3879"/>
                <a:gridCol w="1280160"/>
                <a:gridCol w="1012874"/>
                <a:gridCol w="900333"/>
                <a:gridCol w="1026941"/>
                <a:gridCol w="984739"/>
                <a:gridCol w="928467"/>
                <a:gridCol w="8159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пол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скользкий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err="1" smtClean="0"/>
                        <a:t>скользкий_пол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255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325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45000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112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0</a:t>
                      </a:r>
                      <a:endParaRPr lang="ru-RU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Расширительная модель (</a:t>
            </a:r>
            <a:r>
              <a:rPr lang="en-US" dirty="0" smtClean="0"/>
              <a:t>dilation model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модифицированный вектор существительного,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 - компонент исходного вектора существительного, параллельный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- компонент исходного вектора существительного, ортогональный вектору прилагательного,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– коэффициент, значение которого вычисляется в процессе обучения (ср. </a:t>
                </a:r>
                <a:r>
                  <a:rPr lang="en-US" dirty="0" smtClean="0"/>
                  <a:t>weighted additive model</a:t>
                </a:r>
                <a:r>
                  <a:rPr lang="ru-RU" dirty="0" smtClean="0"/>
                  <a:t>)</a:t>
                </a:r>
                <a:r>
                  <a:rPr lang="en-US" dirty="0" smtClean="0"/>
                  <a:t>; </a:t>
                </a:r>
                <a:r>
                  <a:rPr lang="ru-RU" dirty="0" smtClean="0"/>
                  <a:t>без тренировки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 принимается равным 2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Подробнее см. </a:t>
                </a:r>
                <a:r>
                  <a:rPr lang="en-US" sz="2400" dirty="0" smtClean="0"/>
                  <a:t>Mitchell, </a:t>
                </a:r>
                <a:r>
                  <a:rPr lang="en-US" sz="2400" dirty="0" err="1" smtClean="0"/>
                  <a:t>Lapata</a:t>
                </a:r>
                <a:r>
                  <a:rPr lang="en-US" sz="2400" dirty="0" smtClean="0"/>
                  <a:t> 2010</a:t>
                </a:r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14203"/>
              </a:xfrm>
              <a:blipFill rotWithShape="0">
                <a:blip r:embed="rId2"/>
                <a:stretch>
                  <a:fillRect l="-1043" b="-1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аддитивная модель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full additive model)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altLang="zh-CN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i="1" dirty="0" smtClean="0"/>
                  <a:t>A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и</a:t>
                </a:r>
                <a:r>
                  <a:rPr lang="ru-RU" altLang="zh-CN" i="1" dirty="0"/>
                  <a:t> </a:t>
                </a:r>
                <a:r>
                  <a:rPr lang="en-US" altLang="zh-CN" i="1" dirty="0" smtClean="0"/>
                  <a:t>B</a:t>
                </a:r>
                <a:r>
                  <a:rPr lang="ru-RU" altLang="zh-CN" i="1" dirty="0" smtClean="0"/>
                  <a:t> </a:t>
                </a:r>
                <a:r>
                  <a:rPr lang="ru-RU" altLang="zh-CN" dirty="0"/>
                  <a:t>– </a:t>
                </a:r>
                <a:r>
                  <a:rPr lang="ru-RU" altLang="zh-CN" dirty="0" smtClean="0"/>
                  <a:t>матрицы коэффициентов</a:t>
                </a:r>
              </a:p>
              <a:p>
                <a:pPr marL="0" indent="0">
                  <a:buNone/>
                </a:pPr>
                <a:endParaRPr lang="ru-RU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A </a:t>
                </a:r>
                <a:r>
                  <a:rPr lang="ru-RU" altLang="zh-CN" dirty="0" smtClean="0"/>
                  <a:t>и </a:t>
                </a:r>
                <a:r>
                  <a:rPr lang="en-US" altLang="zh-CN" dirty="0" smtClean="0"/>
                  <a:t>B</a:t>
                </a:r>
                <a:r>
                  <a:rPr lang="ru-RU" altLang="zh-CN" dirty="0" smtClean="0"/>
                  <a:t> подбираются в процессе обучения на материале векторов каждого из компонентов и их наблюдаемых сочетаний</a:t>
                </a:r>
                <a:endParaRPr lang="ru-RU" altLang="zh-CN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Лексическая функция (</a:t>
            </a:r>
            <a:r>
              <a:rPr lang="en-US" dirty="0" smtClean="0"/>
              <a:t>Lexical function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en-US" dirty="0" smtClean="0"/>
                  <a:t>A – </a:t>
                </a:r>
                <a:r>
                  <a:rPr lang="ru-RU" dirty="0" smtClean="0"/>
                  <a:t>матрица, представляющая один элемент словосочетания (=«функцию»), 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ru-RU" dirty="0" smtClean="0"/>
                  <a:t> - вектор, представляющий второй элемент словосочетания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Матрица А вычисляется в процессе обучения на материале векторов одного наблюдаемых словосочетаний и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Baroni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Zamparelli</a:t>
                </a:r>
                <a:r>
                  <a:rPr lang="en-US" dirty="0" smtClean="0"/>
                  <a:t> 2010)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77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296</Words>
  <Application>Microsoft Office PowerPoint</Application>
  <PresentationFormat>Широкоэкранный</PresentationFormat>
  <Paragraphs>135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Тема Office</vt:lpstr>
      <vt:lpstr>Модели композиции, или векторные представления для фраз и предложений</vt:lpstr>
      <vt:lpstr>Векторные представления для словосочетаний</vt:lpstr>
      <vt:lpstr>Векторные представления для словосочетаний</vt:lpstr>
      <vt:lpstr>Аддитивная модель (additive model)</vt:lpstr>
      <vt:lpstr>Аддитивная взвешенная модель (weighted additive)</vt:lpstr>
      <vt:lpstr>Мультипликативная модель (multiplicative model)</vt:lpstr>
      <vt:lpstr>Расширительная модель (dilation model)</vt:lpstr>
      <vt:lpstr>Полная аддитивная модель (full additive model)</vt:lpstr>
      <vt:lpstr>Лексическая функция (Lexical function)</vt:lpstr>
      <vt:lpstr>Практическая лексическая функция (Practical lexical function)</vt:lpstr>
      <vt:lpstr>Презентация PowerPoint</vt:lpstr>
      <vt:lpstr>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Рыжова</dc:creator>
  <cp:lastModifiedBy>Дарья Рыжова</cp:lastModifiedBy>
  <cp:revision>19</cp:revision>
  <dcterms:created xsi:type="dcterms:W3CDTF">2020-02-29T10:56:09Z</dcterms:created>
  <dcterms:modified xsi:type="dcterms:W3CDTF">2020-03-02T20:08:53Z</dcterms:modified>
</cp:coreProperties>
</file>