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3" r:id="rId3"/>
    <p:sldId id="257" r:id="rId4"/>
    <p:sldId id="266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68" r:id="rId16"/>
    <p:sldId id="269" r:id="rId17"/>
    <p:sldId id="273" r:id="rId18"/>
    <p:sldId id="300" r:id="rId19"/>
    <p:sldId id="278" r:id="rId20"/>
    <p:sldId id="279" r:id="rId21"/>
    <p:sldId id="299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74" r:id="rId40"/>
    <p:sldId id="259" r:id="rId41"/>
    <p:sldId id="267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A798C-0BDE-406F-A3C8-775542433EA7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D55B-2D3B-4AB1-827A-326ECE3A3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1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ru-RU" smtClean="0"/>
              <a:t>Reflects indeed differences between languages</a:t>
            </a:r>
          </a:p>
          <a:p>
            <a:r>
              <a:rPr lang="ru-RU" altLang="ru-RU" smtClean="0"/>
              <a:t>И вообще надо обратить внимание на то, что строки совпадают неслучайно: классы (=фреймы) получаются осмысленные</a:t>
            </a: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1DFC39-0292-4FFC-B78A-43F50DDA7015}" type="slidenum">
              <a:rPr lang="ru-RU" altLang="ru-RU" smtClean="0"/>
              <a:pPr/>
              <a:t>21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9043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Т.е. почти одинаковое количество измерений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FD55B-2D3B-4AB1-827A-326ECE3A3C6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1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целом сопоставимые, мультипликативная</a:t>
            </a:r>
            <a:r>
              <a:rPr lang="ru-RU" baseline="0" dirty="0" smtClean="0"/>
              <a:t> и расширительная хуже, в остальном менее очевидно; </a:t>
            </a:r>
            <a:r>
              <a:rPr lang="en-US" baseline="0" dirty="0" smtClean="0"/>
              <a:t>PLF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FD55B-2D3B-4AB1-827A-326ECE3A3C6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55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7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7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9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8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1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96A6-5AD7-4288-A96A-7E4A53C2485B}" type="datetimeFigureOut">
              <a:rPr lang="ru-RU" smtClean="0"/>
              <a:t>09.03.2020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8DDE-1698-4D02-BB1D-F46D9F061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se.nlpub.org/" TargetMode="External"/><Relationship Id="rId2" Type="http://schemas.openxmlformats.org/officeDocument/2006/relationships/hyperlink" Target="https://sites.google.com/site/repevalacl1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viants.com/multilingual-simlex999-and-wordsim353/" TargetMode="External"/><Relationship Id="rId4" Type="http://schemas.openxmlformats.org/officeDocument/2006/relationships/hyperlink" Target="https://fh295.github.io/simlex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Оценка качества дистрибутивной модели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POSSIBLE BENCHMARKS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6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5769"/>
            <a:ext cx="8355848" cy="50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3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Онтологические отношения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BLESS (</a:t>
            </a:r>
            <a:r>
              <a:rPr lang="en-US" dirty="0" err="1" smtClean="0"/>
              <a:t>Baroni</a:t>
            </a:r>
            <a:r>
              <a:rPr lang="en-US" dirty="0" smtClean="0"/>
              <a:t> and </a:t>
            </a:r>
            <a:r>
              <a:rPr lang="en-US" dirty="0" err="1" smtClean="0"/>
              <a:t>Lenci</a:t>
            </a:r>
            <a:r>
              <a:rPr lang="en-US" dirty="0" smtClean="0"/>
              <a:t> Evaluation of Semantic Spaces),</a:t>
            </a:r>
            <a:br>
              <a:rPr lang="en-US" dirty="0" smtClean="0"/>
            </a:br>
            <a:r>
              <a:rPr lang="en-US" dirty="0" err="1" smtClean="0"/>
              <a:t>Baroni</a:t>
            </a:r>
            <a:r>
              <a:rPr lang="en-US" dirty="0" smtClean="0"/>
              <a:t> &amp; </a:t>
            </a:r>
            <a:r>
              <a:rPr lang="en-US" dirty="0" err="1" smtClean="0"/>
              <a:t>Lenci</a:t>
            </a:r>
            <a:r>
              <a:rPr lang="en-US" dirty="0" smtClean="0"/>
              <a:t> 2011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Тройки вида «слово 1 – отношение – слово 2»:</a:t>
            </a:r>
          </a:p>
          <a:p>
            <a:pPr marL="0" indent="0">
              <a:buNone/>
            </a:pPr>
            <a:r>
              <a:rPr lang="en-US" dirty="0" smtClean="0"/>
              <a:t>Alligator – </a:t>
            </a:r>
            <a:r>
              <a:rPr lang="en-US" dirty="0" err="1" smtClean="0"/>
              <a:t>attri</a:t>
            </a:r>
            <a:r>
              <a:rPr lang="en-US" dirty="0" smtClean="0"/>
              <a:t> – Aggressive</a:t>
            </a:r>
          </a:p>
          <a:p>
            <a:pPr marL="0" indent="0">
              <a:buNone/>
            </a:pPr>
            <a:r>
              <a:rPr lang="en-US" dirty="0" smtClean="0"/>
              <a:t>Alligator – </a:t>
            </a:r>
            <a:r>
              <a:rPr lang="en-US" dirty="0" err="1" smtClean="0"/>
              <a:t>coord</a:t>
            </a:r>
            <a:r>
              <a:rPr lang="en-US" dirty="0" smtClean="0"/>
              <a:t> – Crocodile</a:t>
            </a:r>
          </a:p>
          <a:p>
            <a:pPr marL="0" indent="0">
              <a:buNone/>
            </a:pPr>
            <a:r>
              <a:rPr lang="en-US" dirty="0" smtClean="0"/>
              <a:t>Alligator – event – Attack</a:t>
            </a:r>
          </a:p>
        </p:txBody>
      </p:sp>
    </p:spTree>
    <p:extLst>
      <p:ext uri="{BB962C8B-B14F-4D97-AF65-F5344CB8AC3E}">
        <p14:creationId xmlns:p14="http://schemas.microsoft.com/office/powerpoint/2010/main" val="130086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9489"/>
            <a:ext cx="10515600" cy="1016074"/>
          </a:xfrm>
        </p:spPr>
        <p:txBody>
          <a:bodyPr/>
          <a:lstStyle/>
          <a:p>
            <a:r>
              <a:rPr lang="ru-RU" dirty="0" smtClean="0"/>
              <a:t>Онтологические отношения: </a:t>
            </a:r>
            <a:r>
              <a:rPr lang="en-US" dirty="0" smtClean="0"/>
              <a:t>BLESS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0203"/>
            <a:ext cx="10515600" cy="48846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позиции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200 конкретных существительных, достаточно частотных, не очень многозначных</a:t>
            </a:r>
          </a:p>
          <a:p>
            <a:r>
              <a:rPr lang="ru-RU" dirty="0" smtClean="0"/>
              <a:t>5 типов отношений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Coord</a:t>
            </a:r>
            <a:r>
              <a:rPr lang="en-US" dirty="0" smtClean="0"/>
              <a:t> – </a:t>
            </a:r>
            <a:r>
              <a:rPr lang="ru-RU" dirty="0" err="1" smtClean="0"/>
              <a:t>когипонимия</a:t>
            </a:r>
            <a:r>
              <a:rPr lang="ru-RU" dirty="0" smtClean="0"/>
              <a:t> (</a:t>
            </a:r>
            <a:r>
              <a:rPr lang="en-US" dirty="0" smtClean="0"/>
              <a:t>alligator COORD crocodile</a:t>
            </a:r>
            <a:r>
              <a:rPr lang="ru-RU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Hyper – </a:t>
            </a:r>
            <a:r>
              <a:rPr lang="ru-RU" dirty="0" err="1" smtClean="0"/>
              <a:t>гиперонимия</a:t>
            </a:r>
            <a:r>
              <a:rPr lang="ru-RU" dirty="0" smtClean="0"/>
              <a:t> (</a:t>
            </a:r>
            <a:r>
              <a:rPr lang="en-US" dirty="0" smtClean="0"/>
              <a:t>alligator HYPER animal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Mero – </a:t>
            </a:r>
            <a:r>
              <a:rPr lang="ru-RU" dirty="0" err="1" smtClean="0"/>
              <a:t>меронимия</a:t>
            </a:r>
            <a:r>
              <a:rPr lang="ru-RU" dirty="0" smtClean="0"/>
              <a:t> (часть/компонент: </a:t>
            </a:r>
            <a:r>
              <a:rPr lang="en-US" dirty="0" smtClean="0"/>
              <a:t>alligator MERO tail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Attri</a:t>
            </a:r>
            <a:r>
              <a:rPr lang="en-US" dirty="0" smtClean="0"/>
              <a:t> – </a:t>
            </a:r>
            <a:r>
              <a:rPr lang="ru-RU" dirty="0" smtClean="0"/>
              <a:t>атрибут (</a:t>
            </a:r>
            <a:r>
              <a:rPr lang="en-US" dirty="0" smtClean="0"/>
              <a:t>alligator ATTRI aggressive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Event – </a:t>
            </a:r>
            <a:r>
              <a:rPr lang="ru-RU" dirty="0" smtClean="0"/>
              <a:t>связанная с концептом деятельность, событие, процесс (</a:t>
            </a:r>
            <a:r>
              <a:rPr lang="en-US" dirty="0" smtClean="0"/>
              <a:t>alligator EVENT attack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+ </a:t>
            </a:r>
            <a:r>
              <a:rPr lang="en-US" dirty="0" smtClean="0"/>
              <a:t>RANDOM </a:t>
            </a:r>
            <a:r>
              <a:rPr lang="ru-RU" dirty="0" smtClean="0"/>
              <a:t>– случайные слова (</a:t>
            </a:r>
            <a:r>
              <a:rPr lang="en-US" dirty="0" smtClean="0"/>
              <a:t>alligator RAN.N coffee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36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5148" y="168178"/>
            <a:ext cx="10515600" cy="760290"/>
          </a:xfrm>
        </p:spPr>
        <p:txBody>
          <a:bodyPr/>
          <a:lstStyle/>
          <a:p>
            <a:r>
              <a:rPr lang="en-US" dirty="0" smtClean="0"/>
              <a:t>BLESS: experiments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0" y="1247556"/>
            <a:ext cx="6137501" cy="51673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32" y="1247556"/>
            <a:ext cx="623936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4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5148" y="168178"/>
            <a:ext cx="10515600" cy="760290"/>
          </a:xfrm>
        </p:spPr>
        <p:txBody>
          <a:bodyPr/>
          <a:lstStyle/>
          <a:p>
            <a:r>
              <a:rPr lang="en-US" dirty="0" smtClean="0"/>
              <a:t>BLESS: experiments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1167618"/>
            <a:ext cx="11685451" cy="51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Аналогии </a:t>
            </a:r>
            <a:r>
              <a:rPr lang="en-US" dirty="0" smtClean="0"/>
              <a:t>(</a:t>
            </a:r>
            <a:r>
              <a:rPr lang="en-US" dirty="0" err="1" smtClean="0"/>
              <a:t>Mikolov</a:t>
            </a:r>
            <a:r>
              <a:rPr lang="en-US" dirty="0" smtClean="0"/>
              <a:t> et al. 2013)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«синтаксические»</a:t>
            </a:r>
          </a:p>
          <a:p>
            <a:pPr marL="0" indent="0">
              <a:buNone/>
            </a:pPr>
            <a:r>
              <a:rPr lang="en-US" dirty="0" smtClean="0"/>
              <a:t>Claim : claimed = go : X</a:t>
            </a:r>
          </a:p>
          <a:p>
            <a:pPr marL="0" indent="0">
              <a:buNone/>
            </a:pPr>
            <a:r>
              <a:rPr lang="en-US" dirty="0" smtClean="0"/>
              <a:t>Sister : sisters = book : 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«семантические»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man : doctor = woman : X</a:t>
            </a:r>
          </a:p>
          <a:p>
            <a:pPr marL="0" indent="0">
              <a:buNone/>
            </a:pPr>
            <a:r>
              <a:rPr lang="en-US" dirty="0" smtClean="0"/>
              <a:t>traffic : street = water :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61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 на категоризацию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(</a:t>
            </a:r>
            <a:r>
              <a:rPr lang="en-US" dirty="0"/>
              <a:t>Concept categorization </a:t>
            </a:r>
            <a:r>
              <a:rPr lang="en-US" dirty="0" smtClean="0"/>
              <a:t>task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Almuhareb-Poesio</a:t>
            </a:r>
            <a:r>
              <a:rPr lang="en-US" dirty="0" smtClean="0"/>
              <a:t> (AP) set, </a:t>
            </a:r>
            <a:r>
              <a:rPr lang="en-US" dirty="0" err="1" smtClean="0"/>
              <a:t>Almuhareb</a:t>
            </a:r>
            <a:r>
              <a:rPr lang="en-US" dirty="0" smtClean="0"/>
              <a:t> 2006</a:t>
            </a:r>
          </a:p>
          <a:p>
            <a:r>
              <a:rPr lang="en-US" dirty="0" smtClean="0"/>
              <a:t>402 </a:t>
            </a:r>
            <a:r>
              <a:rPr lang="ru-RU" dirty="0" smtClean="0"/>
              <a:t>концепта, разбитых на 21 класс</a:t>
            </a:r>
          </a:p>
          <a:p>
            <a:r>
              <a:rPr lang="ru-RU" dirty="0" smtClean="0"/>
              <a:t>Модель должна распределить репрезентации для соответствующих слов по правильным классам</a:t>
            </a:r>
          </a:p>
          <a:p>
            <a:r>
              <a:rPr lang="ru-RU" dirty="0" smtClean="0"/>
              <a:t>Классы сбалансированы по частотности и неоднозначности</a:t>
            </a:r>
          </a:p>
          <a:p>
            <a:r>
              <a:rPr lang="ru-RU" dirty="0" smtClean="0"/>
              <a:t>Пример:</a:t>
            </a:r>
          </a:p>
          <a:p>
            <a:pPr marL="0" indent="0">
              <a:buNone/>
            </a:pPr>
            <a:r>
              <a:rPr lang="ru-RU" dirty="0" smtClean="0"/>
              <a:t>Класс деревьев: </a:t>
            </a:r>
            <a:r>
              <a:rPr lang="en-US" i="1" dirty="0" smtClean="0"/>
              <a:t>pine, casuarina, samba…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9982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BrainBench</a:t>
            </a:r>
            <a:r>
              <a:rPr lang="ru-RU" dirty="0" smtClean="0"/>
              <a:t> (</a:t>
            </a:r>
            <a:r>
              <a:rPr lang="en-US" dirty="0" smtClean="0"/>
              <a:t>Xu et al. 2016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Измерения мозговой активности – реакции на 60 конкретных существительных от 9 испытуемых</a:t>
            </a:r>
          </a:p>
          <a:p>
            <a:r>
              <a:rPr lang="ru-RU" sz="3200" dirty="0" smtClean="0"/>
              <a:t>Два набора данных:</a:t>
            </a:r>
          </a:p>
          <a:p>
            <a:pPr lvl="1"/>
            <a:r>
              <a:rPr lang="en-US" sz="2800" dirty="0" smtClean="0"/>
              <a:t>fMRI </a:t>
            </a:r>
            <a:r>
              <a:rPr lang="ru-RU" sz="2800" dirty="0" smtClean="0"/>
              <a:t>(функциональная магнитно-резонансная томография)</a:t>
            </a:r>
            <a:endParaRPr lang="en-US" sz="2800" dirty="0" smtClean="0"/>
          </a:p>
          <a:p>
            <a:pPr lvl="1"/>
            <a:r>
              <a:rPr lang="en-US" sz="2800" dirty="0" smtClean="0"/>
              <a:t>MEG</a:t>
            </a:r>
            <a:r>
              <a:rPr lang="ru-RU" sz="2800" dirty="0" smtClean="0"/>
              <a:t> (</a:t>
            </a:r>
            <a:r>
              <a:rPr lang="ru-RU" sz="2800" dirty="0" err="1" smtClean="0"/>
              <a:t>магнитоэнцефалография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397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еще…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Бенчмарки</a:t>
            </a:r>
            <a:r>
              <a:rPr lang="ru-RU" dirty="0" smtClean="0"/>
              <a:t> для синтаксических задач</a:t>
            </a:r>
          </a:p>
          <a:p>
            <a:r>
              <a:rPr lang="ru-RU" dirty="0" smtClean="0"/>
              <a:t>Для анализа тональности</a:t>
            </a:r>
          </a:p>
          <a:p>
            <a:r>
              <a:rPr lang="ru-RU" dirty="0" smtClean="0"/>
              <a:t>Для оценки </a:t>
            </a:r>
            <a:r>
              <a:rPr lang="ru-RU" dirty="0" err="1" smtClean="0"/>
              <a:t>композициональных</a:t>
            </a:r>
            <a:r>
              <a:rPr lang="ru-RU" dirty="0" smtClean="0"/>
              <a:t> моделей</a:t>
            </a:r>
          </a:p>
          <a:p>
            <a:r>
              <a:rPr lang="ru-RU" dirty="0" smtClean="0"/>
              <a:t>И многое другое…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13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Типологические данные как возможный </a:t>
            </a:r>
            <a:r>
              <a:rPr lang="en-US" dirty="0" smtClean="0"/>
              <a:t>benchmark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99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оценивать качество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понять, осмысленна ли она вообще, можно ли с ней работать, ее изучать и на нее полагаться</a:t>
            </a:r>
          </a:p>
          <a:p>
            <a:r>
              <a:rPr lang="ru-RU" dirty="0" smtClean="0"/>
              <a:t>Чтобы подобрать оптимальные для вашей задачи параметры</a:t>
            </a:r>
          </a:p>
          <a:p>
            <a:r>
              <a:rPr lang="ru-RU" dirty="0" smtClean="0"/>
              <a:t>Много задач – много </a:t>
            </a:r>
            <a:r>
              <a:rPr lang="ru-RU" dirty="0" err="1" smtClean="0"/>
              <a:t>бенчмарков</a:t>
            </a:r>
            <a:r>
              <a:rPr lang="ru-RU" dirty="0" smtClean="0"/>
              <a:t> («золотых стандартов»)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36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 лексической типологии мы знаем, что:</a:t>
            </a:r>
          </a:p>
          <a:p>
            <a:r>
              <a:rPr lang="ru-RU" dirty="0" smtClean="0"/>
              <a:t>По-видимому, существует некоторый универсальный набор лексических значений</a:t>
            </a:r>
          </a:p>
          <a:p>
            <a:r>
              <a:rPr lang="ru-RU" dirty="0" smtClean="0"/>
              <a:t>Разные слова разных языков по-разному комбинируют эти значения</a:t>
            </a:r>
          </a:p>
          <a:p>
            <a:r>
              <a:rPr lang="ru-RU" dirty="0" smtClean="0"/>
              <a:t>Значения, которые чаще объединяются (обозначаются одним словом), видимо, находятся ближе друг к другу в условном семантическом пространстве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172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 bwMode="auto">
          <a:xfrm>
            <a:off x="780257" y="302419"/>
            <a:ext cx="7886700" cy="903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ru-RU" altLang="ru-RU" dirty="0" smtClean="0"/>
              <a:t>Пример: </a:t>
            </a:r>
            <a:r>
              <a:rPr lang="en-US" altLang="ru-RU" dirty="0" smtClean="0"/>
              <a:t>‘</a:t>
            </a:r>
            <a:r>
              <a:rPr lang="ru-RU" altLang="ru-RU" dirty="0" smtClean="0"/>
              <a:t>острый</a:t>
            </a:r>
            <a:r>
              <a:rPr lang="en-US" altLang="ru-RU" dirty="0" smtClean="0"/>
              <a:t>’</a:t>
            </a:r>
            <a:endParaRPr lang="ru-RU" altLang="ru-RU" dirty="0" smtClean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033964" y="1728788"/>
            <a:ext cx="2808287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cutting instruments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‘knife’, ‘sword’, ‘blade’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67300" y="2935288"/>
            <a:ext cx="2808288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piercing instruments (‘needle’, ‘arrow’)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06975" y="5075239"/>
            <a:ext cx="2808288" cy="720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thorny surfaces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(‘bush’, ‘beard’, ‘blanket’)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2955925" y="3573463"/>
            <a:ext cx="1296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3200" i="1"/>
              <a:t>oštar</a:t>
            </a:r>
            <a:endParaRPr lang="ru-RU" altLang="ru-RU" i="1"/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8405814" y="1898651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800" i="1"/>
              <a:t>tranchant</a:t>
            </a:r>
            <a:endParaRPr lang="ru-RU" altLang="ru-RU" sz="2800" i="1"/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8399463" y="2970213"/>
            <a:ext cx="1655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3200" i="1"/>
              <a:t>aigu</a:t>
            </a:r>
            <a:endParaRPr lang="ru-RU" altLang="ru-RU" i="1"/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8382001" y="5100639"/>
            <a:ext cx="17827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3200" i="1"/>
              <a:t>piquant</a:t>
            </a:r>
            <a:endParaRPr lang="ru-RU" altLang="ru-RU" i="1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4440239" y="2205038"/>
            <a:ext cx="566737" cy="3384550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8061326" y="1728788"/>
            <a:ext cx="195263" cy="8636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8083550" y="2867025"/>
            <a:ext cx="196850" cy="8636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8099426" y="5029200"/>
            <a:ext cx="195263" cy="8636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686" name="TextBox 14"/>
          <p:cNvSpPr txBox="1">
            <a:spLocks noChangeArrowheads="1"/>
          </p:cNvSpPr>
          <p:nvPr/>
        </p:nvSpPr>
        <p:spPr bwMode="auto">
          <a:xfrm>
            <a:off x="2405575" y="5943370"/>
            <a:ext cx="2134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 smtClean="0"/>
              <a:t>сербский</a:t>
            </a:r>
            <a:endParaRPr lang="ru-RU" altLang="ru-RU" dirty="0"/>
          </a:p>
        </p:txBody>
      </p:sp>
      <p:sp>
        <p:nvSpPr>
          <p:cNvPr id="28687" name="TextBox 15"/>
          <p:cNvSpPr txBox="1">
            <a:spLocks noChangeArrowheads="1"/>
          </p:cNvSpPr>
          <p:nvPr/>
        </p:nvSpPr>
        <p:spPr bwMode="auto">
          <a:xfrm>
            <a:off x="8294689" y="5940138"/>
            <a:ext cx="2854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 smtClean="0"/>
              <a:t>французский</a:t>
            </a:r>
            <a:endParaRPr lang="ru-RU" alt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075239" y="4005263"/>
            <a:ext cx="2808287" cy="79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objects with a sharp form (‘nose’, ‘elbow’)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689" name="TextBox 8"/>
          <p:cNvSpPr txBox="1">
            <a:spLocks noChangeArrowheads="1"/>
          </p:cNvSpPr>
          <p:nvPr/>
        </p:nvSpPr>
        <p:spPr bwMode="auto">
          <a:xfrm>
            <a:off x="8420101" y="4157663"/>
            <a:ext cx="1655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3200" i="1"/>
              <a:t>pointu</a:t>
            </a:r>
            <a:endParaRPr lang="ru-RU" altLang="ru-RU" i="1"/>
          </a:p>
        </p:txBody>
      </p:sp>
      <p:sp>
        <p:nvSpPr>
          <p:cNvPr id="18" name="Правая фигурная скобка 17"/>
          <p:cNvSpPr/>
          <p:nvPr/>
        </p:nvSpPr>
        <p:spPr>
          <a:xfrm>
            <a:off x="8104188" y="4054475"/>
            <a:ext cx="196850" cy="86360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38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829"/>
            <a:ext cx="10058400" cy="30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Частоту </a:t>
            </a:r>
            <a:r>
              <a:rPr lang="ru-RU" dirty="0" err="1" smtClean="0"/>
              <a:t>колексификаций</a:t>
            </a:r>
            <a:r>
              <a:rPr lang="ru-RU" dirty="0" smtClean="0"/>
              <a:t> можно считать метрикой особой семантической близости – типологической</a:t>
            </a:r>
          </a:p>
          <a:p>
            <a:r>
              <a:rPr lang="ru-RU" dirty="0" smtClean="0"/>
              <a:t>А вдруг она не такая уж и особая? Вдруг дистрибутивные модели тоже ее улавливают?</a:t>
            </a:r>
          </a:p>
          <a:p>
            <a:r>
              <a:rPr lang="ru-RU" dirty="0" smtClean="0"/>
              <a:t>Может быть, существует некое универсальное семантическое пространство, на которое можно смотреть с разных сторон (и с типологической, и с дистрибутивной)?</a:t>
            </a:r>
          </a:p>
          <a:p>
            <a:r>
              <a:rPr lang="ru-RU" dirty="0" smtClean="0"/>
              <a:t>Если это так, то (как минимум) между типологической и дистрибутивной близостью должна быть корреляция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24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Эксперимент 1:</a:t>
            </a:r>
            <a:br>
              <a:rPr lang="ru-RU" sz="4400" dirty="0" smtClean="0"/>
            </a:br>
            <a:r>
              <a:rPr lang="en-US" sz="4400" dirty="0" smtClean="0"/>
              <a:t>‘</a:t>
            </a:r>
            <a:r>
              <a:rPr lang="ru-RU" sz="4400" dirty="0" smtClean="0"/>
              <a:t>острый</a:t>
            </a:r>
            <a:r>
              <a:rPr lang="en-US" sz="4400" dirty="0" smtClean="0"/>
              <a:t>’</a:t>
            </a:r>
            <a:r>
              <a:rPr lang="ru-RU" sz="4400" dirty="0"/>
              <a:t>,</a:t>
            </a:r>
            <a:r>
              <a:rPr lang="en-US" sz="4400" dirty="0" smtClean="0"/>
              <a:t> ‘</a:t>
            </a:r>
            <a:r>
              <a:rPr lang="ru-RU" sz="4400" dirty="0" smtClean="0"/>
              <a:t>гладкий</a:t>
            </a:r>
            <a:r>
              <a:rPr lang="en-US" sz="4400" dirty="0" smtClean="0"/>
              <a:t>’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Ryzhova</a:t>
            </a:r>
            <a:r>
              <a:rPr lang="en-US" dirty="0" smtClean="0"/>
              <a:t>, </a:t>
            </a:r>
            <a:r>
              <a:rPr lang="en-US" dirty="0" err="1" smtClean="0"/>
              <a:t>Paperno</a:t>
            </a:r>
            <a:r>
              <a:rPr lang="en-US" dirty="0" smtClean="0"/>
              <a:t>, </a:t>
            </a:r>
            <a:r>
              <a:rPr lang="en-US" dirty="0" err="1" smtClean="0"/>
              <a:t>Kyuseva</a:t>
            </a:r>
            <a:r>
              <a:rPr lang="en-US" dirty="0" smtClean="0"/>
              <a:t> 2016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4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Типологические данные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Поле </a:t>
            </a:r>
            <a:r>
              <a:rPr lang="en-US" dirty="0" smtClean="0"/>
              <a:t>‘</a:t>
            </a:r>
            <a:r>
              <a:rPr lang="ru-RU" dirty="0" smtClean="0"/>
              <a:t>острый</a:t>
            </a:r>
            <a:r>
              <a:rPr lang="en-US" dirty="0" smtClean="0"/>
              <a:t>’</a:t>
            </a:r>
            <a:r>
              <a:rPr lang="ru-RU" dirty="0" smtClean="0"/>
              <a:t>: 15 языков, 33 лексемы</a:t>
            </a:r>
          </a:p>
          <a:p>
            <a:r>
              <a:rPr lang="ru-RU" dirty="0" smtClean="0"/>
              <a:t>Поле </a:t>
            </a:r>
            <a:r>
              <a:rPr lang="en-US" dirty="0" smtClean="0"/>
              <a:t>‘</a:t>
            </a:r>
            <a:r>
              <a:rPr lang="ru-RU" dirty="0" smtClean="0"/>
              <a:t>гладкий</a:t>
            </a:r>
            <a:r>
              <a:rPr lang="en-US" dirty="0" smtClean="0"/>
              <a:t>’</a:t>
            </a:r>
            <a:r>
              <a:rPr lang="ru-RU" dirty="0" smtClean="0"/>
              <a:t>: 9 языков, 32 лексемы</a:t>
            </a:r>
          </a:p>
          <a:p>
            <a:endParaRPr lang="ru-RU" dirty="0"/>
          </a:p>
          <a:p>
            <a:r>
              <a:rPr lang="ru-RU" dirty="0" smtClean="0"/>
              <a:t>Выделены значения</a:t>
            </a:r>
          </a:p>
          <a:p>
            <a:r>
              <a:rPr lang="ru-RU" dirty="0" smtClean="0"/>
              <a:t>Для каждого значения – примеры реализации (типы контекстов)</a:t>
            </a:r>
          </a:p>
          <a:p>
            <a:r>
              <a:rPr lang="ru-RU" dirty="0"/>
              <a:t>База данных со сведениями о выборе </a:t>
            </a:r>
            <a:r>
              <a:rPr lang="ru-RU" dirty="0" smtClean="0"/>
              <a:t>прилагательного </a:t>
            </a:r>
            <a:r>
              <a:rPr lang="ru-RU" dirty="0"/>
              <a:t>для каждого из этих </a:t>
            </a:r>
            <a:r>
              <a:rPr lang="ru-RU" dirty="0" smtClean="0"/>
              <a:t>контекстов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069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1015439"/>
          </a:xfrm>
        </p:spPr>
        <p:txBody>
          <a:bodyPr/>
          <a:lstStyle/>
          <a:p>
            <a:r>
              <a:rPr lang="ru-RU" dirty="0" smtClean="0"/>
              <a:t>Типологические данные (фрагмент)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94301"/>
              </p:ext>
            </p:extLst>
          </p:nvPr>
        </p:nvGraphicFramePr>
        <p:xfrm>
          <a:off x="838200" y="1200884"/>
          <a:ext cx="10415956" cy="5160281"/>
        </p:xfrm>
        <a:graphic>
          <a:graphicData uri="http://schemas.openxmlformats.org/drawingml/2006/table">
            <a:tbl>
              <a:tblPr/>
              <a:tblGrid>
                <a:gridCol w="2563087"/>
                <a:gridCol w="1342897"/>
                <a:gridCol w="1274724"/>
                <a:gridCol w="1308812"/>
                <a:gridCol w="1308812"/>
                <a:gridCol w="1308812"/>
                <a:gridCol w="1308812"/>
              </a:tblGrid>
              <a:tr h="36157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сабля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иголка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стрела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колючий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куст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5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борода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колючее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одеяло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417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1015439"/>
          </a:xfrm>
        </p:spPr>
        <p:txBody>
          <a:bodyPr/>
          <a:lstStyle/>
          <a:p>
            <a:r>
              <a:rPr lang="ru-RU" dirty="0" smtClean="0"/>
              <a:t>Метрика типологической близости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57495"/>
              </p:ext>
            </p:extLst>
          </p:nvPr>
        </p:nvGraphicFramePr>
        <p:xfrm>
          <a:off x="942535" y="1144613"/>
          <a:ext cx="10438228" cy="3720902"/>
        </p:xfrm>
        <a:graphic>
          <a:graphicData uri="http://schemas.openxmlformats.org/drawingml/2006/table">
            <a:tbl>
              <a:tblPr/>
              <a:tblGrid>
                <a:gridCol w="2326250"/>
                <a:gridCol w="1218810"/>
                <a:gridCol w="1266091"/>
                <a:gridCol w="1406769"/>
                <a:gridCol w="970671"/>
                <a:gridCol w="1350499"/>
                <a:gridCol w="1899138"/>
              </a:tblGrid>
              <a:tr h="3406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сабля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иголка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стрела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0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20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0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2535" y="5211230"/>
            <a:ext cx="11071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Каждая строка – вектор</a:t>
            </a:r>
          </a:p>
          <a:p>
            <a:r>
              <a:rPr lang="ru-RU" sz="3000" dirty="0" smtClean="0"/>
              <a:t>Типологическая близость – косинус (для каждой пары векторов)</a:t>
            </a:r>
            <a:endParaRPr lang="ru-RU" sz="3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42535" y="1885732"/>
            <a:ext cx="10411265" cy="744926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8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Типологическая близость</a:t>
            </a:r>
            <a:br>
              <a:rPr lang="ru-RU" dirty="0" smtClean="0"/>
            </a:br>
            <a:r>
              <a:rPr lang="ru-RU" dirty="0" smtClean="0"/>
              <a:t>(«золотой стандарт») – фрагмент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10759"/>
              </p:ext>
            </p:extLst>
          </p:nvPr>
        </p:nvGraphicFramePr>
        <p:xfrm>
          <a:off x="956603" y="1856931"/>
          <a:ext cx="9819250" cy="4636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823"/>
                <a:gridCol w="3228673"/>
                <a:gridCol w="2911754"/>
              </a:tblGrid>
              <a:tr h="521429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Строка</a:t>
                      </a:r>
                      <a:r>
                        <a:rPr lang="ru-RU" sz="2400" b="1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анкеты</a:t>
                      </a:r>
                      <a:r>
                        <a:rPr lang="ru-RU" sz="2400" b="1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1</a:t>
                      </a:r>
                      <a:endParaRPr lang="ru-RU" sz="2400" b="1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Строка</a:t>
                      </a:r>
                      <a:r>
                        <a:rPr lang="ru-RU" sz="2400" b="1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анкеты</a:t>
                      </a:r>
                      <a:r>
                        <a:rPr lang="ru-RU" sz="2400" b="1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2</a:t>
                      </a:r>
                      <a:endParaRPr lang="ru-RU" sz="2400" b="1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Метрика близости</a:t>
                      </a:r>
                      <a:endParaRPr lang="ru-RU" sz="2400" b="1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ru-RU" sz="2400" b="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остра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я сабля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игла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0,42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‘</a:t>
                      </a:r>
                      <a:r>
                        <a:rPr lang="ru-RU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острое</a:t>
                      </a:r>
                      <a:r>
                        <a:rPr lang="ru-RU" sz="24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копьё</a:t>
                      </a:r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0,53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‘</a:t>
                      </a:r>
                      <a:r>
                        <a:rPr lang="ru-RU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‘</a:t>
                      </a:r>
                      <a:r>
                        <a:rPr lang="ru-RU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0,5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‘</a:t>
                      </a:r>
                      <a:r>
                        <a:rPr lang="ru-RU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0,45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‘</a:t>
                      </a:r>
                      <a:r>
                        <a:rPr lang="ru-RU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соус</a:t>
                      </a:r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baseline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2400" b="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dirty="0" smtClean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‘</a:t>
                      </a:r>
                      <a:r>
                        <a:rPr lang="ru-RU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2400" b="0" i="0" u="none" strike="noStrike" baseline="0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перец</a:t>
                      </a:r>
                      <a:r>
                        <a:rPr lang="en-US" sz="2400" b="0" i="0" u="none" strike="noStrike" dirty="0" smtClean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24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rgbClr val="663300"/>
                          </a:solidFill>
                          <a:latin typeface="Calibri" panose="020F0502020204030204" pitchFamily="34" charset="0"/>
                        </a:rPr>
                        <a:t>0,4</a:t>
                      </a:r>
                      <a:endParaRPr lang="ru-RU" sz="2400" dirty="0">
                        <a:solidFill>
                          <a:srgbClr val="663300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62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Только русский материал</a:t>
            </a:r>
          </a:p>
          <a:p>
            <a:r>
              <a:rPr lang="ru-RU" dirty="0" smtClean="0"/>
              <a:t>Словосочетания, соответствующие типологическим типам контекстов, и их дистрибутивные представления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1643"/>
              </p:ext>
            </p:extLst>
          </p:nvPr>
        </p:nvGraphicFramePr>
        <p:xfrm>
          <a:off x="1139484" y="3545058"/>
          <a:ext cx="6049106" cy="2463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147"/>
                <a:gridCol w="3078959"/>
              </a:tblGrid>
              <a:tr h="464232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Контекст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7" marB="45717"/>
                </a:tc>
                <a:tc>
                  <a:txBody>
                    <a:bodyPr/>
                    <a:lstStyle/>
                    <a:p>
                      <a:r>
                        <a:rPr lang="ru-RU" sz="2800" b="1" baseline="0" dirty="0" smtClean="0"/>
                        <a:t>Словосочетание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7" marB="45717"/>
                </a:tc>
              </a:tr>
              <a:tr h="6483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‘</a:t>
                      </a:r>
                      <a:r>
                        <a:rPr lang="ru-RU" sz="2800" dirty="0" smtClean="0"/>
                        <a:t>острый</a:t>
                      </a:r>
                      <a:r>
                        <a:rPr lang="ru-RU" sz="2800" baseline="0" dirty="0" smtClean="0"/>
                        <a:t> нож</a:t>
                      </a:r>
                      <a:r>
                        <a:rPr lang="en-US" sz="2800" dirty="0" smtClean="0"/>
                        <a:t>’</a:t>
                      </a:r>
                      <a:endParaRPr lang="ru-RU" sz="2800" dirty="0"/>
                    </a:p>
                  </a:txBody>
                  <a:tcPr marL="91434" marR="91434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1" dirty="0" smtClean="0"/>
                        <a:t>острый</a:t>
                      </a:r>
                      <a:r>
                        <a:rPr lang="ru-RU" sz="2800" i="1" baseline="0" dirty="0" smtClean="0"/>
                        <a:t> нож</a:t>
                      </a:r>
                      <a:endParaRPr lang="ru-RU" sz="2800" i="1" dirty="0"/>
                    </a:p>
                  </a:txBody>
                  <a:tcPr marL="91434" marR="91434" marT="45717" marB="45717"/>
                </a:tc>
              </a:tr>
              <a:tr h="6483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‘</a:t>
                      </a:r>
                      <a:r>
                        <a:rPr lang="ru-RU" sz="2800" dirty="0" smtClean="0"/>
                        <a:t>острая</a:t>
                      </a:r>
                      <a:r>
                        <a:rPr lang="ru-RU" sz="2800" baseline="0" dirty="0" smtClean="0"/>
                        <a:t> игла</a:t>
                      </a:r>
                      <a:r>
                        <a:rPr lang="en-US" sz="2800" dirty="0" smtClean="0"/>
                        <a:t>’</a:t>
                      </a:r>
                      <a:endParaRPr lang="ru-RU" sz="2800" dirty="0"/>
                    </a:p>
                  </a:txBody>
                  <a:tcPr marL="91434" marR="91434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1" dirty="0" smtClean="0"/>
                        <a:t>острая</a:t>
                      </a:r>
                      <a:r>
                        <a:rPr lang="ru-RU" sz="2800" i="1" baseline="0" dirty="0" smtClean="0"/>
                        <a:t> игла</a:t>
                      </a:r>
                      <a:endParaRPr lang="ru-RU" sz="2800" i="1" dirty="0"/>
                    </a:p>
                  </a:txBody>
                  <a:tcPr marL="91434" marR="91434" marT="45717" marB="45717"/>
                </a:tc>
              </a:tr>
              <a:tr h="6483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‘</a:t>
                      </a:r>
                      <a:r>
                        <a:rPr lang="ru-RU" sz="2800" dirty="0" smtClean="0"/>
                        <a:t>колючий</a:t>
                      </a:r>
                      <a:r>
                        <a:rPr lang="ru-RU" sz="2800" baseline="0" dirty="0" smtClean="0"/>
                        <a:t> куст</a:t>
                      </a:r>
                      <a:r>
                        <a:rPr lang="en-US" sz="2800" dirty="0" smtClean="0"/>
                        <a:t>’</a:t>
                      </a:r>
                      <a:endParaRPr lang="ru-RU" sz="2800" dirty="0"/>
                    </a:p>
                  </a:txBody>
                  <a:tcPr marL="91434" marR="91434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i="1" dirty="0" smtClean="0"/>
                        <a:t>колючий</a:t>
                      </a:r>
                      <a:r>
                        <a:rPr lang="ru-RU" sz="2800" i="1" baseline="0" dirty="0" smtClean="0"/>
                        <a:t> куст</a:t>
                      </a:r>
                      <a:endParaRPr lang="ru-RU" sz="2800" i="1" dirty="0"/>
                    </a:p>
                  </a:txBody>
                  <a:tcPr marL="91434" marR="91434"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6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ориентиров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TOEFL synonym detection task</a:t>
            </a:r>
            <a:endParaRPr lang="ru-RU" dirty="0" smtClean="0"/>
          </a:p>
          <a:p>
            <a:r>
              <a:rPr lang="ru-RU" dirty="0" smtClean="0"/>
              <a:t>Оценки наивных носителей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Семантическая близость (</a:t>
            </a:r>
            <a:r>
              <a:rPr lang="en-US" dirty="0" smtClean="0"/>
              <a:t>WordSim353 </a:t>
            </a:r>
            <a:r>
              <a:rPr lang="ru-RU" dirty="0" smtClean="0"/>
              <a:t>и аналоги)</a:t>
            </a:r>
          </a:p>
          <a:p>
            <a:pPr lvl="1"/>
            <a:r>
              <a:rPr lang="ru-RU" dirty="0" err="1" smtClean="0"/>
              <a:t>Ассоциаты</a:t>
            </a:r>
            <a:endParaRPr lang="ru-RU" dirty="0" smtClean="0"/>
          </a:p>
          <a:p>
            <a:r>
              <a:rPr lang="ru-RU" dirty="0" smtClean="0"/>
              <a:t>Онтологические отношения</a:t>
            </a:r>
          </a:p>
          <a:p>
            <a:r>
              <a:rPr lang="ru-RU" dirty="0" smtClean="0"/>
              <a:t>Аналогии</a:t>
            </a:r>
            <a:endParaRPr lang="en-US" dirty="0" smtClean="0"/>
          </a:p>
          <a:p>
            <a:r>
              <a:rPr lang="ru-RU" dirty="0" smtClean="0"/>
              <a:t>Задания на категоризацию</a:t>
            </a:r>
          </a:p>
          <a:p>
            <a:r>
              <a:rPr lang="en-US" dirty="0" err="1" smtClean="0"/>
              <a:t>BrainBench</a:t>
            </a:r>
            <a:endParaRPr lang="en-US" dirty="0" smtClean="0"/>
          </a:p>
          <a:p>
            <a:r>
              <a:rPr lang="ru-RU" dirty="0" smtClean="0"/>
              <a:t>Типология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328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Матрица совместной встречаемости</a:t>
            </a:r>
          </a:p>
          <a:p>
            <a:r>
              <a:rPr lang="ru-RU" dirty="0" smtClean="0"/>
              <a:t>Измерения: 10 000 самых частотных знаменательных слов (+ взвешивание, уменьшение размерности методом </a:t>
            </a:r>
            <a:r>
              <a:rPr lang="en-US" dirty="0" smtClean="0"/>
              <a:t>SVD </a:t>
            </a:r>
            <a:r>
              <a:rPr lang="ru-RU" dirty="0" smtClean="0"/>
              <a:t>до 300)</a:t>
            </a:r>
          </a:p>
          <a:p>
            <a:r>
              <a:rPr lang="ru-RU" dirty="0" smtClean="0"/>
              <a:t>Окно: </a:t>
            </a:r>
            <a:r>
              <a:rPr lang="ru-RU" dirty="0"/>
              <a:t>±5 знаменательных </a:t>
            </a:r>
            <a:r>
              <a:rPr lang="ru-RU" dirty="0" smtClean="0"/>
              <a:t>слов</a:t>
            </a:r>
          </a:p>
          <a:p>
            <a:r>
              <a:rPr lang="ru-RU" dirty="0" smtClean="0"/>
              <a:t>Метрика близости: косинус</a:t>
            </a:r>
          </a:p>
          <a:p>
            <a:r>
              <a:rPr lang="ru-RU" dirty="0" smtClean="0"/>
              <a:t>Корпуса:</a:t>
            </a:r>
          </a:p>
          <a:p>
            <a:pPr lvl="1"/>
            <a:r>
              <a:rPr lang="ru-RU" dirty="0" smtClean="0"/>
              <a:t>Основной </a:t>
            </a:r>
            <a:r>
              <a:rPr lang="ru-RU" dirty="0" err="1" smtClean="0"/>
              <a:t>подкорпус</a:t>
            </a:r>
            <a:r>
              <a:rPr lang="ru-RU" dirty="0" smtClean="0"/>
              <a:t> НКРЯ (</a:t>
            </a:r>
            <a:r>
              <a:rPr lang="ru-RU" dirty="0" err="1" smtClean="0"/>
              <a:t>ок</a:t>
            </a:r>
            <a:r>
              <a:rPr lang="ru-RU" dirty="0" smtClean="0"/>
              <a:t>. 220 млн слов)</a:t>
            </a:r>
          </a:p>
          <a:p>
            <a:pPr lvl="1"/>
            <a:r>
              <a:rPr lang="ru-RU" dirty="0" smtClean="0"/>
              <a:t>Газетный </a:t>
            </a:r>
            <a:r>
              <a:rPr lang="ru-RU" dirty="0" err="1" smtClean="0"/>
              <a:t>подкорпус</a:t>
            </a:r>
            <a:r>
              <a:rPr lang="ru-RU" dirty="0" smtClean="0"/>
              <a:t> НКРЯ (</a:t>
            </a:r>
            <a:r>
              <a:rPr lang="ru-RU" dirty="0" err="1" smtClean="0"/>
              <a:t>ок</a:t>
            </a:r>
            <a:r>
              <a:rPr lang="ru-RU" dirty="0" smtClean="0"/>
              <a:t>. 200 млн слов)</a:t>
            </a:r>
          </a:p>
          <a:p>
            <a:pPr lvl="1"/>
            <a:r>
              <a:rPr lang="en-US" dirty="0" err="1" smtClean="0"/>
              <a:t>RuWaC</a:t>
            </a:r>
            <a:r>
              <a:rPr lang="en-US" dirty="0" smtClean="0"/>
              <a:t> </a:t>
            </a:r>
            <a:r>
              <a:rPr lang="ru-RU" dirty="0" smtClean="0"/>
              <a:t>(интернет тексты, </a:t>
            </a:r>
            <a:r>
              <a:rPr lang="ru-RU" dirty="0" err="1" smtClean="0"/>
              <a:t>ок</a:t>
            </a:r>
            <a:r>
              <a:rPr lang="ru-RU" dirty="0" smtClean="0"/>
              <a:t>. 1 млрд слов)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237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Дистрибутивные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Вектора для словосочетаний:</a:t>
            </a:r>
          </a:p>
          <a:p>
            <a:pPr marL="0" indent="0">
              <a:buNone/>
            </a:pPr>
            <a:r>
              <a:rPr lang="ru-RU" dirty="0" smtClean="0"/>
              <a:t>наблюдаемые </a:t>
            </a:r>
            <a:r>
              <a:rPr lang="en-US" dirty="0" smtClean="0"/>
              <a:t>vs. </a:t>
            </a:r>
            <a:r>
              <a:rPr lang="ru-RU" dirty="0" err="1" smtClean="0"/>
              <a:t>компонированные</a:t>
            </a:r>
            <a:endParaRPr lang="ru-RU" dirty="0" smtClean="0"/>
          </a:p>
          <a:p>
            <a:r>
              <a:rPr lang="ru-RU" dirty="0" smtClean="0"/>
              <a:t>Модели композиции:</a:t>
            </a:r>
          </a:p>
          <a:p>
            <a:pPr lvl="1"/>
            <a:r>
              <a:rPr lang="ru-RU" dirty="0" smtClean="0"/>
              <a:t>Аддитивная</a:t>
            </a:r>
          </a:p>
          <a:p>
            <a:pPr lvl="1"/>
            <a:r>
              <a:rPr lang="ru-RU" dirty="0" smtClean="0"/>
              <a:t>Аддитивная взвешенная</a:t>
            </a:r>
          </a:p>
          <a:p>
            <a:pPr lvl="1"/>
            <a:r>
              <a:rPr lang="ru-RU" dirty="0" smtClean="0"/>
              <a:t>Мультипликативная</a:t>
            </a:r>
          </a:p>
          <a:p>
            <a:pPr lvl="1"/>
            <a:r>
              <a:rPr lang="ru-RU" dirty="0" smtClean="0"/>
              <a:t>Расширительная</a:t>
            </a:r>
          </a:p>
          <a:p>
            <a:pPr lvl="1"/>
            <a:r>
              <a:rPr lang="ru-RU" dirty="0" smtClean="0"/>
              <a:t>Лексическая функция</a:t>
            </a:r>
          </a:p>
          <a:p>
            <a:pPr lvl="1"/>
            <a:r>
              <a:rPr lang="ru-RU" dirty="0" smtClean="0"/>
              <a:t>Практическая лексическая функция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8167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Коэффициент корреляции Пирсона между данными о типологической и о дистрибутивной близости</a:t>
            </a:r>
          </a:p>
          <a:p>
            <a:r>
              <a:rPr lang="ru-RU" dirty="0" smtClean="0"/>
              <a:t>Базовый алгоритм </a:t>
            </a:r>
            <a:r>
              <a:rPr lang="en-US" dirty="0" smtClean="0"/>
              <a:t>(baseline):</a:t>
            </a:r>
          </a:p>
          <a:p>
            <a:pPr lvl="1"/>
            <a:r>
              <a:rPr lang="ru-RU" sz="2800" dirty="0" smtClean="0"/>
              <a:t>Типологическая близость</a:t>
            </a:r>
          </a:p>
          <a:p>
            <a:pPr lvl="1"/>
            <a:r>
              <a:rPr lang="ru-RU" sz="2800" dirty="0" smtClean="0"/>
              <a:t>Дистрибутивная близость между существительными (без учета прилагательного)</a:t>
            </a:r>
          </a:p>
          <a:p>
            <a:pPr lvl="1"/>
            <a:r>
              <a:rPr lang="ru-RU" sz="2800" dirty="0" smtClean="0"/>
              <a:t>Корреляция между ними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0844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08" y="28135"/>
            <a:ext cx="10515600" cy="5492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74411"/>
              </p:ext>
            </p:extLst>
          </p:nvPr>
        </p:nvGraphicFramePr>
        <p:xfrm>
          <a:off x="900333" y="675883"/>
          <a:ext cx="10297550" cy="592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661"/>
                <a:gridCol w="1242114"/>
                <a:gridCol w="2090383"/>
                <a:gridCol w="1488804"/>
                <a:gridCol w="1576801"/>
                <a:gridCol w="1594116"/>
                <a:gridCol w="1680671"/>
              </a:tblGrid>
              <a:tr h="548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корпус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модель композиции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Noun </a:t>
                      </a:r>
                      <a:r>
                        <a:rPr lang="en-US" sz="2400" dirty="0">
                          <a:effectLst/>
                        </a:rPr>
                        <a:t>only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0.167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0.237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0.097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Additive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Multiplicative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0.222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7847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 w/Training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0.207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0.313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0.345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0.703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0.449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0.946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0.42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0.604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0.905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все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0.418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0.764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0.564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38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53651"/>
              </p:ext>
            </p:extLst>
          </p:nvPr>
        </p:nvGraphicFramePr>
        <p:xfrm>
          <a:off x="914401" y="140677"/>
          <a:ext cx="10297550" cy="6414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661"/>
                <a:gridCol w="1242114"/>
                <a:gridCol w="2090383"/>
                <a:gridCol w="1488804"/>
                <a:gridCol w="1576801"/>
                <a:gridCol w="1594116"/>
                <a:gridCol w="1680671"/>
              </a:tblGrid>
              <a:tr h="548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корпус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модель композиции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Noun </a:t>
                      </a:r>
                      <a:r>
                        <a:rPr lang="en-US" sz="2400" dirty="0">
                          <a:effectLst/>
                        </a:rPr>
                        <a:t>only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0.167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0.237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0.097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Additive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Multiplicative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0.222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7455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 w/Training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0.207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0.313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0.345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0.703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0.449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0.946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0.42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0.604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0.905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все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0.418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0.764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0.564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797083" y="4951828"/>
            <a:ext cx="5908431" cy="1012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81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14401" y="140677"/>
          <a:ext cx="10297550" cy="6414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661"/>
                <a:gridCol w="1242114"/>
                <a:gridCol w="2090383"/>
                <a:gridCol w="1488804"/>
                <a:gridCol w="1576801"/>
                <a:gridCol w="1594116"/>
                <a:gridCol w="1680671"/>
              </a:tblGrid>
              <a:tr h="548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корпус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модель композиции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Noun </a:t>
                      </a:r>
                      <a:r>
                        <a:rPr lang="en-US" sz="2400" dirty="0">
                          <a:effectLst/>
                        </a:rPr>
                        <a:t>only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0.167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0.237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0.097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Additive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Multiplicative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0.222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7455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 w/Training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0.207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0.313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0.345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0.703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0.449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0.946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0.42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0.604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0.905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все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0.418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0.764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0.564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797083" y="4951828"/>
            <a:ext cx="5908431" cy="1012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97083" y="883921"/>
            <a:ext cx="5908431" cy="1012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033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914401" y="140677"/>
          <a:ext cx="10297550" cy="6414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661"/>
                <a:gridCol w="1242114"/>
                <a:gridCol w="2090383"/>
                <a:gridCol w="1488804"/>
                <a:gridCol w="1576801"/>
                <a:gridCol w="1594116"/>
                <a:gridCol w="1680671"/>
              </a:tblGrid>
              <a:tr h="5486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корпус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модель композиции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острый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‘</a:t>
                      </a:r>
                      <a:r>
                        <a:rPr lang="ru-RU" sz="2400" dirty="0">
                          <a:effectLst/>
                        </a:rPr>
                        <a:t>гладкий</a:t>
                      </a:r>
                      <a:r>
                        <a:rPr lang="en-US" sz="2400" dirty="0">
                          <a:effectLst/>
                        </a:rPr>
                        <a:t>’</a:t>
                      </a:r>
                      <a:r>
                        <a:rPr lang="ru-RU" sz="2400" dirty="0">
                          <a:effectLst/>
                        </a:rPr>
                        <a:t>: прямые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Noun </a:t>
                      </a:r>
                      <a:r>
                        <a:rPr lang="en-US" sz="2400" dirty="0">
                          <a:effectLst/>
                        </a:rPr>
                        <a:t>only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0.167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0.237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0.097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0.134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Additive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0.654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0.74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Multiplicative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0.253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0.421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0.585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0.222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0.379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7455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Dilation w/Training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0.207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0.249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0.313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0.116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0.345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0.703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PrLexFunc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0.39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0.449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0.946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НКРЯ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0.42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0.764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0.604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0.905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  <a:tr h="436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все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WeightedAdd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0.418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0.764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0.564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0.899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945" marR="28945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839286" y="5542671"/>
            <a:ext cx="5908431" cy="1012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96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объема корпуса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Слова: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Словосочетания: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947113"/>
              </p:ext>
            </p:extLst>
          </p:nvPr>
        </p:nvGraphicFramePr>
        <p:xfrm>
          <a:off x="4054812" y="1825625"/>
          <a:ext cx="5691017" cy="167903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2200"/>
                <a:gridCol w="2808817"/>
              </a:tblGrid>
              <a:tr h="452657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Corpus</a:t>
                      </a:r>
                      <a:r>
                        <a:rPr lang="en-US" sz="2400" b="1" baseline="0" dirty="0" smtClean="0">
                          <a:effectLst/>
                        </a:rPr>
                        <a:t> size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Pearson correlation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</a:tr>
              <a:tr h="36853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200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mln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</a:t>
                      </a:r>
                      <a:r>
                        <a:rPr lang="ru-RU" sz="2400" dirty="0">
                          <a:effectLst/>
                        </a:rPr>
                        <a:t>278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</a:tr>
              <a:tr h="43581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1200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mln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</a:t>
                      </a:r>
                      <a:r>
                        <a:rPr lang="ru-RU" sz="2400" dirty="0">
                          <a:effectLst/>
                        </a:rPr>
                        <a:t>285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</a:tr>
              <a:tr h="42203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1420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mln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</a:t>
                      </a:r>
                      <a:r>
                        <a:rPr lang="ru-RU" sz="2400" dirty="0">
                          <a:effectLst/>
                        </a:rPr>
                        <a:t>284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671252"/>
              </p:ext>
            </p:extLst>
          </p:nvPr>
        </p:nvGraphicFramePr>
        <p:xfrm>
          <a:off x="4054812" y="4001294"/>
          <a:ext cx="5691017" cy="18948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73546"/>
                <a:gridCol w="2817471"/>
              </a:tblGrid>
              <a:tr h="50216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Corpus</a:t>
                      </a:r>
                      <a:r>
                        <a:rPr lang="en-US" sz="2400" b="1" baseline="0" dirty="0" smtClean="0">
                          <a:effectLst/>
                        </a:rPr>
                        <a:t> size</a:t>
                      </a:r>
                      <a:endParaRPr lang="ru-RU" sz="2400" b="1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Pearson</a:t>
                      </a:r>
                      <a:r>
                        <a:rPr lang="en-US" sz="2400" b="1" baseline="0" dirty="0">
                          <a:effectLst/>
                        </a:rPr>
                        <a:t> </a:t>
                      </a:r>
                      <a:r>
                        <a:rPr lang="en-US" sz="2400" b="1" baseline="0" dirty="0" smtClean="0">
                          <a:effectLst/>
                        </a:rPr>
                        <a:t>correlation</a:t>
                      </a:r>
                      <a:endParaRPr lang="ru-RU" sz="2400" b="1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</a:tr>
              <a:tr h="450166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200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mln</a:t>
                      </a:r>
                      <a:endParaRPr lang="ru-RU" sz="2400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</a:t>
                      </a:r>
                      <a:r>
                        <a:rPr lang="ru-RU" sz="2400" dirty="0">
                          <a:effectLst/>
                        </a:rPr>
                        <a:t>21</a:t>
                      </a:r>
                      <a:endParaRPr lang="ru-RU" sz="2400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</a:tr>
              <a:tr h="464234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1200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mln</a:t>
                      </a:r>
                      <a:endParaRPr lang="ru-RU" sz="2400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</a:t>
                      </a:r>
                      <a:r>
                        <a:rPr lang="ru-RU" sz="2400" dirty="0">
                          <a:effectLst/>
                        </a:rPr>
                        <a:t>283</a:t>
                      </a:r>
                      <a:endParaRPr lang="ru-RU" sz="2400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</a:tr>
              <a:tr h="478301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</a:rPr>
                        <a:t>1420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</a:rPr>
                        <a:t>mln</a:t>
                      </a:r>
                      <a:endParaRPr lang="ru-RU" sz="2400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</a:t>
                      </a:r>
                      <a:r>
                        <a:rPr lang="ru-RU" sz="2400" dirty="0">
                          <a:effectLst/>
                        </a:rPr>
                        <a:t>287</a:t>
                      </a:r>
                      <a:endParaRPr lang="ru-RU" sz="2400" dirty="0">
                        <a:solidFill>
                          <a:srgbClr val="663300"/>
                        </a:solidFill>
                        <a:effectLst/>
                        <a:latin typeface="Charis SIL Compact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93" marR="6859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293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844697"/>
          </a:xfrm>
        </p:spPr>
        <p:txBody>
          <a:bodyPr/>
          <a:lstStyle/>
          <a:p>
            <a:r>
              <a:rPr lang="ru-RU" dirty="0" smtClean="0"/>
              <a:t>Влияние языка</a:t>
            </a:r>
            <a:r>
              <a:rPr lang="en-US" dirty="0" smtClean="0"/>
              <a:t> </a:t>
            </a:r>
            <a:r>
              <a:rPr lang="ru-RU" dirty="0" smtClean="0"/>
              <a:t>дистрибутивных моделей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32204"/>
              </p:ext>
            </p:extLst>
          </p:nvPr>
        </p:nvGraphicFramePr>
        <p:xfrm>
          <a:off x="1772525" y="844062"/>
          <a:ext cx="7894618" cy="5880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050"/>
                <a:gridCol w="1412129"/>
                <a:gridCol w="1570222"/>
                <a:gridCol w="2092990"/>
                <a:gridCol w="2186227"/>
              </a:tblGrid>
              <a:tr h="479911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Корпус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Модель композиции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Коэффициент корреляции Пирсона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5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острый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острый: </a:t>
                      </a:r>
                      <a:r>
                        <a:rPr lang="ru-RU" sz="2000" dirty="0" smtClean="0">
                          <a:effectLst/>
                        </a:rPr>
                        <a:t>прямые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</a:tr>
              <a:tr h="4105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ukWaC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additive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0.311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0" dirty="0">
                          <a:effectLst/>
                        </a:rPr>
                        <a:t>0.728</a:t>
                      </a:r>
                      <a:endParaRPr lang="ru-RU" sz="22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</a:tr>
              <a:tr h="3948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ukWaC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multiplicative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0.139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0.521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</a:tr>
              <a:tr h="3788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ukWaC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dilation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0.165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0.326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</a:tr>
              <a:tr h="571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ukWaC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weighted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additive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0.296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0.624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</a:tr>
              <a:tr h="392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ukWaC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PLF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0.281</a:t>
                      </a:r>
                      <a:endParaRPr lang="ru-RU" sz="2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0.668</a:t>
                      </a:r>
                      <a:endParaRPr lang="ru-RU" sz="2200" b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</a:tr>
              <a:tr h="479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НКРЯ</a:t>
                      </a:r>
                      <a:endParaRPr lang="ru-RU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additive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0.269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0.443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9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НКРЯ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multiplicative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0.062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0.41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9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НКРЯ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dilation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0.231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0.519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9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НКРЯ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weighted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additive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0.388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0.717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99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НКРЯ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PLF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0.39</a:t>
                      </a:r>
                      <a:endParaRPr lang="ru-RU" sz="2200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0.766</a:t>
                      </a:r>
                      <a:endParaRPr lang="ru-RU" sz="2200" b="1" dirty="0"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152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Нужно много надежных типологических данных</a:t>
            </a:r>
          </a:p>
          <a:p>
            <a:r>
              <a:rPr lang="ru-RU" dirty="0" smtClean="0"/>
              <a:t>Пока их нет, можно ли использовать</a:t>
            </a:r>
          </a:p>
          <a:p>
            <a:pPr lvl="1"/>
            <a:r>
              <a:rPr lang="en-US" dirty="0" smtClean="0"/>
              <a:t>CLICS?</a:t>
            </a:r>
          </a:p>
          <a:p>
            <a:pPr lvl="1"/>
            <a:r>
              <a:rPr lang="en-US" dirty="0" err="1" smtClean="0"/>
              <a:t>MultiWordNet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Другие наборы данных (напр., </a:t>
            </a:r>
            <a:r>
              <a:rPr lang="en-US" dirty="0" err="1" smtClean="0"/>
              <a:t>Youn</a:t>
            </a:r>
            <a:r>
              <a:rPr lang="en-US" dirty="0" smtClean="0"/>
              <a:t> et al. 2016)?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93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1325563"/>
          </a:xfrm>
        </p:spPr>
        <p:txBody>
          <a:bodyPr/>
          <a:lstStyle/>
          <a:p>
            <a:r>
              <a:rPr lang="en-US" dirty="0" smtClean="0"/>
              <a:t>TOEFL synonym detection task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Landauer</a:t>
            </a:r>
            <a:r>
              <a:rPr lang="en-US" dirty="0" smtClean="0"/>
              <a:t> &amp; </a:t>
            </a:r>
            <a:r>
              <a:rPr lang="en-US" dirty="0" err="1" smtClean="0"/>
              <a:t>Dumais</a:t>
            </a:r>
            <a:r>
              <a:rPr lang="en-US" dirty="0" smtClean="0"/>
              <a:t> 1997)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0708"/>
            <a:ext cx="10515600" cy="4351338"/>
          </a:xfrm>
        </p:spPr>
        <p:txBody>
          <a:bodyPr/>
          <a:lstStyle/>
          <a:p>
            <a:r>
              <a:rPr lang="en-US" dirty="0" smtClean="0"/>
              <a:t>80 </a:t>
            </a:r>
            <a:r>
              <a:rPr lang="ru-RU" dirty="0" smtClean="0"/>
              <a:t>вопросов (</a:t>
            </a:r>
            <a:r>
              <a:rPr lang="en-US" dirty="0" smtClean="0"/>
              <a:t>multiple choice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Выбрать наиболее близкий синоним для заданного слова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Например: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Ближайший синоним слова </a:t>
            </a:r>
            <a:r>
              <a:rPr lang="en-US" i="1" dirty="0"/>
              <a:t>boat</a:t>
            </a:r>
            <a:r>
              <a:rPr lang="en-US" dirty="0"/>
              <a:t>:</a:t>
            </a:r>
          </a:p>
          <a:p>
            <a:pPr marL="514350" indent="-514350">
              <a:buAutoNum type="alphaLcPeriod"/>
            </a:pPr>
            <a:r>
              <a:rPr lang="en-US" i="1" dirty="0"/>
              <a:t>plane</a:t>
            </a:r>
            <a:r>
              <a:rPr lang="en-US" dirty="0"/>
              <a:t>	b. </a:t>
            </a:r>
            <a:r>
              <a:rPr lang="en-US" i="1" dirty="0"/>
              <a:t>ship</a:t>
            </a:r>
            <a:r>
              <a:rPr lang="en-US" dirty="0"/>
              <a:t>	c. </a:t>
            </a:r>
            <a:r>
              <a:rPr lang="en-US" i="1" dirty="0"/>
              <a:t>canoe</a:t>
            </a:r>
            <a:r>
              <a:rPr lang="en-US" dirty="0"/>
              <a:t>	d. </a:t>
            </a:r>
            <a:r>
              <a:rPr lang="en-US" i="1" dirty="0" smtClean="0"/>
              <a:t>railroad</a:t>
            </a:r>
            <a:endParaRPr lang="ru-RU" i="1" dirty="0" smtClean="0"/>
          </a:p>
          <a:p>
            <a:pPr marL="514350" indent="-514350">
              <a:buAutoNum type="alphaLcPeriod"/>
            </a:pPr>
            <a:endParaRPr lang="ru-RU" i="1" dirty="0"/>
          </a:p>
          <a:p>
            <a:pPr marL="0" indent="0">
              <a:buNone/>
            </a:pPr>
            <a:r>
              <a:rPr lang="ru-RU" dirty="0" smtClean="0"/>
              <a:t>Ограничения: только для синонимических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728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Workshop on evaluating vector space representations for NLP: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https://sites.google.com/site/repevalacl16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(+ список принятых статей!)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Russian Semantic Similarity Evaluation (RUSSE): </a:t>
            </a:r>
            <a:r>
              <a:rPr lang="en-US" dirty="0" smtClean="0">
                <a:hlinkClick r:id="rId3"/>
              </a:rPr>
              <a:t>https://russe.nlpub.org/</a:t>
            </a:r>
            <a:endParaRPr lang="en-US" dirty="0" smtClean="0"/>
          </a:p>
          <a:p>
            <a:r>
              <a:rPr lang="en-US" dirty="0" smtClean="0"/>
              <a:t>SimLex-999: </a:t>
            </a:r>
            <a:r>
              <a:rPr lang="en-US" dirty="0" smtClean="0">
                <a:hlinkClick r:id="rId4"/>
              </a:rPr>
              <a:t>https://fh295.github.io//simlex.html</a:t>
            </a:r>
            <a:endParaRPr lang="en-US" dirty="0" smtClean="0"/>
          </a:p>
          <a:p>
            <a:r>
              <a:rPr lang="en-US" dirty="0" smtClean="0"/>
              <a:t>Multilingual SimLex999 &amp; WordSim353: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https://leviants.com/multilingual-simlex999-and-wordsim353/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264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Abdulrahman </a:t>
            </a:r>
            <a:r>
              <a:rPr lang="en-US" dirty="0" err="1"/>
              <a:t>Almuhareb</a:t>
            </a:r>
            <a:r>
              <a:rPr lang="en-US" dirty="0"/>
              <a:t>. 2006.Attributes in </a:t>
            </a:r>
            <a:r>
              <a:rPr lang="en-US" dirty="0" err="1"/>
              <a:t>LexicalAcquisition</a:t>
            </a:r>
            <a:r>
              <a:rPr lang="en-US" dirty="0"/>
              <a:t>. </a:t>
            </a:r>
            <a:r>
              <a:rPr lang="en-US" dirty="0" err="1"/>
              <a:t>Phd</a:t>
            </a:r>
            <a:r>
              <a:rPr lang="en-US" dirty="0"/>
              <a:t> thesis, University of Essex</a:t>
            </a:r>
            <a:r>
              <a:rPr lang="en-US" dirty="0" smtClean="0"/>
              <a:t>.</a:t>
            </a:r>
          </a:p>
          <a:p>
            <a:r>
              <a:rPr lang="en-US" dirty="0" err="1"/>
              <a:t>Baroni</a:t>
            </a:r>
            <a:r>
              <a:rPr lang="en-US" dirty="0"/>
              <a:t>, Marco, and Alessandro </a:t>
            </a:r>
            <a:r>
              <a:rPr lang="en-US" dirty="0" err="1"/>
              <a:t>Lenci</a:t>
            </a:r>
            <a:r>
              <a:rPr lang="en-US" dirty="0"/>
              <a:t>. "How we </a:t>
            </a:r>
            <a:r>
              <a:rPr lang="en-US" dirty="0" err="1"/>
              <a:t>BLESSed</a:t>
            </a:r>
            <a:r>
              <a:rPr lang="en-US" dirty="0"/>
              <a:t> distributional semantic evaluation." </a:t>
            </a:r>
            <a:r>
              <a:rPr lang="en-US" i="1" dirty="0"/>
              <a:t>Proceedings of the GEMS 2011 Workshop on </a:t>
            </a:r>
            <a:r>
              <a:rPr lang="en-US" i="1" dirty="0" err="1"/>
              <a:t>GEometrical</a:t>
            </a:r>
            <a:r>
              <a:rPr lang="en-US" i="1" dirty="0"/>
              <a:t> Models of Natural Language Semantics</a:t>
            </a:r>
            <a:r>
              <a:rPr lang="en-US" dirty="0"/>
              <a:t>. Association for Computational Linguistics, 2011.</a:t>
            </a:r>
            <a:endParaRPr lang="en-US" dirty="0" smtClean="0"/>
          </a:p>
          <a:p>
            <a:r>
              <a:rPr lang="en-US" dirty="0" err="1" smtClean="0"/>
              <a:t>Faruqui</a:t>
            </a:r>
            <a:r>
              <a:rPr lang="en-US" dirty="0"/>
              <a:t>, </a:t>
            </a:r>
            <a:r>
              <a:rPr lang="en-US" dirty="0" err="1"/>
              <a:t>Manaal</a:t>
            </a:r>
            <a:r>
              <a:rPr lang="en-US" dirty="0"/>
              <a:t>, et al. </a:t>
            </a:r>
            <a:r>
              <a:rPr lang="en-US" dirty="0" smtClean="0"/>
              <a:t>Problems </a:t>
            </a:r>
            <a:r>
              <a:rPr lang="en-US" dirty="0"/>
              <a:t>with evaluation of word </a:t>
            </a:r>
            <a:r>
              <a:rPr lang="en-US" dirty="0" err="1"/>
              <a:t>embeddings</a:t>
            </a:r>
            <a:r>
              <a:rPr lang="en-US" dirty="0"/>
              <a:t> using word similarity tasks</a:t>
            </a:r>
            <a:r>
              <a:rPr lang="en-US" dirty="0" smtClean="0"/>
              <a:t>. </a:t>
            </a:r>
            <a:r>
              <a:rPr lang="en-US" i="1" dirty="0" err="1"/>
              <a:t>arXiv</a:t>
            </a:r>
            <a:r>
              <a:rPr lang="en-US" i="1" dirty="0"/>
              <a:t> preprint arXiv:1605.02276</a:t>
            </a:r>
            <a:r>
              <a:rPr lang="en-US" dirty="0"/>
              <a:t> (2016</a:t>
            </a:r>
            <a:r>
              <a:rPr lang="en-US" dirty="0" smtClean="0"/>
              <a:t>)</a:t>
            </a:r>
          </a:p>
          <a:p>
            <a:r>
              <a:rPr lang="en-US" dirty="0"/>
              <a:t>Finkelstein, Lev, Evgeniy </a:t>
            </a:r>
            <a:r>
              <a:rPr lang="en-US" dirty="0" err="1"/>
              <a:t>Gabrilovich</a:t>
            </a:r>
            <a:r>
              <a:rPr lang="en-US" dirty="0"/>
              <a:t>, Yossi Matias, Ehud </a:t>
            </a:r>
            <a:r>
              <a:rPr lang="en-US" dirty="0" err="1"/>
              <a:t>Rivlin</a:t>
            </a:r>
            <a:r>
              <a:rPr lang="en-US" dirty="0"/>
              <a:t>, Zach </a:t>
            </a:r>
            <a:r>
              <a:rPr lang="en-US" dirty="0" err="1"/>
              <a:t>Solan</a:t>
            </a:r>
            <a:r>
              <a:rPr lang="en-US" dirty="0"/>
              <a:t>, </a:t>
            </a:r>
            <a:r>
              <a:rPr lang="en-US" dirty="0" err="1"/>
              <a:t>Gadi</a:t>
            </a:r>
            <a:r>
              <a:rPr lang="en-US" dirty="0"/>
              <a:t> </a:t>
            </a:r>
            <a:r>
              <a:rPr lang="en-US" dirty="0" err="1"/>
              <a:t>Wolfman</a:t>
            </a:r>
            <a:r>
              <a:rPr lang="en-US" dirty="0"/>
              <a:t>, and </a:t>
            </a:r>
            <a:r>
              <a:rPr lang="en-US" dirty="0" err="1"/>
              <a:t>Eytan</a:t>
            </a:r>
            <a:r>
              <a:rPr lang="en-US" dirty="0"/>
              <a:t> </a:t>
            </a:r>
            <a:r>
              <a:rPr lang="en-US" dirty="0" err="1"/>
              <a:t>Ruppin</a:t>
            </a:r>
            <a:r>
              <a:rPr lang="en-US" dirty="0" smtClean="0"/>
              <a:t>. </a:t>
            </a:r>
            <a:r>
              <a:rPr lang="en-US" dirty="0"/>
              <a:t>Placing Search in Context: The Concept Revisited. ACM Transactions on Information Systems, </a:t>
            </a:r>
            <a:r>
              <a:rPr lang="en-US" dirty="0" smtClean="0"/>
              <a:t>20.1 (2002): 116-131</a:t>
            </a:r>
            <a:r>
              <a:rPr lang="en-US" dirty="0"/>
              <a:t>.</a:t>
            </a:r>
            <a:endParaRPr lang="ru-RU" dirty="0" smtClean="0"/>
          </a:p>
          <a:p>
            <a:r>
              <a:rPr lang="en-US" dirty="0" err="1" smtClean="0"/>
              <a:t>Landauer</a:t>
            </a:r>
            <a:r>
              <a:rPr lang="en-US" dirty="0"/>
              <a:t>, Thomas K., and Susan T. </a:t>
            </a:r>
            <a:r>
              <a:rPr lang="en-US" dirty="0" err="1"/>
              <a:t>Dumais</a:t>
            </a:r>
            <a:r>
              <a:rPr lang="en-US" dirty="0"/>
              <a:t>. </a:t>
            </a:r>
            <a:r>
              <a:rPr lang="en-US" dirty="0" smtClean="0"/>
              <a:t>A </a:t>
            </a:r>
            <a:r>
              <a:rPr lang="en-US" dirty="0"/>
              <a:t>solution to Plato's problem: The latent semantic analysis theory of acquisition, induction, and representation of knowledge</a:t>
            </a:r>
            <a:r>
              <a:rPr lang="en-US" dirty="0" smtClean="0"/>
              <a:t>. </a:t>
            </a:r>
            <a:r>
              <a:rPr lang="en-US" i="1" dirty="0"/>
              <a:t>Psychological review</a:t>
            </a:r>
            <a:r>
              <a:rPr lang="en-US" dirty="0"/>
              <a:t> 104.2 (1997): </a:t>
            </a:r>
            <a:r>
              <a:rPr lang="en-US" dirty="0" smtClean="0"/>
              <a:t>211</a:t>
            </a:r>
            <a:r>
              <a:rPr lang="ru-RU" dirty="0" smtClean="0"/>
              <a:t>-240</a:t>
            </a:r>
          </a:p>
          <a:p>
            <a:r>
              <a:rPr lang="en-US" dirty="0" err="1"/>
              <a:t>Mikolov</a:t>
            </a:r>
            <a:r>
              <a:rPr lang="en-US" dirty="0"/>
              <a:t>, Tomas, Kai Chen, Greg </a:t>
            </a:r>
            <a:r>
              <a:rPr lang="en-US" dirty="0" err="1"/>
              <a:t>Corrado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Jeffrey Dean. 2013. </a:t>
            </a:r>
            <a:r>
              <a:rPr lang="en-US" dirty="0" smtClean="0"/>
              <a:t>Efficient</a:t>
            </a:r>
            <a:r>
              <a:rPr lang="ru-RU" dirty="0" smtClean="0"/>
              <a:t> </a:t>
            </a:r>
            <a:r>
              <a:rPr lang="en-US" dirty="0" smtClean="0"/>
              <a:t>estimation </a:t>
            </a:r>
            <a:r>
              <a:rPr lang="en-US" dirty="0"/>
              <a:t>of word representations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vector </a:t>
            </a:r>
            <a:r>
              <a:rPr lang="en-US" dirty="0"/>
              <a:t>space. In </a:t>
            </a:r>
            <a:r>
              <a:rPr lang="en-US" i="1" dirty="0"/>
              <a:t>Proceedings of Workshop </a:t>
            </a:r>
            <a:r>
              <a:rPr lang="en-US" i="1" dirty="0" smtClean="0"/>
              <a:t>at</a:t>
            </a:r>
            <a:r>
              <a:rPr lang="ru-RU" i="1" dirty="0" smtClean="0"/>
              <a:t> </a:t>
            </a:r>
            <a:r>
              <a:rPr lang="en-US" i="1" dirty="0" smtClean="0"/>
              <a:t>ICLR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Xu, </a:t>
            </a:r>
            <a:r>
              <a:rPr lang="en-US" dirty="0" err="1"/>
              <a:t>Haoyan</a:t>
            </a:r>
            <a:r>
              <a:rPr lang="en-US" dirty="0"/>
              <a:t>, Brian Murphy, and </a:t>
            </a:r>
            <a:r>
              <a:rPr lang="en-US" dirty="0" err="1"/>
              <a:t>Alona</a:t>
            </a:r>
            <a:r>
              <a:rPr lang="en-US" dirty="0"/>
              <a:t> </a:t>
            </a:r>
            <a:r>
              <a:rPr lang="en-US" dirty="0" err="1"/>
              <a:t>Fyshe</a:t>
            </a:r>
            <a:r>
              <a:rPr lang="en-US" dirty="0"/>
              <a:t>. </a:t>
            </a:r>
            <a:r>
              <a:rPr lang="en-US" dirty="0" err="1" smtClean="0"/>
              <a:t>Brainbench</a:t>
            </a:r>
            <a:r>
              <a:rPr lang="en-US" dirty="0"/>
              <a:t>: A brain-image test suite for distributional semantic models</a:t>
            </a:r>
            <a:r>
              <a:rPr lang="en-US" dirty="0" smtClean="0"/>
              <a:t>. </a:t>
            </a:r>
            <a:r>
              <a:rPr lang="en-US" i="1" dirty="0"/>
              <a:t>Proceedings of the 2016 Conference on Empirical Methods in Natural Language Processing</a:t>
            </a:r>
            <a:r>
              <a:rPr lang="en-US" dirty="0"/>
              <a:t>. 2016.</a:t>
            </a:r>
            <a:br>
              <a:rPr lang="en-US" dirty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1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1883"/>
            <a:ext cx="10515600" cy="1325563"/>
          </a:xfrm>
        </p:spPr>
        <p:txBody>
          <a:bodyPr/>
          <a:lstStyle/>
          <a:p>
            <a:r>
              <a:rPr lang="en-US" dirty="0" smtClean="0"/>
              <a:t>WordSim353</a:t>
            </a:r>
            <a:r>
              <a:rPr lang="ru-RU" dirty="0" smtClean="0"/>
              <a:t> (</a:t>
            </a:r>
            <a:r>
              <a:rPr lang="en-US" dirty="0" smtClean="0"/>
              <a:t>Finkelstein et al. 2002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Пары слов с оценкой степени близости</a:t>
            </a:r>
            <a:br>
              <a:rPr lang="ru-RU" dirty="0" smtClean="0"/>
            </a:br>
            <a:r>
              <a:rPr lang="ru-RU" dirty="0" smtClean="0"/>
              <a:t>(2 набора: </a:t>
            </a:r>
            <a:r>
              <a:rPr lang="en-US" dirty="0" smtClean="0"/>
              <a:t>relatedness vs. similarity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Оценивались людьми (по 13-16 человек на каждую пару)</a:t>
            </a:r>
          </a:p>
          <a:p>
            <a:r>
              <a:rPr lang="ru-RU" dirty="0" smtClean="0"/>
              <a:t>Примеры пар:</a:t>
            </a:r>
          </a:p>
          <a:p>
            <a:pPr marL="914400" lvl="2" indent="0">
              <a:buNone/>
            </a:pPr>
            <a:r>
              <a:rPr lang="en-US" sz="3200" i="1" dirty="0" smtClean="0"/>
              <a:t>Tiger – cat</a:t>
            </a:r>
          </a:p>
          <a:p>
            <a:pPr marL="914400" lvl="2" indent="0">
              <a:buNone/>
            </a:pPr>
            <a:r>
              <a:rPr lang="en-US" sz="3200" i="1" dirty="0" smtClean="0"/>
              <a:t>Doctor – nurse</a:t>
            </a:r>
          </a:p>
          <a:p>
            <a:pPr marL="914400" lvl="2" indent="0">
              <a:buNone/>
            </a:pPr>
            <a:r>
              <a:rPr lang="en-US" sz="3200" i="1" dirty="0" smtClean="0"/>
              <a:t>Professor – doctor</a:t>
            </a:r>
          </a:p>
          <a:p>
            <a:pPr marL="914400" lvl="2" indent="0">
              <a:buNone/>
            </a:pPr>
            <a:r>
              <a:rPr lang="en-US" sz="3200" i="1" dirty="0" smtClean="0"/>
              <a:t>Smart – student</a:t>
            </a:r>
          </a:p>
          <a:p>
            <a:pPr marL="914400" lvl="2" indent="0">
              <a:buNone/>
            </a:pPr>
            <a:r>
              <a:rPr lang="en-US" sz="3200" i="1" dirty="0" smtClean="0"/>
              <a:t>Smart – stupid</a:t>
            </a:r>
          </a:p>
          <a:p>
            <a:r>
              <a:rPr lang="ru-RU" dirty="0" smtClean="0"/>
              <a:t>Недостатки?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57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1174"/>
            <a:ext cx="10515600" cy="490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 smtClean="0"/>
              <a:t>Инструкция:</a:t>
            </a:r>
          </a:p>
          <a:p>
            <a:pPr marL="0" indent="0">
              <a:buNone/>
            </a:pPr>
            <a:r>
              <a:rPr lang="en-US" dirty="0" smtClean="0"/>
              <a:t>Below is a list of pairs of words. For each pair, please assign </a:t>
            </a:r>
          </a:p>
          <a:p>
            <a:pPr marL="0" indent="0">
              <a:buNone/>
            </a:pPr>
            <a:r>
              <a:rPr lang="en-US" dirty="0" smtClean="0"/>
              <a:t>a numerical similarity score between 0 and 10 (0 = words are totally </a:t>
            </a:r>
          </a:p>
          <a:p>
            <a:pPr marL="0" indent="0">
              <a:buNone/>
            </a:pPr>
            <a:r>
              <a:rPr lang="en-US" dirty="0" smtClean="0"/>
              <a:t>unrelated, 10 = words are VERY closely related). By definition, </a:t>
            </a:r>
          </a:p>
          <a:p>
            <a:pPr marL="0" indent="0">
              <a:buNone/>
            </a:pPr>
            <a:r>
              <a:rPr lang="en-US" dirty="0" smtClean="0"/>
              <a:t>the similarity of the word to itself should be 10. You may assign </a:t>
            </a:r>
          </a:p>
          <a:p>
            <a:pPr marL="0" indent="0">
              <a:buNone/>
            </a:pPr>
            <a:r>
              <a:rPr lang="en-US" dirty="0" smtClean="0"/>
              <a:t>fractional scores (for example, 7.5).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ru-RU" dirty="0" smtClean="0"/>
              <a:t>…</a:t>
            </a:r>
            <a:r>
              <a:rPr lang="en-US" dirty="0" smtClean="0"/>
              <a:t>&gt; When estimating similarity of antonyms, consider them "similar“ (i.e., belonging to the same domain or representing features of the same concept), rather than "dissimilar".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52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WordSim353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Отсутствие контекста, не специфицированы значения</a:t>
            </a:r>
          </a:p>
          <a:p>
            <a:r>
              <a:rPr lang="ru-RU" dirty="0" smtClean="0"/>
              <a:t>Человеку непонятно, что такое «похожи», ср. разброс оценок:</a:t>
            </a:r>
          </a:p>
          <a:p>
            <a:pPr marL="0" indent="0">
              <a:buNone/>
            </a:pPr>
            <a:endParaRPr lang="ru-RU" dirty="0"/>
          </a:p>
          <a:p>
            <a:pPr marL="914400" lvl="2" indent="0">
              <a:buNone/>
            </a:pPr>
            <a:r>
              <a:rPr lang="en-US" sz="2800" i="1" dirty="0" smtClean="0"/>
              <a:t>Smart – student</a:t>
            </a:r>
            <a:r>
              <a:rPr lang="en-US" sz="2800" dirty="0" smtClean="0"/>
              <a:t> : </a:t>
            </a:r>
            <a:r>
              <a:rPr lang="ru-RU" sz="2800" dirty="0" smtClean="0"/>
              <a:t>от 2 до 7 (средняя 4.62)</a:t>
            </a:r>
          </a:p>
          <a:p>
            <a:pPr marL="914400" lvl="2" indent="0">
              <a:buNone/>
            </a:pPr>
            <a:r>
              <a:rPr lang="en-US" sz="2800" i="1" dirty="0" smtClean="0"/>
              <a:t>Smart – stupid</a:t>
            </a:r>
            <a:r>
              <a:rPr lang="en-US" sz="2800" dirty="0" smtClean="0"/>
              <a:t> :</a:t>
            </a:r>
            <a:r>
              <a:rPr lang="ru-RU" sz="2800" dirty="0" smtClean="0"/>
              <a:t> от 0 до 9 (средняя 5.81)</a:t>
            </a:r>
          </a:p>
          <a:p>
            <a:pPr marL="914400" lvl="2" indent="0">
              <a:buNone/>
            </a:pPr>
            <a:endParaRPr lang="ru-RU" sz="2800" dirty="0"/>
          </a:p>
          <a:p>
            <a:r>
              <a:rPr lang="ru-RU" dirty="0" smtClean="0"/>
              <a:t>Как вообще определять сходство для пар «прилагательное – существительное»?</a:t>
            </a:r>
          </a:p>
          <a:p>
            <a:pPr marL="0" indent="0">
              <a:buNone/>
            </a:pPr>
            <a:r>
              <a:rPr lang="ru-RU" dirty="0" smtClean="0"/>
              <a:t>(см. также </a:t>
            </a:r>
            <a:r>
              <a:rPr lang="en-US" dirty="0" err="1" smtClean="0"/>
              <a:t>Faruqui</a:t>
            </a:r>
            <a:r>
              <a:rPr lang="en-US" dirty="0" smtClean="0"/>
              <a:t> et al. 2016)</a:t>
            </a:r>
            <a:endParaRPr lang="ru-RU" sz="3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50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Аналогичные наборы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Переводы </a:t>
            </a:r>
            <a:r>
              <a:rPr lang="en-US" sz="3200" dirty="0"/>
              <a:t>WS353 </a:t>
            </a:r>
            <a:r>
              <a:rPr lang="ru-RU" sz="3200" dirty="0"/>
              <a:t>на разные языки (включая русский)</a:t>
            </a:r>
          </a:p>
          <a:p>
            <a:r>
              <a:rPr lang="en-US" sz="3200" dirty="0" smtClean="0"/>
              <a:t>Multilingual WS353</a:t>
            </a:r>
            <a:endParaRPr lang="ru-RU" sz="3200" dirty="0" smtClean="0"/>
          </a:p>
          <a:p>
            <a:r>
              <a:rPr lang="en-US" sz="3200" dirty="0" smtClean="0"/>
              <a:t>MEN</a:t>
            </a:r>
          </a:p>
          <a:p>
            <a:r>
              <a:rPr lang="en-US" sz="3200" dirty="0" smtClean="0"/>
              <a:t>SimLex-999 (similarity, </a:t>
            </a:r>
            <a:r>
              <a:rPr lang="ru-RU" sz="3200" dirty="0" smtClean="0"/>
              <a:t>НЕ </a:t>
            </a:r>
            <a:r>
              <a:rPr lang="en-US" sz="3200" dirty="0" smtClean="0"/>
              <a:t>relatedness)</a:t>
            </a:r>
          </a:p>
          <a:p>
            <a:r>
              <a:rPr lang="en-US" sz="3200" dirty="0" smtClean="0"/>
              <a:t>Stanford contextual </a:t>
            </a:r>
            <a:r>
              <a:rPr lang="en-US" sz="3200" dirty="0"/>
              <a:t>word similarity dataset (SCWS</a:t>
            </a:r>
            <a:r>
              <a:rPr lang="en-US" sz="3200" dirty="0" smtClean="0"/>
              <a:t>) – </a:t>
            </a:r>
            <a:r>
              <a:rPr lang="ru-RU" sz="3200" dirty="0" smtClean="0"/>
              <a:t>слова в контексте (т.е. со снятой семантической омонимией)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266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Ассоциативная близость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Свободные ассоциации на заданный стимул</a:t>
            </a:r>
          </a:p>
          <a:p>
            <a:pPr marL="514350" indent="-514350">
              <a:buAutoNum type="arabicParenR"/>
            </a:pPr>
            <a:r>
              <a:rPr lang="ru-RU" dirty="0" smtClean="0"/>
              <a:t>Русский ассоциативный словарь (эксперимент </a:t>
            </a:r>
            <a:r>
              <a:rPr lang="ru-RU" dirty="0" err="1" smtClean="0"/>
              <a:t>оффлайн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http://tesaurus.ru/dict/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 </a:t>
            </a:r>
            <a:r>
              <a:rPr lang="en-US" dirty="0" err="1" smtClean="0"/>
              <a:t>Sociation</a:t>
            </a:r>
            <a:r>
              <a:rPr lang="en-US" dirty="0" smtClean="0"/>
              <a:t> </a:t>
            </a:r>
            <a:r>
              <a:rPr lang="ru-RU" dirty="0" smtClean="0"/>
              <a:t>(эксперимент онлайн)</a:t>
            </a:r>
          </a:p>
          <a:p>
            <a:pPr marL="0" indent="0">
              <a:buNone/>
            </a:pPr>
            <a:r>
              <a:rPr lang="en-US" dirty="0" smtClean="0"/>
              <a:t>https://sociation.org/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869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2127</Words>
  <Application>Microsoft Office PowerPoint</Application>
  <PresentationFormat>Широкоэкранный</PresentationFormat>
  <Paragraphs>790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SimSun</vt:lpstr>
      <vt:lpstr>Arial</vt:lpstr>
      <vt:lpstr>Calibri</vt:lpstr>
      <vt:lpstr>Calibri Light</vt:lpstr>
      <vt:lpstr>Charis SIL Compact</vt:lpstr>
      <vt:lpstr>Kartika</vt:lpstr>
      <vt:lpstr>Times New Roman</vt:lpstr>
      <vt:lpstr>Тема Office</vt:lpstr>
      <vt:lpstr>Оценка качества дистрибутивной модели</vt:lpstr>
      <vt:lpstr>Для чего оценивать качество модели</vt:lpstr>
      <vt:lpstr>Типы ориентиров</vt:lpstr>
      <vt:lpstr>TOEFL synonym detection task (Landauer &amp; Dumais 1997)</vt:lpstr>
      <vt:lpstr>WordSim353 (Finkelstein et al. 2002)</vt:lpstr>
      <vt:lpstr>WordSim353</vt:lpstr>
      <vt:lpstr>WordSim353</vt:lpstr>
      <vt:lpstr>Аналогичные наборы</vt:lpstr>
      <vt:lpstr>Ассоциативная близость</vt:lpstr>
      <vt:lpstr>Ассоциативная близость</vt:lpstr>
      <vt:lpstr>Онтологические отношения</vt:lpstr>
      <vt:lpstr>Онтологические отношения: BLESS</vt:lpstr>
      <vt:lpstr>BLESS: experiments</vt:lpstr>
      <vt:lpstr>BLESS: experiments</vt:lpstr>
      <vt:lpstr>Аналогии (Mikolov et al. 2013)</vt:lpstr>
      <vt:lpstr>Задания на категоризацию (Concept categorization task)</vt:lpstr>
      <vt:lpstr>BrainBench (Xu et al. 2016)</vt:lpstr>
      <vt:lpstr>А еще…</vt:lpstr>
      <vt:lpstr>Типологические данные как возможный benchmark</vt:lpstr>
      <vt:lpstr>Идея</vt:lpstr>
      <vt:lpstr>Пример: ‘острый’</vt:lpstr>
      <vt:lpstr>Пример: ‘острый’</vt:lpstr>
      <vt:lpstr>Гипотеза</vt:lpstr>
      <vt:lpstr>Эксперимент 1: ‘острый’, ‘гладкий’</vt:lpstr>
      <vt:lpstr>Типологические данные</vt:lpstr>
      <vt:lpstr>Типологические данные (фрагмент)</vt:lpstr>
      <vt:lpstr>Метрика типологической близости</vt:lpstr>
      <vt:lpstr>Типологическая близость («золотой стандарт») – фрагмент</vt:lpstr>
      <vt:lpstr>Дистрибутивные данные</vt:lpstr>
      <vt:lpstr>Дистрибутивные данные</vt:lpstr>
      <vt:lpstr>Дистрибутивные данные</vt:lpstr>
      <vt:lpstr>Сопоставление данных</vt:lpstr>
      <vt:lpstr>Результаты</vt:lpstr>
      <vt:lpstr>Презентация PowerPoint</vt:lpstr>
      <vt:lpstr>Презентация PowerPoint</vt:lpstr>
      <vt:lpstr>Презентация PowerPoint</vt:lpstr>
      <vt:lpstr>Влияние объема корпуса</vt:lpstr>
      <vt:lpstr>Влияние языка дистрибутивных моделей</vt:lpstr>
      <vt:lpstr>Перспективы</vt:lpstr>
      <vt:lpstr>Полезные ссылки</vt:lpstr>
      <vt:lpstr>Литература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дистрибутивной модели</dc:title>
  <dc:creator>Дарья Рыжова</dc:creator>
  <cp:lastModifiedBy>Дарья Рыжова</cp:lastModifiedBy>
  <cp:revision>36</cp:revision>
  <dcterms:created xsi:type="dcterms:W3CDTF">2020-02-23T16:17:00Z</dcterms:created>
  <dcterms:modified xsi:type="dcterms:W3CDTF">2020-03-09T22:12:30Z</dcterms:modified>
</cp:coreProperties>
</file>