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970F-03C0-4ACF-B783-636901AF92A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24C0-D3EB-4D73-8A58-4924EE1D1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970F-03C0-4ACF-B783-636901AF92A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24C0-D3EB-4D73-8A58-4924EE1D1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970F-03C0-4ACF-B783-636901AF92A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24C0-D3EB-4D73-8A58-4924EE1D1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970F-03C0-4ACF-B783-636901AF92A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24C0-D3EB-4D73-8A58-4924EE1D1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970F-03C0-4ACF-B783-636901AF92A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24C0-D3EB-4D73-8A58-4924EE1D1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970F-03C0-4ACF-B783-636901AF92A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24C0-D3EB-4D73-8A58-4924EE1D1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970F-03C0-4ACF-B783-636901AF92A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24C0-D3EB-4D73-8A58-4924EE1D1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970F-03C0-4ACF-B783-636901AF92A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24C0-D3EB-4D73-8A58-4924EE1D1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970F-03C0-4ACF-B783-636901AF92A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24C0-D3EB-4D73-8A58-4924EE1D1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970F-03C0-4ACF-B783-636901AF92A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24C0-D3EB-4D73-8A58-4924EE1D1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970F-03C0-4ACF-B783-636901AF92A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24C0-D3EB-4D73-8A58-4924EE1D13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970F-03C0-4ACF-B783-636901AF92A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E24C0-D3EB-4D73-8A58-4924EE1D13E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Дистрибутивная </a:t>
            </a:r>
            <a:r>
              <a:rPr lang="ru-RU" dirty="0" smtClean="0"/>
              <a:t>семантика. Векторные модели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86256"/>
            <a:ext cx="6400800" cy="107157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НИС «Компьютерная лексикология»</a:t>
            </a:r>
            <a:endParaRPr lang="ru-RU" dirty="0" smtClean="0"/>
          </a:p>
          <a:p>
            <a:r>
              <a:rPr lang="ru-RU" dirty="0"/>
              <a:t>3</a:t>
            </a:r>
            <a:r>
              <a:rPr lang="ru-RU" dirty="0" smtClean="0"/>
              <a:t> </a:t>
            </a:r>
            <a:r>
              <a:rPr lang="ru-RU" dirty="0" smtClean="0"/>
              <a:t>курс</a:t>
            </a:r>
          </a:p>
          <a:p>
            <a:r>
              <a:rPr lang="ru-RU" dirty="0" smtClean="0"/>
              <a:t>11.02.2020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Какое значение у слова «</a:t>
            </a:r>
            <a:r>
              <a:rPr lang="en-US" dirty="0" err="1" smtClean="0"/>
              <a:t>bardiwac</a:t>
            </a:r>
            <a:r>
              <a:rPr lang="ru-RU" dirty="0" smtClean="0"/>
              <a:t>»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7216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 smtClean="0"/>
              <a:t>Примеры из </a:t>
            </a:r>
            <a:r>
              <a:rPr lang="en-US" dirty="0" smtClean="0"/>
              <a:t>BNC: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He handed her </a:t>
            </a:r>
            <a:r>
              <a:rPr lang="en-US" dirty="0" err="1" smtClean="0"/>
              <a:t>her</a:t>
            </a:r>
            <a:r>
              <a:rPr lang="en-US" dirty="0" smtClean="0"/>
              <a:t> glass of </a:t>
            </a:r>
            <a:r>
              <a:rPr lang="en-US" dirty="0" err="1" smtClean="0">
                <a:solidFill>
                  <a:srgbClr val="7030A0"/>
                </a:solidFill>
              </a:rPr>
              <a:t>bardiwac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Beef dishes are made to complement the </a:t>
            </a:r>
            <a:r>
              <a:rPr lang="en-US" dirty="0" err="1" smtClean="0">
                <a:solidFill>
                  <a:srgbClr val="7030A0"/>
                </a:solidFill>
              </a:rPr>
              <a:t>bardiwacs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Nigel staggered to his feet, face flushed from too much </a:t>
            </a:r>
            <a:r>
              <a:rPr lang="en-US" dirty="0" err="1" smtClean="0">
                <a:solidFill>
                  <a:srgbClr val="7030A0"/>
                </a:solidFill>
              </a:rPr>
              <a:t>bardiwac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Malbec</a:t>
            </a:r>
            <a:r>
              <a:rPr lang="en-US" dirty="0" smtClean="0"/>
              <a:t>, one of the lesser-known </a:t>
            </a:r>
            <a:r>
              <a:rPr lang="en-US" dirty="0" err="1" smtClean="0">
                <a:solidFill>
                  <a:srgbClr val="7030A0"/>
                </a:solidFill>
              </a:rPr>
              <a:t>bardiwac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grapes, responds well to Australia’s sunshine.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 dined off bread and cheese and this excellent </a:t>
            </a:r>
            <a:r>
              <a:rPr lang="en-US" dirty="0" err="1" smtClean="0">
                <a:solidFill>
                  <a:srgbClr val="7030A0"/>
                </a:solidFill>
              </a:rPr>
              <a:t>bardiwac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drinks were delicious: blood-red </a:t>
            </a:r>
            <a:r>
              <a:rPr lang="en-US" dirty="0" err="1" smtClean="0">
                <a:solidFill>
                  <a:srgbClr val="7030A0"/>
                </a:solidFill>
              </a:rPr>
              <a:t>bardiwac</a:t>
            </a:r>
            <a:r>
              <a:rPr lang="en-US" dirty="0" smtClean="0"/>
              <a:t> as well as light, sweet </a:t>
            </a:r>
            <a:r>
              <a:rPr lang="en-US" dirty="0" err="1" smtClean="0"/>
              <a:t>Rhenish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>Stefan Evert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Какое значение у слова «</a:t>
            </a:r>
            <a:r>
              <a:rPr lang="en-US" dirty="0" err="1" smtClean="0"/>
              <a:t>bardiwac</a:t>
            </a:r>
            <a:r>
              <a:rPr lang="ru-RU" dirty="0" smtClean="0"/>
              <a:t>»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bardiwac</a:t>
            </a:r>
            <a:r>
              <a:rPr lang="en-US" dirty="0" smtClean="0"/>
              <a:t> is a heavy red alcoholic beverage made from grapes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Какое значение у слова «</a:t>
            </a:r>
            <a:r>
              <a:rPr lang="en-US" dirty="0" err="1" smtClean="0"/>
              <a:t>bardiwac</a:t>
            </a:r>
            <a:r>
              <a:rPr lang="ru-RU" dirty="0" smtClean="0"/>
              <a:t>»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001156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Ментальный эксперимент: </a:t>
            </a:r>
            <a:r>
              <a:rPr lang="ru-RU" dirty="0" err="1" smtClean="0"/>
              <a:t>дешифровываем</a:t>
            </a:r>
            <a:r>
              <a:rPr lang="ru-RU" dirty="0" smtClean="0"/>
              <a:t> иероглифы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6337" y="1705769"/>
            <a:ext cx="67913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7358082" y="6143644"/>
            <a:ext cx="1310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 smtClean="0"/>
              <a:t>Stefan Evert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Ментальный эксперимент: </a:t>
            </a:r>
            <a:r>
              <a:rPr lang="ru-RU" dirty="0" err="1" smtClean="0"/>
              <a:t>дешифровываем</a:t>
            </a:r>
            <a:r>
              <a:rPr lang="ru-RU" dirty="0" smtClean="0"/>
              <a:t> иероглифы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358082" y="6143644"/>
            <a:ext cx="1310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 smtClean="0"/>
              <a:t>Stefan Evert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57300" y="1786731"/>
            <a:ext cx="66294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Ментальный эксперимент: </a:t>
            </a:r>
            <a:r>
              <a:rPr lang="ru-RU" dirty="0" err="1" smtClean="0"/>
              <a:t>дешифровываем</a:t>
            </a:r>
            <a:r>
              <a:rPr lang="ru-RU" dirty="0" smtClean="0"/>
              <a:t> иероглифы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358082" y="6143644"/>
            <a:ext cx="1310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 smtClean="0"/>
              <a:t>Stefan Evert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76350" y="1810544"/>
            <a:ext cx="65913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компьютер видит английский…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358082" y="6143644"/>
            <a:ext cx="1310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 smtClean="0"/>
              <a:t>Stefan Evert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0150" y="1786731"/>
            <a:ext cx="67437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Геометрическая интерпретация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вектор </a:t>
            </a:r>
            <a:r>
              <a:rPr lang="en-US" dirty="0" err="1" smtClean="0"/>
              <a:t>x</a:t>
            </a:r>
            <a:r>
              <a:rPr lang="en-US" sz="1800" dirty="0" err="1" smtClean="0"/>
              <a:t>dog</a:t>
            </a:r>
            <a:r>
              <a:rPr lang="en-US" sz="1800" dirty="0" smtClean="0"/>
              <a:t> </a:t>
            </a:r>
            <a:r>
              <a:rPr lang="ru-RU" dirty="0" smtClean="0"/>
              <a:t>описывает использование слова </a:t>
            </a:r>
            <a:r>
              <a:rPr lang="en-US" i="1" dirty="0" smtClean="0"/>
              <a:t>dog</a:t>
            </a:r>
            <a:r>
              <a:rPr lang="en-US" dirty="0" smtClean="0"/>
              <a:t> </a:t>
            </a:r>
            <a:r>
              <a:rPr lang="ru-RU" dirty="0" smtClean="0"/>
              <a:t>в корпусе</a:t>
            </a:r>
          </a:p>
          <a:p>
            <a:r>
              <a:rPr lang="ru-RU" dirty="0" smtClean="0"/>
              <a:t>значения вектора могут рассматриваться как координаты слова в </a:t>
            </a:r>
            <a:r>
              <a:rPr lang="en-US" dirty="0" smtClean="0"/>
              <a:t>n</a:t>
            </a:r>
            <a:r>
              <a:rPr lang="ru-RU" dirty="0" smtClean="0"/>
              <a:t>-мерном пространстве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358082" y="6143644"/>
            <a:ext cx="1310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 smtClean="0"/>
              <a:t>Stefan Evert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507246"/>
            <a:ext cx="4038600" cy="271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Геометрическая интерпретация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вектор </a:t>
            </a:r>
            <a:r>
              <a:rPr lang="en-US" dirty="0" err="1" smtClean="0"/>
              <a:t>x</a:t>
            </a:r>
            <a:r>
              <a:rPr lang="en-US" sz="1800" dirty="0" err="1" smtClean="0"/>
              <a:t>dog</a:t>
            </a:r>
            <a:r>
              <a:rPr lang="en-US" sz="1800" dirty="0" smtClean="0"/>
              <a:t> </a:t>
            </a:r>
            <a:r>
              <a:rPr lang="ru-RU" dirty="0" smtClean="0"/>
              <a:t>описывает использование слова </a:t>
            </a:r>
            <a:r>
              <a:rPr lang="en-US" i="1" dirty="0" smtClean="0"/>
              <a:t>dog</a:t>
            </a:r>
            <a:r>
              <a:rPr lang="en-US" dirty="0" smtClean="0"/>
              <a:t> </a:t>
            </a:r>
            <a:r>
              <a:rPr lang="ru-RU" dirty="0" smtClean="0"/>
              <a:t>в корпусе</a:t>
            </a:r>
          </a:p>
          <a:p>
            <a:r>
              <a:rPr lang="ru-RU" dirty="0" smtClean="0"/>
              <a:t>значения вектора могут рассматриваться как координаты слова в </a:t>
            </a:r>
            <a:r>
              <a:rPr lang="en-US" dirty="0" smtClean="0"/>
              <a:t>n</a:t>
            </a:r>
            <a:r>
              <a:rPr lang="ru-RU" dirty="0" smtClean="0"/>
              <a:t>-мерном пространстве </a:t>
            </a:r>
          </a:p>
          <a:p>
            <a:r>
              <a:rPr lang="ru-RU" dirty="0" smtClean="0"/>
              <a:t>Проиллюстрировано двумя измерениями: </a:t>
            </a:r>
            <a:r>
              <a:rPr lang="en-US" i="1" dirty="0" smtClean="0"/>
              <a:t>get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i="1" dirty="0" smtClean="0"/>
              <a:t>use</a:t>
            </a:r>
          </a:p>
          <a:p>
            <a:r>
              <a:rPr lang="en-US" dirty="0" err="1" smtClean="0"/>
              <a:t>x</a:t>
            </a:r>
            <a:r>
              <a:rPr lang="en-US" sz="1900" dirty="0" err="1" smtClean="0"/>
              <a:t>dog</a:t>
            </a:r>
            <a:r>
              <a:rPr lang="en-US" dirty="0" smtClean="0"/>
              <a:t> = (115,10)</a:t>
            </a:r>
            <a:endParaRPr lang="ru-RU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358082" y="6143644"/>
            <a:ext cx="1310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 smtClean="0"/>
              <a:t>Stefan Evert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857364"/>
            <a:ext cx="4143404" cy="392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Геометрическая интерпретация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схожесть (</a:t>
            </a:r>
            <a:r>
              <a:rPr lang="en-US" dirty="0" smtClean="0"/>
              <a:t>similarity</a:t>
            </a:r>
            <a:r>
              <a:rPr lang="ru-RU" dirty="0" smtClean="0"/>
              <a:t>)</a:t>
            </a:r>
            <a:r>
              <a:rPr lang="en-US" dirty="0" smtClean="0"/>
              <a:t> = </a:t>
            </a:r>
            <a:r>
              <a:rPr lang="ru-RU" dirty="0" smtClean="0"/>
              <a:t>близость в пространстве</a:t>
            </a:r>
          </a:p>
          <a:p>
            <a:r>
              <a:rPr lang="ru-RU" dirty="0" smtClean="0"/>
              <a:t>расположение зависит от частотности</a:t>
            </a:r>
          </a:p>
          <a:p>
            <a:r>
              <a:rPr lang="en-US" dirty="0" err="1" smtClean="0"/>
              <a:t>f</a:t>
            </a:r>
            <a:r>
              <a:rPr lang="en-US" sz="1800" dirty="0" err="1" smtClean="0"/>
              <a:t>dog</a:t>
            </a:r>
            <a:r>
              <a:rPr lang="en-US" dirty="0" smtClean="0"/>
              <a:t> ≈ 2.7 * </a:t>
            </a:r>
            <a:r>
              <a:rPr lang="en-US" dirty="0" err="1" smtClean="0"/>
              <a:t>f</a:t>
            </a:r>
            <a:r>
              <a:rPr lang="en-US" sz="1800" dirty="0" err="1" smtClean="0"/>
              <a:t>cat</a:t>
            </a:r>
            <a:endParaRPr lang="ru-RU" sz="18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7358082" y="6143644"/>
            <a:ext cx="1310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 smtClean="0"/>
              <a:t>Stefan Evert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813219"/>
            <a:ext cx="4038600" cy="40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/>
              <a:t>Большая объяснительная сила, много опций дизайна </a:t>
            </a:r>
            <a:endParaRPr lang="ru-RU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892971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Геометрическая интерпретация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схожесть (</a:t>
            </a:r>
            <a:r>
              <a:rPr lang="en-US" dirty="0" smtClean="0"/>
              <a:t>similarity</a:t>
            </a:r>
            <a:r>
              <a:rPr lang="ru-RU" dirty="0" smtClean="0"/>
              <a:t>)</a:t>
            </a:r>
            <a:r>
              <a:rPr lang="en-US" dirty="0" smtClean="0"/>
              <a:t> = </a:t>
            </a:r>
            <a:r>
              <a:rPr lang="ru-RU" dirty="0" smtClean="0"/>
              <a:t>близость в пространстве</a:t>
            </a:r>
          </a:p>
          <a:p>
            <a:r>
              <a:rPr lang="ru-RU" dirty="0" smtClean="0"/>
              <a:t>расположение зависит от частотности</a:t>
            </a:r>
          </a:p>
          <a:p>
            <a:r>
              <a:rPr lang="en-US" dirty="0" err="1" smtClean="0"/>
              <a:t>f</a:t>
            </a:r>
            <a:r>
              <a:rPr lang="en-US" sz="1800" dirty="0" err="1" smtClean="0"/>
              <a:t>dog</a:t>
            </a:r>
            <a:r>
              <a:rPr lang="en-US" dirty="0" smtClean="0"/>
              <a:t> ≈ 2.7 * </a:t>
            </a:r>
            <a:r>
              <a:rPr lang="en-US" dirty="0" err="1" smtClean="0"/>
              <a:t>f</a:t>
            </a:r>
            <a:r>
              <a:rPr lang="en-US" sz="1800" dirty="0" err="1" smtClean="0"/>
              <a:t>cat</a:t>
            </a:r>
            <a:endParaRPr lang="en-US" sz="1800" dirty="0" smtClean="0"/>
          </a:p>
          <a:p>
            <a:r>
              <a:rPr lang="ru-RU" dirty="0" smtClean="0"/>
              <a:t>направление более важно, чем расположение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358082" y="6143644"/>
            <a:ext cx="1310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 smtClean="0"/>
              <a:t>Stefan Evert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835252"/>
            <a:ext cx="4038600" cy="405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Геометрическая интерпретация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схожесть (</a:t>
            </a:r>
            <a:r>
              <a:rPr lang="en-US" dirty="0" smtClean="0"/>
              <a:t>similarity</a:t>
            </a:r>
            <a:r>
              <a:rPr lang="ru-RU" dirty="0" smtClean="0"/>
              <a:t>)</a:t>
            </a:r>
            <a:r>
              <a:rPr lang="en-US" dirty="0" smtClean="0"/>
              <a:t> = </a:t>
            </a:r>
            <a:r>
              <a:rPr lang="ru-RU" dirty="0" smtClean="0"/>
              <a:t>близость в пространстве</a:t>
            </a:r>
          </a:p>
          <a:p>
            <a:r>
              <a:rPr lang="ru-RU" dirty="0" smtClean="0"/>
              <a:t>расположение зависит от частотности</a:t>
            </a:r>
          </a:p>
          <a:p>
            <a:r>
              <a:rPr lang="en-US" dirty="0" err="1" smtClean="0"/>
              <a:t>f</a:t>
            </a:r>
            <a:r>
              <a:rPr lang="en-US" sz="1800" dirty="0" err="1" smtClean="0"/>
              <a:t>dog</a:t>
            </a:r>
            <a:r>
              <a:rPr lang="en-US" dirty="0" smtClean="0"/>
              <a:t> ≈ 2.7 * </a:t>
            </a:r>
            <a:r>
              <a:rPr lang="en-US" dirty="0" err="1" smtClean="0"/>
              <a:t>f</a:t>
            </a:r>
            <a:r>
              <a:rPr lang="en-US" sz="1800" dirty="0" err="1" smtClean="0"/>
              <a:t>cat</a:t>
            </a:r>
            <a:endParaRPr lang="en-US" sz="1800" dirty="0" smtClean="0"/>
          </a:p>
          <a:p>
            <a:r>
              <a:rPr lang="ru-RU" dirty="0" smtClean="0"/>
              <a:t>направление более важно, чем расположение</a:t>
            </a:r>
          </a:p>
          <a:p>
            <a:r>
              <a:rPr lang="ru-RU" dirty="0" smtClean="0"/>
              <a:t>угол </a:t>
            </a:r>
            <a:r>
              <a:rPr lang="el-GR" dirty="0" smtClean="0"/>
              <a:t>α</a:t>
            </a:r>
            <a:r>
              <a:rPr lang="ru-RU" dirty="0" smtClean="0"/>
              <a:t> можно использовать для измерения расстояния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358083" y="6143644"/>
            <a:ext cx="1310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/>
            <a:r>
              <a:rPr lang="en-US" dirty="0" smtClean="0"/>
              <a:t>Stefan Evert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785675"/>
            <a:ext cx="4038600" cy="415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590550" y="2167731"/>
            <a:ext cx="37719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дистрибутивная репрезентация на уровне типов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358083" y="6143644"/>
            <a:ext cx="1310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/>
            <a:r>
              <a:rPr lang="en-US" dirty="0" smtClean="0"/>
              <a:t>Stefan Evert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Параметры дизайна: </a:t>
            </a:r>
            <a:br>
              <a:rPr lang="ru-RU" dirty="0" smtClean="0"/>
            </a:br>
            <a:r>
              <a:rPr lang="ru-RU" dirty="0" smtClean="0"/>
              <a:t>матрица: слово </a:t>
            </a:r>
            <a:r>
              <a:rPr lang="en-US" dirty="0" smtClean="0"/>
              <a:t>x </a:t>
            </a:r>
            <a:r>
              <a:rPr lang="ru-RU" dirty="0" smtClean="0"/>
              <a:t>документ</a:t>
            </a:r>
            <a:endParaRPr lang="ru-RU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9162" y="2029619"/>
            <a:ext cx="73056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Параметры дизайна: </a:t>
            </a:r>
            <a:br>
              <a:rPr lang="ru-RU" dirty="0" smtClean="0"/>
            </a:br>
            <a:r>
              <a:rPr lang="ru-RU" dirty="0" smtClean="0"/>
              <a:t>матрица: слово </a:t>
            </a:r>
            <a:r>
              <a:rPr lang="en-US" dirty="0" smtClean="0"/>
              <a:t>x </a:t>
            </a:r>
            <a:r>
              <a:rPr lang="ru-RU" dirty="0" smtClean="0"/>
              <a:t>слово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1537" y="1791494"/>
            <a:ext cx="74009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Параметры дизайна: </a:t>
            </a:r>
            <a:br>
              <a:rPr lang="ru-RU" dirty="0" smtClean="0"/>
            </a:br>
            <a:r>
              <a:rPr lang="ru-RU" dirty="0" smtClean="0"/>
              <a:t>матрица: модифицируемое </a:t>
            </a:r>
            <a:r>
              <a:rPr lang="en-US" dirty="0" smtClean="0"/>
              <a:t>x </a:t>
            </a:r>
            <a:r>
              <a:rPr lang="ru-RU" dirty="0" err="1" smtClean="0"/>
              <a:t>адверб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64"/>
            <a:ext cx="750099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Параметры дизайна: </a:t>
            </a:r>
            <a:br>
              <a:rPr lang="ru-RU" dirty="0" smtClean="0"/>
            </a:br>
            <a:r>
              <a:rPr lang="ru-RU" dirty="0" smtClean="0"/>
              <a:t>матрица: модифицируемое </a:t>
            </a:r>
            <a:r>
              <a:rPr lang="en-US" dirty="0" smtClean="0"/>
              <a:t>x </a:t>
            </a:r>
            <a:r>
              <a:rPr lang="ru-RU" dirty="0" err="1" smtClean="0"/>
              <a:t>адверб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71678"/>
            <a:ext cx="657229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Параметры дизайна: </a:t>
            </a:r>
            <a:br>
              <a:rPr lang="ru-RU" dirty="0" smtClean="0"/>
            </a:br>
            <a:r>
              <a:rPr lang="ru-RU" dirty="0" smtClean="0"/>
              <a:t>матрица: модифицируемое </a:t>
            </a:r>
            <a:r>
              <a:rPr lang="en-US" dirty="0" smtClean="0"/>
              <a:t>x </a:t>
            </a:r>
            <a:r>
              <a:rPr lang="ru-RU" dirty="0" err="1" smtClean="0"/>
              <a:t>адверб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792961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Autofit/>
          </a:bodyPr>
          <a:lstStyle/>
          <a:p>
            <a:r>
              <a:rPr lang="ru-RU" sz="2800" dirty="0" smtClean="0"/>
              <a:t>Параметры дизайна: </a:t>
            </a:r>
            <a:br>
              <a:rPr lang="ru-RU" sz="2800" dirty="0" smtClean="0"/>
            </a:br>
            <a:r>
              <a:rPr lang="ru-RU" sz="2800" dirty="0" smtClean="0"/>
              <a:t>матрица: восклицание </a:t>
            </a:r>
            <a:r>
              <a:rPr lang="en-US" sz="2800" dirty="0" smtClean="0"/>
              <a:t>x </a:t>
            </a:r>
            <a:r>
              <a:rPr lang="ru-RU" sz="2800" dirty="0" smtClean="0"/>
              <a:t>речевой акт (</a:t>
            </a:r>
            <a:r>
              <a:rPr lang="en-US" sz="2800" dirty="0" smtClean="0"/>
              <a:t>Switchboard dialog act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928802"/>
            <a:ext cx="757242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ru-RU" sz="2800" dirty="0" smtClean="0"/>
              <a:t>Параметры дизайна: </a:t>
            </a:r>
            <a:br>
              <a:rPr lang="ru-RU" sz="2800" dirty="0" smtClean="0"/>
            </a:br>
            <a:r>
              <a:rPr lang="ru-RU" sz="2800" dirty="0" smtClean="0"/>
              <a:t>матрица: аффикс </a:t>
            </a:r>
            <a:r>
              <a:rPr lang="en-US" sz="2800" dirty="0" smtClean="0"/>
              <a:t>x </a:t>
            </a:r>
            <a:r>
              <a:rPr lang="ru-RU" sz="2800" dirty="0" smtClean="0"/>
              <a:t>основа (</a:t>
            </a:r>
            <a:r>
              <a:rPr lang="en-US" sz="2800" dirty="0" err="1" smtClean="0"/>
              <a:t>google</a:t>
            </a:r>
            <a:r>
              <a:rPr lang="en-US" sz="2800" dirty="0" smtClean="0"/>
              <a:t> N-grams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20119"/>
            <a:ext cx="4429156" cy="406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pPr algn="l"/>
            <a:endParaRPr lang="ru-RU" sz="2400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TF-IDF – Term Frequency – Inverse </a:t>
            </a:r>
            <a:r>
              <a:rPr lang="en-US" dirty="0"/>
              <a:t>D</a:t>
            </a:r>
            <a:r>
              <a:rPr lang="en-US" dirty="0" smtClean="0"/>
              <a:t>ocument </a:t>
            </a:r>
            <a:r>
              <a:rPr lang="en-US" dirty="0"/>
              <a:t>F</a:t>
            </a:r>
            <a:r>
              <a:rPr lang="en-US" dirty="0" smtClean="0"/>
              <a:t>requency</a:t>
            </a:r>
          </a:p>
          <a:p>
            <a:r>
              <a:rPr lang="en-US" dirty="0" smtClean="0"/>
              <a:t>PMI – </a:t>
            </a:r>
            <a:r>
              <a:rPr lang="en-US" dirty="0" err="1" smtClean="0"/>
              <a:t>Pointwise</a:t>
            </a:r>
            <a:r>
              <a:rPr lang="en-US" dirty="0" smtClean="0"/>
              <a:t> Mutual </a:t>
            </a:r>
            <a:r>
              <a:rPr lang="en-US" dirty="0"/>
              <a:t>I</a:t>
            </a:r>
            <a:r>
              <a:rPr lang="en-US" dirty="0" smtClean="0"/>
              <a:t>nformation</a:t>
            </a:r>
          </a:p>
          <a:p>
            <a:r>
              <a:rPr lang="en-US" dirty="0" smtClean="0"/>
              <a:t>LSA – Latent </a:t>
            </a:r>
            <a:r>
              <a:rPr lang="en-US" dirty="0"/>
              <a:t>S</a:t>
            </a:r>
            <a:r>
              <a:rPr lang="en-US" dirty="0" smtClean="0"/>
              <a:t>emantic Analysis</a:t>
            </a:r>
          </a:p>
          <a:p>
            <a:r>
              <a:rPr lang="en-US" dirty="0" smtClean="0"/>
              <a:t>PLSA – Probabilistic Latent Semantic Analysis</a:t>
            </a:r>
          </a:p>
          <a:p>
            <a:r>
              <a:rPr lang="en-US" dirty="0" smtClean="0"/>
              <a:t>PCA – Principal Component Analysis</a:t>
            </a:r>
          </a:p>
          <a:p>
            <a:r>
              <a:rPr lang="en-US" dirty="0" smtClean="0"/>
              <a:t>LDA -- 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</a:p>
          <a:p>
            <a:r>
              <a:rPr lang="en-US" dirty="0" smtClean="0"/>
              <a:t>DCA – Decline Curve Analysis</a:t>
            </a:r>
          </a:p>
          <a:p>
            <a:r>
              <a:rPr lang="en-US" dirty="0" smtClean="0"/>
              <a:t>KL – </a:t>
            </a:r>
            <a:r>
              <a:rPr lang="en-US" dirty="0" err="1" smtClean="0"/>
              <a:t>Kullback-Leibler</a:t>
            </a:r>
            <a:r>
              <a:rPr lang="en-US" dirty="0" smtClean="0"/>
              <a:t> Divergence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ru-RU" sz="2800" dirty="0" smtClean="0"/>
              <a:t>Параметры дизайна: расстояние: Эвклидово расстояние (</a:t>
            </a:r>
            <a:r>
              <a:rPr lang="en-US" sz="2800" dirty="0" smtClean="0"/>
              <a:t>Euclidian distance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00306"/>
            <a:ext cx="11811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714488"/>
            <a:ext cx="614366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285860"/>
            <a:ext cx="1619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ru-RU" sz="2800" dirty="0" smtClean="0"/>
              <a:t>Параметры дизайна: расстояние: косинусное расстояние (</a:t>
            </a:r>
            <a:r>
              <a:rPr lang="en-US" sz="2800" dirty="0" smtClean="0"/>
              <a:t>cosine distance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00306"/>
            <a:ext cx="11811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1313" y="2309813"/>
            <a:ext cx="5834091" cy="3905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428736"/>
            <a:ext cx="152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Параметры дизайна: уменьшение размерности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LSA = Latent Semantic Analysis</a:t>
            </a:r>
          </a:p>
          <a:p>
            <a:r>
              <a:rPr lang="en-US" dirty="0" smtClean="0"/>
              <a:t>PCA = Principal Component Analysis (</a:t>
            </a:r>
            <a:r>
              <a:rPr lang="ru-RU" dirty="0" smtClean="0"/>
              <a:t>метод главных компонент</a:t>
            </a:r>
            <a:r>
              <a:rPr lang="en-US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Параметры дизайна: уменьшение размерности</a:t>
            </a:r>
            <a:endParaRPr lang="ru-RU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7825" y="2196306"/>
            <a:ext cx="58483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Параметры дизайна: уменьшение размерности: </a:t>
            </a:r>
            <a:r>
              <a:rPr lang="en-US" dirty="0" smtClean="0"/>
              <a:t>LSA</a:t>
            </a:r>
            <a:endParaRPr lang="ru-RU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00200"/>
            <a:ext cx="8286808" cy="482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071678"/>
            <a:ext cx="23812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Параметры дизайна: кластеризация: семантические карты</a:t>
            </a:r>
            <a:endParaRPr lang="ru-RU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38287" y="1600994"/>
            <a:ext cx="60674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7358083" y="6143644"/>
            <a:ext cx="1310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/>
            <a:r>
              <a:rPr lang="en-US" dirty="0" smtClean="0"/>
              <a:t>Stefan Evert</a:t>
            </a: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Параметры дизайна: кластеризация:</a:t>
            </a:r>
            <a:endParaRPr lang="ru-RU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9" y="1357298"/>
            <a:ext cx="750099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7358083" y="6143644"/>
            <a:ext cx="1310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/>
            <a:r>
              <a:rPr lang="en-US" dirty="0" smtClean="0"/>
              <a:t>Stefan Evert</a:t>
            </a: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Параметры дизайна: кластеризация: графы</a:t>
            </a:r>
            <a:endParaRPr lang="ru-RU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850112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7358083" y="6143644"/>
            <a:ext cx="1310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/>
            <a:r>
              <a:rPr lang="en-US" dirty="0" smtClean="0"/>
              <a:t>Stefan Evert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ru-RU" dirty="0" smtClean="0"/>
              <a:t>Основные предположения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35785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Ludwig Wittgenstein</a:t>
            </a:r>
            <a:r>
              <a:rPr lang="ru-RU" b="1" dirty="0" smtClean="0"/>
              <a:t>:</a:t>
            </a:r>
          </a:p>
          <a:p>
            <a:r>
              <a:rPr lang="de-DE" dirty="0" smtClean="0"/>
              <a:t>Die Bedeutung eines Wortes liegt in seinem Gebrauch</a:t>
            </a:r>
            <a:r>
              <a:rPr lang="ru-RU" dirty="0" smtClean="0"/>
              <a:t>.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Firth </a:t>
            </a:r>
            <a:r>
              <a:rPr lang="en-US" b="1" dirty="0"/>
              <a:t>(1935:37) on context dependence (cited by </a:t>
            </a:r>
            <a:r>
              <a:rPr lang="en-US" b="1" dirty="0" smtClean="0"/>
              <a:t>Stubbs):</a:t>
            </a:r>
            <a:endParaRPr lang="en-US" b="1" dirty="0"/>
          </a:p>
          <a:p>
            <a:r>
              <a:rPr lang="en-US" dirty="0"/>
              <a:t>the complete meaning of a word is always contextual, and no study of meaning </a:t>
            </a:r>
            <a:r>
              <a:rPr lang="en-US" dirty="0" smtClean="0"/>
              <a:t>apart from </a:t>
            </a:r>
            <a:r>
              <a:rPr lang="en-US" dirty="0"/>
              <a:t>context can be taken seriously.</a:t>
            </a:r>
          </a:p>
          <a:p>
            <a:pPr>
              <a:buNone/>
            </a:pPr>
            <a:r>
              <a:rPr lang="en-US" b="1" dirty="0"/>
              <a:t>Firth (1957:11</a:t>
            </a:r>
            <a:r>
              <a:rPr lang="en-US" b="1" dirty="0" smtClean="0"/>
              <a:t>):</a:t>
            </a:r>
            <a:endParaRPr lang="en-US" b="1" dirty="0"/>
          </a:p>
          <a:p>
            <a:r>
              <a:rPr lang="en-US" dirty="0"/>
              <a:t>You shall know a word by the company it keeps . . .</a:t>
            </a:r>
          </a:p>
          <a:p>
            <a:pPr>
              <a:buNone/>
            </a:pPr>
            <a:r>
              <a:rPr lang="en-US" b="1" dirty="0"/>
              <a:t>Harris (1954:34):</a:t>
            </a:r>
          </a:p>
          <a:p>
            <a:r>
              <a:rPr lang="en-US" dirty="0"/>
              <a:t>All elements in a language can be grouped into classes whose relative occurrence </a:t>
            </a:r>
            <a:r>
              <a:rPr lang="en-US" dirty="0" smtClean="0"/>
              <a:t>can be </a:t>
            </a:r>
            <a:r>
              <a:rPr lang="en-US" dirty="0"/>
              <a:t>stated exactly. However, for the occurrence of a particular member of one </a:t>
            </a:r>
            <a:r>
              <a:rPr lang="en-US" dirty="0" smtClean="0"/>
              <a:t>class relative </a:t>
            </a:r>
            <a:r>
              <a:rPr lang="en-US" dirty="0"/>
              <a:t>to a particular member of another class, it would be necessary to speak </a:t>
            </a:r>
            <a:r>
              <a:rPr lang="en-US" dirty="0" smtClean="0"/>
              <a:t>in terms </a:t>
            </a:r>
            <a:r>
              <a:rPr lang="en-US" dirty="0"/>
              <a:t>of probability, based on the frequency of that occurrence in a sample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предположения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>
              <a:buNone/>
            </a:pPr>
            <a:r>
              <a:rPr lang="en-US" b="1" dirty="0"/>
              <a:t>Harris (1954:34):</a:t>
            </a:r>
          </a:p>
          <a:p>
            <a:r>
              <a:rPr lang="en-US" dirty="0"/>
              <a:t>[I]t is possible to state the occurrence of any element relative to any other element, </a:t>
            </a:r>
            <a:r>
              <a:rPr lang="en-US" dirty="0" smtClean="0"/>
              <a:t>to the </a:t>
            </a:r>
            <a:r>
              <a:rPr lang="en-US" dirty="0"/>
              <a:t>degree of exactness indicated above, so that distributional statements can cover </a:t>
            </a:r>
            <a:r>
              <a:rPr lang="en-US" dirty="0" smtClean="0"/>
              <a:t>all of </a:t>
            </a:r>
            <a:r>
              <a:rPr lang="en-US" dirty="0"/>
              <a:t>the material of a language without requiring support from other types of information.</a:t>
            </a:r>
          </a:p>
          <a:p>
            <a:pPr>
              <a:buNone/>
            </a:pPr>
            <a:r>
              <a:rPr lang="en-US" b="1" dirty="0"/>
              <a:t>Harris (1954:34) (anticipating deep learning?):</a:t>
            </a:r>
          </a:p>
          <a:p>
            <a:r>
              <a:rPr lang="en-US" dirty="0"/>
              <a:t>[T]he restrictions on relative occurrence of each element are described most simply </a:t>
            </a:r>
            <a:r>
              <a:rPr lang="en-US" dirty="0" smtClean="0"/>
              <a:t>by a </a:t>
            </a:r>
            <a:r>
              <a:rPr lang="en-US" dirty="0"/>
              <a:t>network of interrelated statements, certain of them being put in terms of the results </a:t>
            </a:r>
            <a:r>
              <a:rPr lang="en-US" dirty="0" smtClean="0"/>
              <a:t>of certain </a:t>
            </a:r>
            <a:r>
              <a:rPr lang="en-US" dirty="0"/>
              <a:t>others, rather than by a simple measure of the total restriction on each </a:t>
            </a:r>
            <a:r>
              <a:rPr lang="en-US" dirty="0" smtClean="0"/>
              <a:t>element separately.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предположения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pPr>
              <a:buNone/>
            </a:pPr>
            <a:r>
              <a:rPr lang="en-US" b="1" dirty="0" smtClean="0"/>
              <a:t>Harris </a:t>
            </a:r>
            <a:r>
              <a:rPr lang="en-US" b="1" dirty="0"/>
              <a:t>(1954:36) on levels of analysis:</a:t>
            </a:r>
          </a:p>
          <a:p>
            <a:r>
              <a:rPr lang="en-US" dirty="0"/>
              <a:t>Some question has been raised as to the reality of this structure. Does it really </a:t>
            </a:r>
            <a:r>
              <a:rPr lang="en-US" dirty="0" smtClean="0"/>
              <a:t>exist, or </a:t>
            </a:r>
            <a:r>
              <a:rPr lang="en-US" dirty="0"/>
              <a:t>is it just a mathematical creation of the investigator’s? Skirting the </a:t>
            </a:r>
            <a:r>
              <a:rPr lang="en-US" dirty="0" smtClean="0"/>
              <a:t>philosophical difficulties </a:t>
            </a:r>
            <a:r>
              <a:rPr lang="en-US" dirty="0"/>
              <a:t>of this problem, we should, in any case, realize that there are two </a:t>
            </a:r>
            <a:r>
              <a:rPr lang="en-US" dirty="0" smtClean="0"/>
              <a:t>quite different </a:t>
            </a:r>
            <a:r>
              <a:rPr lang="en-US" dirty="0"/>
              <a:t>questions here. </a:t>
            </a:r>
            <a:endParaRPr lang="ru-RU" dirty="0" smtClean="0"/>
          </a:p>
          <a:p>
            <a:r>
              <a:rPr lang="en-US" dirty="0" smtClean="0"/>
              <a:t>One</a:t>
            </a:r>
            <a:r>
              <a:rPr lang="en-US" dirty="0"/>
              <a:t>: Does the structure really exist in language? The </a:t>
            </a:r>
            <a:r>
              <a:rPr lang="en-US" dirty="0" smtClean="0"/>
              <a:t>answer is </a:t>
            </a:r>
            <a:r>
              <a:rPr lang="en-US" dirty="0"/>
              <a:t>yes, as much as any scientific structure really obtains in the data which it </a:t>
            </a:r>
            <a:r>
              <a:rPr lang="en-US" dirty="0" smtClean="0"/>
              <a:t>describes — </a:t>
            </a:r>
            <a:r>
              <a:rPr lang="en-US" dirty="0"/>
              <a:t>the scientific structure states a network of relations, and these relations really </a:t>
            </a:r>
            <a:r>
              <a:rPr lang="en-US" dirty="0" smtClean="0"/>
              <a:t>hold in </a:t>
            </a:r>
            <a:r>
              <a:rPr lang="en-US" dirty="0"/>
              <a:t>the data investigated.</a:t>
            </a:r>
          </a:p>
          <a:p>
            <a:r>
              <a:rPr lang="en-US" dirty="0"/>
              <a:t>Two: Does the structure really exist in speakers? Here we are faced with a </a:t>
            </a:r>
            <a:r>
              <a:rPr lang="en-US" dirty="0" smtClean="0"/>
              <a:t>question of </a:t>
            </a:r>
            <a:r>
              <a:rPr lang="en-US" dirty="0"/>
              <a:t>fact which is not directly or fully investigated in the process of determining </a:t>
            </a:r>
            <a:r>
              <a:rPr lang="en-US" dirty="0" smtClean="0"/>
              <a:t>the distributional </a:t>
            </a:r>
            <a:r>
              <a:rPr lang="en-US" dirty="0"/>
              <a:t>structure. Clearly, certain behaviors of the speakers indicate </a:t>
            </a:r>
            <a:r>
              <a:rPr lang="en-US" dirty="0" smtClean="0"/>
              <a:t>perception along </a:t>
            </a:r>
            <a:r>
              <a:rPr lang="en-US" dirty="0"/>
              <a:t>the lines of the distributional structure, for example, the fact that while </a:t>
            </a:r>
            <a:r>
              <a:rPr lang="en-US" dirty="0" smtClean="0"/>
              <a:t>people imitate </a:t>
            </a:r>
            <a:r>
              <a:rPr lang="en-US" dirty="0"/>
              <a:t>nonlinguistic or foreign-language sounds, they </a:t>
            </a:r>
            <a:r>
              <a:rPr lang="en-US" i="1" dirty="0"/>
              <a:t>repeat utterances of their </a:t>
            </a:r>
            <a:r>
              <a:rPr lang="en-US" i="1" dirty="0" smtClean="0"/>
              <a:t>own </a:t>
            </a:r>
            <a:r>
              <a:rPr lang="en-US" dirty="0" smtClean="0"/>
              <a:t>language</a:t>
            </a:r>
            <a:r>
              <a:rPr lang="en-US" dirty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предположения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Harris (1954:39) on meaning and context-dependence:</a:t>
            </a:r>
          </a:p>
          <a:p>
            <a:r>
              <a:rPr lang="en-US" dirty="0"/>
              <a:t>All this is not to say that there is not a great interconnection between language </a:t>
            </a:r>
            <a:r>
              <a:rPr lang="en-US" dirty="0" smtClean="0"/>
              <a:t>and meaning</a:t>
            </a:r>
            <a:r>
              <a:rPr lang="en-US" dirty="0"/>
              <a:t>, in whatever sense it may be possible to use this work. But it is not a </a:t>
            </a:r>
            <a:r>
              <a:rPr lang="en-US" dirty="0" smtClean="0"/>
              <a:t>one-to-one </a:t>
            </a:r>
            <a:r>
              <a:rPr lang="en-US" dirty="0"/>
              <a:t>relation between morphological structure and anything else. There is not </a:t>
            </a:r>
            <a:r>
              <a:rPr lang="en-US" dirty="0" smtClean="0"/>
              <a:t>even a </a:t>
            </a:r>
            <a:r>
              <a:rPr lang="en-US" dirty="0"/>
              <a:t>one-to-one relation between vocabulary and any independent classification of </a:t>
            </a:r>
            <a:r>
              <a:rPr lang="en-US" dirty="0" smtClean="0"/>
              <a:t>meaning; we </a:t>
            </a:r>
            <a:r>
              <a:rPr lang="en-US" dirty="0"/>
              <a:t>cannot say that each morpheme or word has a single central meaning or </a:t>
            </a:r>
            <a:r>
              <a:rPr lang="en-US" dirty="0" smtClean="0"/>
              <a:t>even that </a:t>
            </a:r>
            <a:r>
              <a:rPr lang="en-US" dirty="0"/>
              <a:t>it has a continuous or coherent range of meanings</a:t>
            </a:r>
            <a:r>
              <a:rPr lang="en-US" dirty="0" smtClean="0"/>
              <a:t>.</a:t>
            </a:r>
            <a:r>
              <a:rPr lang="ru-RU" dirty="0" smtClean="0"/>
              <a:t>[. </a:t>
            </a:r>
            <a:r>
              <a:rPr lang="ru-RU" dirty="0"/>
              <a:t>. . </a:t>
            </a:r>
            <a:r>
              <a:rPr lang="ru-RU" dirty="0" smtClean="0"/>
              <a:t>]</a:t>
            </a:r>
            <a:r>
              <a:rPr lang="en-US" dirty="0" smtClean="0"/>
              <a:t> The </a:t>
            </a:r>
            <a:r>
              <a:rPr lang="en-US" dirty="0"/>
              <a:t>correlation between language and meaning is much greater when we </a:t>
            </a:r>
            <a:r>
              <a:rPr lang="en-US" dirty="0" smtClean="0"/>
              <a:t>consider connected </a:t>
            </a:r>
            <a:r>
              <a:rPr lang="en-US" dirty="0"/>
              <a:t>discourse.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предположения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Harris (1954:43</a:t>
            </a:r>
            <a:r>
              <a:rPr lang="en-US" b="1" dirty="0" smtClean="0"/>
              <a:t>):</a:t>
            </a:r>
            <a:endParaRPr lang="en-US" b="1" dirty="0"/>
          </a:p>
          <a:p>
            <a:r>
              <a:rPr lang="en-US" dirty="0"/>
              <a:t>The fact that, for example, not every </a:t>
            </a:r>
            <a:r>
              <a:rPr lang="en-US" dirty="0" smtClean="0"/>
              <a:t>adjective </a:t>
            </a:r>
            <a:r>
              <a:rPr lang="en-US" dirty="0"/>
              <a:t>occurs with every noun can be used </a:t>
            </a:r>
            <a:r>
              <a:rPr lang="en-US" dirty="0" smtClean="0"/>
              <a:t>as a </a:t>
            </a:r>
            <a:r>
              <a:rPr lang="en-US" dirty="0"/>
              <a:t>measure of meaning difference. For it is not merely that different members of </a:t>
            </a:r>
            <a:r>
              <a:rPr lang="en-US" dirty="0" smtClean="0"/>
              <a:t>the one </a:t>
            </a:r>
            <a:r>
              <a:rPr lang="en-US" dirty="0"/>
              <a:t>class have different selections of members of the other class with which they </a:t>
            </a:r>
            <a:r>
              <a:rPr lang="en-US" dirty="0" smtClean="0"/>
              <a:t>are actually </a:t>
            </a:r>
            <a:r>
              <a:rPr lang="en-US" dirty="0"/>
              <a:t>found. More than that: if we consider words or morphemes </a:t>
            </a:r>
            <a:r>
              <a:rPr lang="en-US" i="1" dirty="0"/>
              <a:t>A and B </a:t>
            </a:r>
            <a:r>
              <a:rPr lang="en-US" i="1" dirty="0" smtClean="0"/>
              <a:t>to </a:t>
            </a:r>
            <a:r>
              <a:rPr lang="en-US" dirty="0" smtClean="0"/>
              <a:t>be </a:t>
            </a:r>
            <a:r>
              <a:rPr lang="en-US" dirty="0"/>
              <a:t>more different than </a:t>
            </a:r>
            <a:r>
              <a:rPr lang="en-US" i="1" dirty="0"/>
              <a:t>A and C, then we will often find that the distributions of A </a:t>
            </a:r>
            <a:r>
              <a:rPr lang="en-US" i="1" dirty="0" smtClean="0"/>
              <a:t>and B </a:t>
            </a:r>
            <a:r>
              <a:rPr lang="en-US" i="1" dirty="0"/>
              <a:t>are more different than the distributions of A and C. In other words, difference </a:t>
            </a:r>
            <a:r>
              <a:rPr lang="en-US" i="1" dirty="0" smtClean="0"/>
              <a:t>in </a:t>
            </a:r>
            <a:r>
              <a:rPr lang="en-US" dirty="0" smtClean="0"/>
              <a:t>meaning </a:t>
            </a:r>
            <a:r>
              <a:rPr lang="en-US" dirty="0"/>
              <a:t>correlates with difference in distribution.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предположения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/>
              <a:t>Turney</a:t>
            </a:r>
            <a:r>
              <a:rPr lang="en-US" b="1" dirty="0"/>
              <a:t> &amp; </a:t>
            </a:r>
            <a:r>
              <a:rPr lang="en-US" b="1" dirty="0" err="1"/>
              <a:t>Pantel</a:t>
            </a:r>
            <a:r>
              <a:rPr lang="en-US" b="1" dirty="0"/>
              <a:t> (2010:153):</a:t>
            </a:r>
          </a:p>
          <a:p>
            <a:r>
              <a:rPr lang="en-US" b="1" dirty="0"/>
              <a:t>Statistical semantics hypothesis: Statistical patterns of human word usage can </a:t>
            </a:r>
            <a:r>
              <a:rPr lang="en-US" b="1" dirty="0" smtClean="0"/>
              <a:t>be </a:t>
            </a:r>
            <a:r>
              <a:rPr lang="en-US" dirty="0" smtClean="0"/>
              <a:t>used </a:t>
            </a:r>
            <a:r>
              <a:rPr lang="en-US" dirty="0"/>
              <a:t>to figure out what people mean (Weaver, 1955; Furnas et al., 1983). – If </a:t>
            </a:r>
            <a:r>
              <a:rPr lang="en-US" dirty="0" smtClean="0"/>
              <a:t>units of </a:t>
            </a:r>
            <a:r>
              <a:rPr lang="en-US" dirty="0"/>
              <a:t>text have similar vectors in a text frequency matrix, then they tend to have </a:t>
            </a:r>
            <a:r>
              <a:rPr lang="en-US" dirty="0" smtClean="0"/>
              <a:t>similar meanings</a:t>
            </a:r>
            <a:r>
              <a:rPr lang="en-US" dirty="0"/>
              <a:t>. (We take this to be a general hypothesis that subsumes the four </a:t>
            </a:r>
            <a:r>
              <a:rPr lang="en-US" dirty="0" smtClean="0"/>
              <a:t>more specific </a:t>
            </a:r>
            <a:r>
              <a:rPr lang="en-US" dirty="0"/>
              <a:t>hypotheses that follow.)</a:t>
            </a:r>
          </a:p>
          <a:p>
            <a:r>
              <a:rPr lang="en-US" b="1" dirty="0"/>
              <a:t>Bag of words hypothesis: The frequencies of words in a document tend to </a:t>
            </a:r>
            <a:r>
              <a:rPr lang="en-US" b="1" dirty="0" smtClean="0"/>
              <a:t>indicate </a:t>
            </a:r>
            <a:r>
              <a:rPr lang="en-US" dirty="0" smtClean="0"/>
              <a:t>the </a:t>
            </a:r>
            <a:r>
              <a:rPr lang="en-US" dirty="0"/>
              <a:t>relevance of the document to a query (Salton et al., 1975). – If documents </a:t>
            </a:r>
            <a:r>
              <a:rPr lang="en-US" dirty="0" smtClean="0"/>
              <a:t>and pseudo-documents </a:t>
            </a:r>
            <a:r>
              <a:rPr lang="en-US" dirty="0"/>
              <a:t>(queries) have similar column vectors in a term–document </a:t>
            </a:r>
            <a:r>
              <a:rPr lang="en-US" dirty="0" smtClean="0"/>
              <a:t>matrix, then </a:t>
            </a:r>
            <a:r>
              <a:rPr lang="en-US" dirty="0"/>
              <a:t>they tend to have similar meanings.</a:t>
            </a:r>
          </a:p>
          <a:p>
            <a:r>
              <a:rPr lang="en-US" b="1" dirty="0"/>
              <a:t>Distributional hypothesis: Words that occur in similar contexts tend to have </a:t>
            </a:r>
            <a:r>
              <a:rPr lang="en-US" b="1" dirty="0" smtClean="0"/>
              <a:t>similar </a:t>
            </a:r>
            <a:r>
              <a:rPr lang="en-US" dirty="0" smtClean="0"/>
              <a:t>meanings </a:t>
            </a:r>
            <a:r>
              <a:rPr lang="en-US" dirty="0"/>
              <a:t>(Harris, 1954; Firth, 1957; </a:t>
            </a:r>
            <a:r>
              <a:rPr lang="en-US" dirty="0" err="1"/>
              <a:t>Deerwester</a:t>
            </a:r>
            <a:r>
              <a:rPr lang="en-US" dirty="0"/>
              <a:t> et al., 1990). – If words have </a:t>
            </a:r>
            <a:r>
              <a:rPr lang="en-US" dirty="0" smtClean="0"/>
              <a:t>similar row </a:t>
            </a:r>
            <a:r>
              <a:rPr lang="en-US" dirty="0"/>
              <a:t>vectors in a word–context matrix, then they tend to have similar meanings.</a:t>
            </a:r>
          </a:p>
          <a:p>
            <a:r>
              <a:rPr lang="en-US" b="1" dirty="0"/>
              <a:t>Extended distributional hypothesis: Patterns that co-occur with similar pairs tend </a:t>
            </a:r>
            <a:r>
              <a:rPr lang="en-US" b="1" dirty="0" smtClean="0"/>
              <a:t>to </a:t>
            </a:r>
            <a:r>
              <a:rPr lang="en-US" dirty="0" smtClean="0"/>
              <a:t>have </a:t>
            </a:r>
            <a:r>
              <a:rPr lang="en-US" dirty="0"/>
              <a:t>similar meanings (Lin &amp; </a:t>
            </a:r>
            <a:r>
              <a:rPr lang="en-US" dirty="0" err="1"/>
              <a:t>Pantel</a:t>
            </a:r>
            <a:r>
              <a:rPr lang="en-US" dirty="0"/>
              <a:t>, 2001). – If patterns have similar column </a:t>
            </a:r>
            <a:r>
              <a:rPr lang="en-US" dirty="0" smtClean="0"/>
              <a:t>vectors in </a:t>
            </a:r>
            <a:r>
              <a:rPr lang="en-US" dirty="0"/>
              <a:t>a pair–pattern matrix, then they tend to express similar semantic relations.</a:t>
            </a:r>
          </a:p>
          <a:p>
            <a:r>
              <a:rPr lang="en-US" b="1" dirty="0"/>
              <a:t>Latent relation hypothesis: Pairs of words that co-occur in similar patterns tend </a:t>
            </a:r>
            <a:r>
              <a:rPr lang="en-US" b="1" dirty="0" smtClean="0"/>
              <a:t>to </a:t>
            </a:r>
            <a:r>
              <a:rPr lang="en-US" dirty="0" smtClean="0"/>
              <a:t>have </a:t>
            </a:r>
            <a:r>
              <a:rPr lang="en-US" dirty="0"/>
              <a:t>similar semantic relations (</a:t>
            </a:r>
            <a:r>
              <a:rPr lang="en-US" dirty="0" err="1"/>
              <a:t>Turney</a:t>
            </a:r>
            <a:r>
              <a:rPr lang="en-US" dirty="0"/>
              <a:t> et al., 2003). – If word pairs have similar </a:t>
            </a:r>
            <a:r>
              <a:rPr lang="en-US" dirty="0" smtClean="0"/>
              <a:t>row vectors </a:t>
            </a:r>
            <a:r>
              <a:rPr lang="en-US" dirty="0"/>
              <a:t>in a pair–pattern matrix, then they tend to have similar semantic relations.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1383</Words>
  <Application>Microsoft Office PowerPoint</Application>
  <PresentationFormat>Экран (4:3)</PresentationFormat>
  <Paragraphs>126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Дистрибутивная семантика. Векторные модели</vt:lpstr>
      <vt:lpstr>Большая объяснительная сила, много опций дизайна </vt:lpstr>
      <vt:lpstr>Слайд 3</vt:lpstr>
      <vt:lpstr>Основные предположения</vt:lpstr>
      <vt:lpstr>Основные предположения</vt:lpstr>
      <vt:lpstr>Основные предположения</vt:lpstr>
      <vt:lpstr>Основные предположения</vt:lpstr>
      <vt:lpstr>Основные предположения</vt:lpstr>
      <vt:lpstr>Основные предположения</vt:lpstr>
      <vt:lpstr>Какое значение у слова «bardiwac»?</vt:lpstr>
      <vt:lpstr>Какое значение у слова «bardiwac»?</vt:lpstr>
      <vt:lpstr>Какое значение у слова «bardiwac»?</vt:lpstr>
      <vt:lpstr>Ментальный эксперимент: дешифровываем иероглифы</vt:lpstr>
      <vt:lpstr>Ментальный эксперимент: дешифровываем иероглифы</vt:lpstr>
      <vt:lpstr>Ментальный эксперимент: дешифровываем иероглифы</vt:lpstr>
      <vt:lpstr>Как компьютер видит английский…</vt:lpstr>
      <vt:lpstr>Геометрическая интерпретация</vt:lpstr>
      <vt:lpstr>Геометрическая интерпретация</vt:lpstr>
      <vt:lpstr>Геометрическая интерпретация</vt:lpstr>
      <vt:lpstr>Геометрическая интерпретация</vt:lpstr>
      <vt:lpstr>Геометрическая интерпретация</vt:lpstr>
      <vt:lpstr>Слайд 22</vt:lpstr>
      <vt:lpstr>Параметры дизайна:  матрица: слово x документ</vt:lpstr>
      <vt:lpstr>Параметры дизайна:  матрица: слово x слово</vt:lpstr>
      <vt:lpstr>Параметры дизайна:  матрица: модифицируемое x адверб</vt:lpstr>
      <vt:lpstr>Параметры дизайна:  матрица: модифицируемое x адверб</vt:lpstr>
      <vt:lpstr>Параметры дизайна:  матрица: модифицируемое x адверб</vt:lpstr>
      <vt:lpstr>Параметры дизайна:  матрица: восклицание x речевой акт (Switchboard dialog act)</vt:lpstr>
      <vt:lpstr>Параметры дизайна:  матрица: аффикс x основа (google N-grams)</vt:lpstr>
      <vt:lpstr>Параметры дизайна: расстояние: Эвклидово расстояние (Euclidian distance)</vt:lpstr>
      <vt:lpstr>Параметры дизайна: расстояние: косинусное расстояние (cosine distance)</vt:lpstr>
      <vt:lpstr>Параметры дизайна: уменьшение размерности</vt:lpstr>
      <vt:lpstr>Параметры дизайна: уменьшение размерности</vt:lpstr>
      <vt:lpstr>Параметры дизайна: уменьшение размерности: LSA</vt:lpstr>
      <vt:lpstr>Параметры дизайна: кластеризация: семантические карты</vt:lpstr>
      <vt:lpstr>Параметры дизайна: кластеризация:</vt:lpstr>
      <vt:lpstr>Параметры дизайна: кластеризация: графы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11</cp:revision>
  <dcterms:created xsi:type="dcterms:W3CDTF">2020-02-10T15:27:42Z</dcterms:created>
  <dcterms:modified xsi:type="dcterms:W3CDTF">2020-02-10T18:04:24Z</dcterms:modified>
</cp:coreProperties>
</file>