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57" r:id="rId4"/>
    <p:sldId id="258" r:id="rId5"/>
    <p:sldId id="259" r:id="rId6"/>
    <p:sldId id="280" r:id="rId7"/>
    <p:sldId id="264" r:id="rId8"/>
    <p:sldId id="265" r:id="rId9"/>
    <p:sldId id="266" r:id="rId10"/>
    <p:sldId id="267" r:id="rId11"/>
    <p:sldId id="263" r:id="rId12"/>
    <p:sldId id="281" r:id="rId13"/>
    <p:sldId id="261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CC7B1-D551-409D-89A8-19E0583782AB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6DB2E-F275-4383-9433-3D2F2E23F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0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1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6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5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0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0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EB31-3734-4C8F-8995-D417E06C0984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mpling.hss.ntu.edu.sg/omw/summx.html" TargetMode="External"/><Relationship Id="rId2" Type="http://schemas.openxmlformats.org/officeDocument/2006/relationships/hyperlink" Target="http://compling.hss.ntu.edu.sg/omw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ianword.net/" TargetMode="External"/><Relationship Id="rId2" Type="http://schemas.openxmlformats.org/officeDocument/2006/relationships/hyperlink" Target="http://www.ruwordnet.r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mebank.ru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binform.ru/pub/ruthes/index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WordNet &amp; </a:t>
            </a:r>
            <a:r>
              <a:rPr lang="en-US" dirty="0" err="1" smtClean="0"/>
              <a:t>FrameNet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НИС «Компьютерная лексикография»</a:t>
            </a:r>
            <a:br>
              <a:rPr lang="ru-RU" dirty="0" smtClean="0"/>
            </a:br>
            <a:r>
              <a:rPr lang="ru-RU" dirty="0" smtClean="0"/>
              <a:t>21.04.2020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38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отношения определены только для лемм: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Антонимы – </a:t>
            </a:r>
            <a:r>
              <a:rPr lang="en-US" dirty="0" smtClean="0"/>
              <a:t>antonyms()</a:t>
            </a:r>
          </a:p>
          <a:p>
            <a:r>
              <a:rPr lang="ru-RU" dirty="0" smtClean="0"/>
              <a:t>Деривационные отношения – </a:t>
            </a:r>
            <a:r>
              <a:rPr lang="en-US" dirty="0" err="1" smtClean="0"/>
              <a:t>derivationally_related_forms</a:t>
            </a:r>
            <a:r>
              <a:rPr lang="en-US" dirty="0" smtClean="0"/>
              <a:t>()</a:t>
            </a:r>
          </a:p>
          <a:p>
            <a:r>
              <a:rPr lang="ru-RU" dirty="0" smtClean="0"/>
              <a:t>Для относительных прилагательных – существительные, от которых они образованы: </a:t>
            </a:r>
            <a:r>
              <a:rPr lang="en-US" dirty="0" err="1" smtClean="0"/>
              <a:t>pertainyms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20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http://compling.hss.ntu.edu.sg/omw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За основу взята структура (семантическое дерево) английского </a:t>
            </a:r>
            <a:r>
              <a:rPr lang="ru-RU" dirty="0" err="1" smtClean="0"/>
              <a:t>ворднета</a:t>
            </a:r>
            <a:endParaRPr lang="ru-RU" dirty="0" smtClean="0"/>
          </a:p>
          <a:p>
            <a:r>
              <a:rPr lang="ru-RU" dirty="0" smtClean="0"/>
              <a:t>На нее наложены данные других языков</a:t>
            </a:r>
          </a:p>
          <a:p>
            <a:r>
              <a:rPr lang="ru-RU" dirty="0" smtClean="0"/>
              <a:t>Через </a:t>
            </a:r>
            <a:r>
              <a:rPr lang="en-US" dirty="0" err="1" smtClean="0"/>
              <a:t>nltk</a:t>
            </a:r>
            <a:r>
              <a:rPr lang="en-US" dirty="0" smtClean="0"/>
              <a:t> </a:t>
            </a:r>
            <a:r>
              <a:rPr lang="ru-RU" dirty="0" smtClean="0"/>
              <a:t>доступны 28</a:t>
            </a:r>
          </a:p>
          <a:p>
            <a:r>
              <a:rPr lang="ru-RU" dirty="0" smtClean="0"/>
              <a:t>Существует версия на 150 языков (данные собраны автоматически по </a:t>
            </a:r>
            <a:r>
              <a:rPr lang="en-US" dirty="0" smtClean="0"/>
              <a:t>Wiktionary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доступна для скачивания, см.: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compling.hss.ntu.edu.sg/omw/summx.html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90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MultiWordNet</a:t>
            </a:r>
            <a:r>
              <a:rPr lang="en-US" dirty="0" smtClean="0"/>
              <a:t>: </a:t>
            </a:r>
            <a:r>
              <a:rPr lang="ru-RU" dirty="0" smtClean="0"/>
              <a:t>иллюстрация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563" y="2750922"/>
            <a:ext cx="187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</a:t>
            </a: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hrv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mačka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9898" y="1417380"/>
            <a:ext cx="344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животное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00" y="2442201"/>
            <a:ext cx="15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5674" y="3687975"/>
            <a:ext cx="167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щенок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5905" y="3687975"/>
            <a:ext cx="15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318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охотничья 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Русские </a:t>
            </a:r>
            <a:r>
              <a:rPr lang="ru-RU" dirty="0" err="1" smtClean="0"/>
              <a:t>ворднеты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RuWordNet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http://www.ruwordnet.ru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YARN (Yet Another Russian Net):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://russianword.net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86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4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WordNet – </a:t>
            </a:r>
            <a:r>
              <a:rPr lang="ru-RU" dirty="0" smtClean="0"/>
              <a:t>парадигматические отношения (очень грубо: какие слова могут занимать ту же позицию в контексте, что и данное)</a:t>
            </a:r>
          </a:p>
          <a:p>
            <a:r>
              <a:rPr lang="en-US" dirty="0" err="1" smtClean="0"/>
              <a:t>FrameNet</a:t>
            </a:r>
            <a:r>
              <a:rPr lang="en-US" dirty="0" smtClean="0"/>
              <a:t> – </a:t>
            </a:r>
            <a:r>
              <a:rPr lang="ru-RU" dirty="0" smtClean="0"/>
              <a:t>синтагматические отношения (очень грубо: какие слова могут сочетаться с данным)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24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Фреймы: теоретическая справка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726977" y="1690688"/>
            <a:ext cx="8502748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 – схематическое представление о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ситуации. Он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задает участников ситуации и отношения, которые их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связывают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Лексические единицы «высвечивают» во фрейме какой-то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фрагмент 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Все элементы фрейма взаимосвязаны, так что активизация части фрейма (через определенную лексему) приводит к активизации всего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фрейма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Понятие фрейма впервые предложено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Марвином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Минским для моделирования баз знаний - искусственный интеллект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лингвистику это понятие принесено Чарльзом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5" name="Рисунок 4" descr="Филлмо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84934" y="853282"/>
            <a:ext cx="2124075" cy="215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1058" y="3005932"/>
            <a:ext cx="206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Чарльз </a:t>
            </a:r>
            <a:r>
              <a:rPr lang="ru-RU" dirty="0" err="1" smtClean="0"/>
              <a:t>Филлмор</a:t>
            </a:r>
            <a:endParaRPr lang="ru-RU" dirty="0" smtClean="0"/>
          </a:p>
          <a:p>
            <a:r>
              <a:rPr lang="ru-RU" dirty="0" smtClean="0"/>
              <a:t>(1929 - 2014)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7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046" y="171846"/>
            <a:ext cx="9423009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Пример: </a:t>
            </a:r>
            <a:r>
              <a:rPr lang="ru-RU" sz="3600" dirty="0"/>
              <a:t>фрейм </a:t>
            </a:r>
            <a:r>
              <a:rPr lang="en-US" sz="3600" dirty="0"/>
              <a:t>Commercial event </a:t>
            </a:r>
            <a:r>
              <a:rPr lang="en-US" sz="3600" dirty="0" smtClean="0"/>
              <a:t>(</a:t>
            </a:r>
            <a:r>
              <a:rPr lang="ru-RU" sz="3600" dirty="0" err="1" smtClean="0"/>
              <a:t>Филлмор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33046" y="1486693"/>
            <a:ext cx="10325686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Elements: buyer, seller, money, goods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Events: transfer of money from buyer to seller; followed by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of goods from seller to buyer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Лексемы «высвечивают» фрагмент фрейма: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Buy: buyer and goods “I bought a car (from him).”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Sell: seller and goods “He sold his car (to me).”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Pay: buyer and money “I paid $1000 (for the car).”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Spend: buyer and money “I spent $1000 (on the car).”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Cost: goods and money “The car cost $1000.”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Charge: seller and money “He charged $1000 (for the car).”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34108"/>
            <a:ext cx="10396882" cy="1151965"/>
          </a:xfrm>
        </p:spPr>
        <p:txBody>
          <a:bodyPr/>
          <a:lstStyle/>
          <a:p>
            <a:r>
              <a:rPr lang="en-US" dirty="0" err="1" smtClean="0"/>
              <a:t>FrameNet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1486073"/>
            <a:ext cx="10394707" cy="474863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https://framenet2.icsi.berkeley.edu</a:t>
            </a:r>
            <a:endParaRPr lang="ru-RU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Около 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1200 фреймов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13 000 лексических единиц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фреймами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каждого фрейма: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Ядерные и периферийные участники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Слова, относящиеся к данному фрейму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каждого слова корпус размеченных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предложений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Начат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продолжает развиваться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Активно разрабатываются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фреймнеты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других языков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 для русского языка: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http://www.framebank.ru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frames()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фреймов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– функция, выдающая один фрейм в виде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Аналогично: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функция, выдающая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слов (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lexical units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информацию об одном слове в виде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  <a:endParaRPr lang="ru-RU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8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Что есть у каждого фрейма: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–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всех слов, относящихся к данному фрейму –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lexUnit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всех элементов ( = участников, ролей, относящихся к данному фрейму) –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Сведения об участниках фрейма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r>
              <a:rPr lang="ru-RU" dirty="0" smtClean="0"/>
              <a:t> и название</a:t>
            </a:r>
            <a:r>
              <a:rPr lang="en-US" dirty="0" smtClean="0"/>
              <a:t> </a:t>
            </a:r>
            <a:r>
              <a:rPr lang="ru-RU" dirty="0" smtClean="0"/>
              <a:t>элемента</a:t>
            </a:r>
          </a:p>
          <a:p>
            <a:r>
              <a:rPr lang="ru-RU" dirty="0" smtClean="0"/>
              <a:t>Определение</a:t>
            </a:r>
          </a:p>
          <a:p>
            <a:r>
              <a:rPr lang="ru-RU" dirty="0" smtClean="0"/>
              <a:t>Тип: ядерный </a:t>
            </a:r>
            <a:r>
              <a:rPr lang="en-US" dirty="0" smtClean="0"/>
              <a:t>vs. </a:t>
            </a:r>
            <a:r>
              <a:rPr lang="ru-RU" dirty="0" smtClean="0"/>
              <a:t>периферийный </a:t>
            </a:r>
            <a:r>
              <a:rPr lang="en-US" dirty="0" smtClean="0"/>
              <a:t>vs. </a:t>
            </a:r>
            <a:r>
              <a:rPr lang="ru-RU" dirty="0" smtClean="0"/>
              <a:t>экстра-тематический</a:t>
            </a:r>
          </a:p>
          <a:p>
            <a:r>
              <a:rPr lang="ru-RU" dirty="0" smtClean="0"/>
              <a:t>Связь с другими элементами: наличие каких элементов требует, каких – исключает</a:t>
            </a:r>
          </a:p>
        </p:txBody>
      </p:sp>
    </p:spTree>
    <p:extLst>
      <p:ext uri="{BB962C8B-B14F-4D97-AF65-F5344CB8AC3E}">
        <p14:creationId xmlns:p14="http://schemas.microsoft.com/office/powerpoint/2010/main" val="4246874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Сведения о словах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ru-RU" dirty="0" smtClean="0"/>
              <a:t>Определение</a:t>
            </a:r>
          </a:p>
          <a:p>
            <a:r>
              <a:rPr lang="ru-RU" dirty="0" smtClean="0"/>
              <a:t>Часть речи</a:t>
            </a:r>
          </a:p>
          <a:p>
            <a:r>
              <a:rPr lang="ru-RU" b="1" dirty="0" smtClean="0"/>
              <a:t>Размеченные примеры (!)</a:t>
            </a:r>
          </a:p>
          <a:p>
            <a:r>
              <a:rPr lang="ru-RU" dirty="0" smtClean="0"/>
              <a:t>…и некоторые 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88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Найдите все фреймы, </a:t>
            </a:r>
            <a:r>
              <a:rPr lang="ru-RU" dirty="0" smtClean="0"/>
              <a:t>в </a:t>
            </a:r>
            <a:r>
              <a:rPr lang="ru-RU" dirty="0"/>
              <a:t>число ядерных (</a:t>
            </a:r>
            <a:r>
              <a:rPr lang="ru-RU" dirty="0" err="1"/>
              <a:t>Core</a:t>
            </a:r>
            <a:r>
              <a:rPr lang="ru-RU" dirty="0"/>
              <a:t>) </a:t>
            </a:r>
            <a:r>
              <a:rPr lang="ru-RU" dirty="0" smtClean="0"/>
              <a:t>элементов которых </a:t>
            </a:r>
            <a:r>
              <a:rPr lang="ru-RU" dirty="0"/>
              <a:t>входит участник с ролью начальной точки перемещения (</a:t>
            </a:r>
            <a:r>
              <a:rPr lang="ru-RU" dirty="0" err="1"/>
              <a:t>Source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7643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Тезаурусы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97611"/>
            <a:ext cx="10515600" cy="4179351"/>
          </a:xfrm>
        </p:spPr>
        <p:txBody>
          <a:bodyPr/>
          <a:lstStyle/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Тезаурус – словарь, в котором указываются семантические отношения между единицами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РуТез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http://www.labinform.ru/pub/ruthes/index.htm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распространяется по запросу в формате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отношения выше-ниже и часть-целое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4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smtClean="0"/>
              <a:t>семантических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Выше-ниже: гипонимы, </a:t>
            </a:r>
            <a:r>
              <a:rPr lang="ru-RU" dirty="0" err="1" smtClean="0"/>
              <a:t>гиперонимы</a:t>
            </a:r>
            <a:r>
              <a:rPr lang="ru-RU" dirty="0" smtClean="0"/>
              <a:t>, </a:t>
            </a:r>
            <a:r>
              <a:rPr lang="ru-RU" dirty="0" err="1" smtClean="0"/>
              <a:t>когипонимы</a:t>
            </a:r>
            <a:endParaRPr lang="ru-RU" dirty="0" smtClean="0"/>
          </a:p>
          <a:p>
            <a:r>
              <a:rPr lang="ru-RU" dirty="0" smtClean="0"/>
              <a:t>Синонимы, антонимы</a:t>
            </a:r>
          </a:p>
          <a:p>
            <a:r>
              <a:rPr lang="ru-RU" dirty="0" smtClean="0"/>
              <a:t>Часть-целое</a:t>
            </a:r>
            <a:r>
              <a:rPr lang="ru-RU" dirty="0" smtClean="0"/>
              <a:t>: </a:t>
            </a:r>
            <a:r>
              <a:rPr lang="ru-RU" dirty="0" err="1" smtClean="0"/>
              <a:t>меронимы</a:t>
            </a:r>
            <a:r>
              <a:rPr lang="ru-RU" dirty="0" smtClean="0"/>
              <a:t> и </a:t>
            </a:r>
            <a:r>
              <a:rPr lang="ru-RU" dirty="0" err="1" smtClean="0"/>
              <a:t>холонимы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37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http://wordnet.princeton.edu/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Семантическая сеть для английского языка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скачивания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через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Указаны типы семантических отношений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единица –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и реализующий его синонимический ряд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 образу и подобию английского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WordNet-a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создаются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WordNet-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ы с той же структурой для других языков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07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 smtClean="0"/>
              <a:t>Фрагмент структуры </a:t>
            </a:r>
            <a:r>
              <a:rPr lang="en-US" dirty="0" smtClean="0"/>
              <a:t>WordNet</a:t>
            </a:r>
            <a:r>
              <a:rPr lang="ru-RU" dirty="0" smtClean="0"/>
              <a:t>-а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2176" y="2510029"/>
            <a:ext cx="18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5627" y="1379572"/>
            <a:ext cx="21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1352" y="2680847"/>
            <a:ext cx="15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595" y="3681898"/>
            <a:ext cx="13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9046" y="3681898"/>
            <a:ext cx="154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135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5627" y="3342206"/>
            <a:ext cx="28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</a:t>
            </a:r>
            <a:r>
              <a:rPr lang="ru-RU" dirty="0" smtClean="0"/>
              <a:t>через</a:t>
            </a:r>
            <a:r>
              <a:rPr lang="en-US" dirty="0" smtClean="0"/>
              <a:t> </a:t>
            </a:r>
            <a:r>
              <a:rPr lang="en-US" dirty="0" err="1" smtClean="0"/>
              <a:t>nltk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(см. </a:t>
            </a:r>
            <a:r>
              <a:rPr lang="en-US" sz="3200" dirty="0" err="1"/>
              <a:t>w</a:t>
            </a:r>
            <a:r>
              <a:rPr lang="en-US" sz="3200" dirty="0" err="1" smtClean="0"/>
              <a:t>ordnet.ipynb</a:t>
            </a:r>
            <a:r>
              <a:rPr lang="en-US" sz="3200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 каждого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у каждой леммы (слова в определенном значении) есть свой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методы:</a:t>
            </a:r>
          </a:p>
          <a:p>
            <a:pPr marL="457200" lvl="1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synsets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выдает список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synset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выдает один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lemmas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выдает список лемм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lemma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выдает одну лемму</a:t>
            </a:r>
          </a:p>
          <a:p>
            <a:pPr marL="457200" lvl="1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all_synsets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доступ ко всем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синсетам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all_lemma_names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 ко всем словам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23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Синсет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name()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definition()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 лемм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lemmas()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lemma_names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(иногда)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examples()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81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между </a:t>
            </a:r>
            <a:r>
              <a:rPr lang="ru-RU" dirty="0" err="1" smtClean="0"/>
              <a:t>синсетами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гипонимы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hyponyms()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hypernyms()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(ы)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верхнего уровня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root_hypernyms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холонимы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member_holonyms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меронимы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member_meronyms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similar to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similar_tos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ближайший общий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lowest_common_hypernyms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расстояние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между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синсетами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(несколько разных метрик)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266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869</Words>
  <Application>Microsoft Office PowerPoint</Application>
  <PresentationFormat>Широкоэкранный</PresentationFormat>
  <Paragraphs>157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WordNet &amp; FrameNet</vt:lpstr>
      <vt:lpstr>WORDNET</vt:lpstr>
      <vt:lpstr>Тезаурусы</vt:lpstr>
      <vt:lpstr>Типы семантических отношений</vt:lpstr>
      <vt:lpstr>WordNet</vt:lpstr>
      <vt:lpstr>Фрагмент структуры WordNet-а</vt:lpstr>
      <vt:lpstr>WordNet через nltk (см. wordnet.ipynb)</vt:lpstr>
      <vt:lpstr>Синсет</vt:lpstr>
      <vt:lpstr>Отношения между синсетами</vt:lpstr>
      <vt:lpstr>Некоторые отношения определены только для лемм:</vt:lpstr>
      <vt:lpstr>MultiWordNet</vt:lpstr>
      <vt:lpstr>MultiWordNet: иллюстрация</vt:lpstr>
      <vt:lpstr>Русские ворднеты</vt:lpstr>
      <vt:lpstr>FRAMENET</vt:lpstr>
      <vt:lpstr>Презентация PowerPoint</vt:lpstr>
      <vt:lpstr>Фреймы: теоретическая справка</vt:lpstr>
      <vt:lpstr>Пример: фрейм Commercial event (Филлмор)</vt:lpstr>
      <vt:lpstr>FrameNet</vt:lpstr>
      <vt:lpstr>FrameNet из nltk</vt:lpstr>
      <vt:lpstr>FrameNet из nltk</vt:lpstr>
      <vt:lpstr>Сведения об участниках фрейма</vt:lpstr>
      <vt:lpstr>Сведения о словах</vt:lpstr>
      <vt:lpstr>Практическое задание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WordNet &amp; FrameNet</dc:title>
  <dc:creator>Дарья Рыжова</dc:creator>
  <cp:lastModifiedBy>Дарья Рыжова</cp:lastModifiedBy>
  <cp:revision>23</cp:revision>
  <dcterms:created xsi:type="dcterms:W3CDTF">2020-04-17T21:20:48Z</dcterms:created>
  <dcterms:modified xsi:type="dcterms:W3CDTF">2020-04-20T21:10:27Z</dcterms:modified>
</cp:coreProperties>
</file>