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77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4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96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cf9683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cf9683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21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5cf96834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5cf96834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5cf96834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5cf96834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schapopow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ria.ryzhova@mail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2e1FOVfFTfMDXthu1XsSK1MkcpB_4hUJHfJ8If2xcsE/edit#gid=49354375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?usp=sharing" TargetMode="External"/><Relationship Id="rId2" Type="http://schemas.openxmlformats.org/officeDocument/2006/relationships/hyperlink" Target="https://github.com/dashapopova/CompSem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+ZQ_H1x2TWLE2NT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НИС “</a:t>
            </a:r>
            <a:r>
              <a:rPr lang="ru" dirty="0" smtClean="0"/>
              <a:t>Компьютерная семантика”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Попова, </a:t>
            </a:r>
            <a:r>
              <a:rPr lang="ru" u="sng">
                <a:solidFill>
                  <a:schemeClr val="hlink"/>
                </a:solidFill>
                <a:hlinkClick r:id="rId3"/>
              </a:rPr>
              <a:t>daschapopowa@gmail.com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Рыжова, </a:t>
            </a:r>
            <a:r>
              <a:rPr lang="ru" u="sng">
                <a:solidFill>
                  <a:schemeClr val="hlink"/>
                </a:solidFill>
                <a:hlinkClick r:id="rId4"/>
              </a:rPr>
              <a:t>daria.ryzhova@mail.ru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648850" y="4608819"/>
            <a:ext cx="81231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Школа лингвистики НИУ ВШЭ, </a:t>
            </a:r>
            <a:r>
              <a:rPr lang="ru" sz="1800" dirty="0" smtClean="0"/>
              <a:t>2023 </a:t>
            </a:r>
            <a:r>
              <a:rPr lang="ru" sz="1800" dirty="0"/>
              <a:t>г.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78000" y="431025"/>
            <a:ext cx="83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идеология курса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9725" y="1152475"/>
            <a:ext cx="75397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Предмет обсуждения: компьютерная семантика в широком смысле (но с некоторым перекосом в сторону лексики)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НЕ программирование в чистом виде: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сами методы, но и примеры их применения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рассказываем и показываем, но и обсуждаем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850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</a:t>
            </a:r>
            <a:r>
              <a:rPr lang="ru" dirty="0" smtClean="0"/>
              <a:t>курса </a:t>
            </a:r>
            <a:r>
              <a:rPr lang="ru" sz="1800" dirty="0" smtClean="0"/>
              <a:t>(</a:t>
            </a:r>
            <a:r>
              <a:rPr lang="ru" sz="1800" dirty="0" smtClean="0">
                <a:hlinkClick r:id="rId3"/>
              </a:rPr>
              <a:t>гугл-таблица</a:t>
            </a:r>
            <a:r>
              <a:rPr lang="ru" sz="1800" dirty="0" smtClean="0"/>
              <a:t>)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751425"/>
            <a:ext cx="8520600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0. Вводная часть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Блок </a:t>
            </a:r>
            <a:r>
              <a:rPr lang="ru" dirty="0"/>
              <a:t>1</a:t>
            </a:r>
            <a:r>
              <a:rPr lang="ru" dirty="0" smtClean="0"/>
              <a:t>: Лексические ресурсы: WordNet</a:t>
            </a:r>
            <a:r>
              <a:rPr lang="ru" dirty="0"/>
              <a:t>, MultiWordNet, </a:t>
            </a:r>
            <a:r>
              <a:rPr lang="ru" dirty="0" smtClean="0"/>
              <a:t>FrameNet, графы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ru" dirty="0"/>
              <a:t>Блок 2</a:t>
            </a:r>
            <a:r>
              <a:rPr lang="ru" dirty="0" smtClean="0"/>
              <a:t>: </a:t>
            </a:r>
            <a:r>
              <a:rPr lang="ru" dirty="0"/>
              <a:t>Дистрибутивные </a:t>
            </a:r>
            <a:r>
              <a:rPr lang="ru" dirty="0" smtClean="0"/>
              <a:t>модели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ru" dirty="0"/>
              <a:t>Блок </a:t>
            </a:r>
            <a:r>
              <a:rPr lang="ru" dirty="0" smtClean="0"/>
              <a:t>3: </a:t>
            </a:r>
            <a:r>
              <a:rPr lang="en-US" dirty="0"/>
              <a:t>Natural Language Inference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ru" dirty="0"/>
              <a:t>Блок </a:t>
            </a:r>
            <a:r>
              <a:rPr lang="ru" dirty="0" smtClean="0"/>
              <a:t>4: </a:t>
            </a:r>
            <a:r>
              <a:rPr lang="ru" dirty="0"/>
              <a:t>Полисемия: метафора, метонимия (приглашаем Юлию Бадрызлову)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Блок </a:t>
            </a:r>
            <a:r>
              <a:rPr lang="ru" dirty="0"/>
              <a:t>5</a:t>
            </a:r>
            <a:r>
              <a:rPr lang="ru" dirty="0" smtClean="0"/>
              <a:t>: Семантические карты</a:t>
            </a:r>
            <a:endParaRPr dirty="0"/>
          </a:p>
          <a:p>
            <a:pPr marL="0" lvl="0" indent="0" algn="l" rtl="0">
              <a:spcBef>
                <a:spcPts val="1600"/>
              </a:spcBef>
              <a:buNone/>
            </a:pPr>
            <a:r>
              <a:rPr lang="ru-RU" dirty="0" smtClean="0"/>
              <a:t>Блок </a:t>
            </a:r>
            <a:r>
              <a:rPr lang="ru-RU" dirty="0"/>
              <a:t>6</a:t>
            </a:r>
            <a:r>
              <a:rPr lang="ru-RU" dirty="0" smtClean="0"/>
              <a:t>: </a:t>
            </a:r>
            <a:r>
              <a:rPr lang="en-US" dirty="0" smtClean="0"/>
              <a:t>Rational Speech Act Theory</a:t>
            </a:r>
          </a:p>
          <a:p>
            <a:pPr marL="0" lvl="0" indent="0" algn="l" rtl="0">
              <a:spcBef>
                <a:spcPts val="1600"/>
              </a:spcBef>
              <a:buNone/>
            </a:pPr>
            <a:r>
              <a:rPr lang="ru-RU" dirty="0" smtClean="0"/>
              <a:t>Блок 7: </a:t>
            </a:r>
            <a:r>
              <a:rPr lang="en-US" dirty="0" smtClean="0"/>
              <a:t>S</a:t>
            </a:r>
            <a:r>
              <a:rPr lang="ru" dirty="0" smtClean="0"/>
              <a:t>entiment </a:t>
            </a:r>
            <a:r>
              <a:rPr lang="ru" dirty="0"/>
              <a:t>Analysis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5794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Средства контроля и формула оценки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854638"/>
            <a:ext cx="8660178" cy="375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Домашние задания: </a:t>
            </a:r>
            <a:r>
              <a:rPr lang="ru" sz="2200" dirty="0"/>
              <a:t>4</a:t>
            </a:r>
            <a:r>
              <a:rPr lang="ru" sz="2200" dirty="0" smtClean="0"/>
              <a:t> </a:t>
            </a:r>
            <a:r>
              <a:rPr lang="ru" sz="2200" dirty="0" smtClean="0"/>
              <a:t>штуки</a:t>
            </a:r>
            <a:endParaRPr lang="ru-RU" sz="2200" dirty="0" smtClean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 smtClean="0"/>
              <a:t>Презентация статьи (10 </a:t>
            </a:r>
            <a:r>
              <a:rPr lang="ru" sz="2200" dirty="0"/>
              <a:t>мин. + дискуссия</a:t>
            </a:r>
            <a:r>
              <a:rPr lang="ru" sz="2200" dirty="0" smtClean="0"/>
              <a:t>), запись </a:t>
            </a:r>
            <a:r>
              <a:rPr lang="ru" sz="2200" dirty="0" smtClean="0">
                <a:hlinkClick r:id="rId3"/>
              </a:rPr>
              <a:t>здесь</a:t>
            </a:r>
            <a:endParaRPr lang="ru" sz="2200" dirty="0" smtClean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 smtClean="0"/>
              <a:t>Эссе </a:t>
            </a:r>
            <a:r>
              <a:rPr lang="ru" sz="2200" dirty="0"/>
              <a:t>(=экзамен</a:t>
            </a:r>
            <a:r>
              <a:rPr lang="ru" sz="2200" dirty="0" smtClean="0"/>
              <a:t>). Один из вариантов:</a:t>
            </a:r>
            <a:endParaRPr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/>
              <a:t>обзор </a:t>
            </a:r>
            <a:r>
              <a:rPr lang="ru" sz="2200" dirty="0" smtClean="0"/>
              <a:t>и критический анализ </a:t>
            </a:r>
            <a:r>
              <a:rPr lang="ru" sz="2200" dirty="0"/>
              <a:t>нескольких </a:t>
            </a:r>
            <a:r>
              <a:rPr lang="ru" sz="2200" dirty="0" smtClean="0"/>
              <a:t>статей</a:t>
            </a:r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 smtClean="0"/>
              <a:t>обзор и популярное изложение нескольких статей</a:t>
            </a:r>
            <a:br>
              <a:rPr lang="ru" sz="2200" dirty="0" smtClean="0"/>
            </a:br>
            <a:r>
              <a:rPr lang="ru" sz="1600" dirty="0" smtClean="0"/>
              <a:t>(см. Системный Блокъ)</a:t>
            </a:r>
            <a:endParaRPr lang="ru"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 smtClean="0"/>
              <a:t>собственное </a:t>
            </a:r>
            <a:r>
              <a:rPr lang="ru" sz="2200" dirty="0"/>
              <a:t>проектное </a:t>
            </a:r>
            <a:r>
              <a:rPr lang="ru" sz="2200" dirty="0" smtClean="0"/>
              <a:t>предложение</a:t>
            </a:r>
          </a:p>
          <a:p>
            <a:pPr marL="546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200" dirty="0" smtClean="0"/>
              <a:t>Примеры тем м</a:t>
            </a:r>
            <a:r>
              <a:rPr lang="ru" sz="2200" dirty="0" smtClean="0"/>
              <a:t>ожно посмотреть </a:t>
            </a:r>
            <a:r>
              <a:rPr lang="ru" sz="2200" dirty="0" smtClean="0">
                <a:hlinkClick r:id="rId4"/>
              </a:rPr>
              <a:t>здесь</a:t>
            </a:r>
            <a:r>
              <a:rPr lang="ru" sz="2200" dirty="0" smtClean="0"/>
              <a:t> же, вкладка «темы эссе»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ru" b="1" dirty="0" smtClean="0"/>
              <a:t>0.6 </a:t>
            </a:r>
            <a:r>
              <a:rPr lang="ru" b="1" dirty="0"/>
              <a:t>* Домашние задания + </a:t>
            </a:r>
            <a:r>
              <a:rPr lang="ru" b="1" dirty="0" smtClean="0"/>
              <a:t>0.1 </a:t>
            </a:r>
            <a:r>
              <a:rPr lang="ru" b="1" dirty="0"/>
              <a:t>* </a:t>
            </a:r>
            <a:r>
              <a:rPr lang="ru" b="1" dirty="0" smtClean="0"/>
              <a:t>Презентация </a:t>
            </a:r>
            <a:r>
              <a:rPr lang="ru" b="1" dirty="0"/>
              <a:t>+ 0.3 * </a:t>
            </a:r>
            <a:r>
              <a:rPr lang="ru" b="1" dirty="0" smtClean="0"/>
              <a:t>Эссе</a:t>
            </a:r>
            <a:endParaRPr lang="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курса и каналы общения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Все материалы к курсу будут появляться здесь:</a:t>
            </a:r>
          </a:p>
          <a:p>
            <a:pPr marL="114300" indent="0">
              <a:buNone/>
            </a:pPr>
            <a:r>
              <a:rPr lang="en-US" dirty="0">
                <a:latin typeface="+mn-lt"/>
                <a:hlinkClick r:id="rId2"/>
              </a:rPr>
              <a:t>https://github.com/dashapopova/CompSem2023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Темы занятий, запись на статьи, темы эссе:</a:t>
            </a:r>
          </a:p>
          <a:p>
            <a:pPr marL="114300" indent="0">
              <a:buNone/>
            </a:pPr>
            <a:r>
              <a:rPr lang="en-US" dirty="0">
                <a:latin typeface="+mn-lt"/>
                <a:hlinkClick r:id="rId3"/>
              </a:rPr>
              <a:t>https://</a:t>
            </a:r>
            <a:r>
              <a:rPr lang="en-US" dirty="0" smtClean="0">
                <a:latin typeface="+mn-lt"/>
                <a:hlinkClick r:id="rId3"/>
              </a:rPr>
              <a:t>docs.google.com/spreadsheets/d/12e1FOVfFTfMDXthu1XsSK1MkcpB_4hUJHfJ8If2xcsE/edit?usp=sharing</a:t>
            </a:r>
            <a:r>
              <a:rPr lang="en-US" dirty="0" smtClean="0">
                <a:latin typeface="+mn-lt"/>
              </a:rPr>
              <a:t>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Чат в </a:t>
            </a:r>
            <a:r>
              <a:rPr lang="ru-RU" dirty="0" err="1" smtClean="0">
                <a:latin typeface="+mn-lt"/>
              </a:rPr>
              <a:t>телеграм</a:t>
            </a:r>
            <a:r>
              <a:rPr lang="ru-RU" dirty="0" smtClean="0">
                <a:latin typeface="+mn-lt"/>
              </a:rPr>
              <a:t>: </a:t>
            </a:r>
            <a:r>
              <a:rPr lang="en-US" dirty="0">
                <a:latin typeface="+mn-lt"/>
                <a:hlinkClick r:id="rId4"/>
              </a:rPr>
              <a:t>https://t.me/+</a:t>
            </a:r>
            <a:r>
              <a:rPr lang="en-US" dirty="0" smtClean="0">
                <a:latin typeface="+mn-lt"/>
                <a:hlinkClick r:id="rId4"/>
              </a:rPr>
              <a:t>ZQ_H1x2TWLE2NTcy</a:t>
            </a:r>
            <a:r>
              <a:rPr lang="en-US" dirty="0" smtClean="0">
                <a:latin typeface="+mn-lt"/>
              </a:rPr>
              <a:t>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Осваиваем </a:t>
            </a:r>
            <a:r>
              <a:rPr lang="en-US" dirty="0" err="1" smtClean="0">
                <a:latin typeface="+mn-lt"/>
              </a:rPr>
              <a:t>SmartLMS</a:t>
            </a:r>
            <a:r>
              <a:rPr lang="en-US" dirty="0" smtClean="0">
                <a:latin typeface="+mn-lt"/>
              </a:rPr>
              <a:t>!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53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213</Words>
  <Application>Microsoft Office PowerPoint</Application>
  <PresentationFormat>Экран (16:9)</PresentationFormat>
  <Paragraphs>35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Spearmint</vt:lpstr>
      <vt:lpstr>НИС “Компьютерная семантика”</vt:lpstr>
      <vt:lpstr>Цель и идеология курса</vt:lpstr>
      <vt:lpstr>План курса (гугл-таблица)</vt:lpstr>
      <vt:lpstr>Средства контроля и формула оценки</vt:lpstr>
      <vt:lpstr>Материалы курса и каналы общения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НИС “Компьютерная лексикография” Занятие 1: Вводное</dc:title>
  <dc:creator>Daria R</dc:creator>
  <cp:lastModifiedBy>ДР</cp:lastModifiedBy>
  <cp:revision>23</cp:revision>
  <dcterms:modified xsi:type="dcterms:W3CDTF">2023-01-17T12:15:25Z</dcterms:modified>
</cp:coreProperties>
</file>