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1" roundtripDataSignature="AMtx7mgr0ax/mGXNurI7MM3O3w9QhCJ4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8cd45ff5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e8cd45ff5_2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8cd45ff5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e8cd45ff5_2_3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8cd45ff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8cd45ff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8cd45ff5_4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e8cd45ff5_4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8cd45ff5_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de8cd45ff5_4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8cd45ff5_4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e8cd45ff5_4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8cd45ff5_4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e8cd45ff5_4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8cd45ff5_4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de8cd45ff5_4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8cd45ff5_4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de8cd45ff5_4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e8cd45ff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e8cd45ff5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8cd45ff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8cd45f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8cd45ff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de8cd45ff5_4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e8cd45ff5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e8cd45ff5_4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e8cd45ff5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de8cd45ff5_4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e8cd45ff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de8cd45ff5_4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e8cd45ff5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de8cd45ff5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8cd45ff5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e8cd45ff5_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e8cd45ff5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de8cd45ff5_4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e8cd45ff5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de8cd45ff5_4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e8cd45ff5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de8cd45ff5_4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8cd45ff5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de8cd45ff5_4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8cd45ff5_4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8cd45ff5_4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e8cd45ff5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e8cd45ff5_4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8cd45ff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de8cd45ff5_4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e8cd45ff5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de8cd45ff5_4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e8cd45ff5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de8cd45ff5_4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e8cd45ff5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de8cd45ff5_4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e8cd45ff5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de8cd45ff5_4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e8cd45ff5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e8cd45ff5_4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e8cd45ff5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de8cd45ff5_4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e8cd45ff5_4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e8cd45ff5_4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8cd45ff5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de8cd45ff5_4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8cd45f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e8cd45ff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8cd45f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e8cd45ff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8cd45ff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e8cd45ff5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8cd45ff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e8cd45ff5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cd45ff5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de8cd45ff5_2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4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ai.stanford.edu/~amaas/data/sentiment/index.html" TargetMode="External"/><Relationship Id="rId4" Type="http://schemas.openxmlformats.org/officeDocument/2006/relationships/hyperlink" Target="http://www.cs.cornell.edu/home/llee/data/" TargetMode="External"/><Relationship Id="rId11" Type="http://schemas.openxmlformats.org/officeDocument/2006/relationships/hyperlink" Target="https://nlp.stanford.edu/~socherr/EMNLP2013_RNTN.pdf" TargetMode="External"/><Relationship Id="rId10" Type="http://schemas.openxmlformats.org/officeDocument/2006/relationships/hyperlink" Target="https://nlp.stanford.edu/sentiment/" TargetMode="External"/><Relationship Id="rId9" Type="http://schemas.openxmlformats.org/officeDocument/2006/relationships/hyperlink" Target="http://infolab.stanford.edu/~west1/TACL2014/" TargetMode="External"/><Relationship Id="rId5" Type="http://schemas.openxmlformats.org/officeDocument/2006/relationships/hyperlink" Target="https://www.cs.uic.edu/~liub/FBS/sentiment-analysis.html" TargetMode="External"/><Relationship Id="rId6" Type="http://schemas.openxmlformats.org/officeDocument/2006/relationships/hyperlink" Target="http://snap.stanford.edu/data/web-RateBeer.html" TargetMode="External"/><Relationship Id="rId7" Type="http://schemas.openxmlformats.org/officeDocument/2006/relationships/hyperlink" Target="https://s3.amazonaws.com/amazon-reviews-pds/readme.html" TargetMode="External"/><Relationship Id="rId8" Type="http://schemas.openxmlformats.org/officeDocument/2006/relationships/hyperlink" Target="http://jmcauley.ucsd.edu/data/amazon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mpqa.cs.pitt.edu" TargetMode="External"/><Relationship Id="rId4" Type="http://schemas.openxmlformats.org/officeDocument/2006/relationships/hyperlink" Target="https://nlp.stanford.edu/projects/socialsent/" TargetMode="External"/><Relationship Id="rId5" Type="http://schemas.openxmlformats.org/officeDocument/2006/relationships/hyperlink" Target="http://saifmohammad.com/WebPages/lexicon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eb.stanford.edu/~cgpotts/papers/acton-potts-palindems.pdf" TargetMode="External"/><Relationship Id="rId4" Type="http://schemas.openxmlformats.org/officeDocument/2006/relationships/hyperlink" Target="http://web.stanford.edu/~cgpotts/papers/constant-davis-potts-schwarz-expressives.pdf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eb.stanford.edu/~cgpotts/papers/potts-expressives06.pdf" TargetMode="External"/><Relationship Id="rId4" Type="http://schemas.openxmlformats.org/officeDocument/2006/relationships/hyperlink" Target="https://web.stanford.edu/~cgpotts/papers/potts-expressives06.pdf" TargetMode="External"/><Relationship Id="rId5" Type="http://schemas.openxmlformats.org/officeDocument/2006/relationships/hyperlink" Target="https://web.stanford.edu/~cgpotts/talks/acton-potts-css-dems.pdf" TargetMode="External"/><Relationship Id="rId6" Type="http://schemas.openxmlformats.org/officeDocument/2006/relationships/hyperlink" Target="http://web.stanford.edu/~cgpotts/manuscripts/potts-schwarz-exclamatives08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НИС «Компьютерная семантика»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Даша Рыжова, Даша Попова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8cd45ff5_2_2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52" name="Google Shape;152;gde8cd45ff5_2_25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gde8cd45ff5_2_253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de8cd45ff5_2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142984"/>
            <a:ext cx="5072098" cy="35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de8cd45ff5_2_25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4572008"/>
            <a:ext cx="7472400" cy="16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cd45ff5_2_3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Экспрессивы: немецкий</a:t>
            </a:r>
            <a:endParaRPr sz="3200"/>
          </a:p>
        </p:txBody>
      </p:sp>
      <p:sp>
        <p:nvSpPr>
          <p:cNvPr id="161" name="Google Shape;161;gde8cd45ff5_2_336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de8cd45ff5_2_3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86" y="1785926"/>
            <a:ext cx="4786200" cy="3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e8cd45ff5_2_3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71678"/>
            <a:ext cx="4495800" cy="26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8cd45ff5_4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Экспрессивы: японский</a:t>
            </a:r>
            <a:endParaRPr/>
          </a:p>
        </p:txBody>
      </p:sp>
      <p:sp>
        <p:nvSpPr>
          <p:cNvPr id="169" name="Google Shape;169;gde8cd45ff5_4_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e8cd45ff5_4_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de8cd45ff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1657425"/>
            <a:ext cx="8963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de8cd45ff5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75" y="4025663"/>
            <a:ext cx="35433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de8cd45ff5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525" y="3535500"/>
            <a:ext cx="39719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8cd45ff5_4_1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179" name="Google Shape;179;gde8cd45ff5_4_194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de8cd45ff5_4_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64" y="571480"/>
            <a:ext cx="5929500" cy="12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e8cd45ff5_4_19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52" y="1714488"/>
            <a:ext cx="62865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8cd45ff5_4_276"/>
          <p:cNvSpPr txBox="1"/>
          <p:nvPr>
            <p:ph type="title"/>
          </p:nvPr>
        </p:nvSpPr>
        <p:spPr>
          <a:xfrm>
            <a:off x="457200" y="274648"/>
            <a:ext cx="8229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187" name="Google Shape;187;gde8cd45ff5_4_276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de8cd45ff5_4_2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214422"/>
            <a:ext cx="8715300" cy="4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8cd45ff5_4_3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194" name="Google Shape;194;gde8cd45ff5_4_357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de8cd45ff5_4_3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6" name="Google Shape;196;gde8cd45ff5_4_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4423"/>
            <a:ext cx="8858280" cy="50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cd45ff5_4_3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02" name="Google Shape;202;gde8cd45ff5_4_364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de8cd45ff5_4_3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2000240"/>
            <a:ext cx="6286500" cy="2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8cd45ff5_4_3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09" name="Google Shape;209;gde8cd45ff5_4_370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de8cd45ff5_4_3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428736"/>
            <a:ext cx="7143900" cy="4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8cd45ff5_4_3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Восклицания</a:t>
            </a:r>
            <a:endParaRPr sz="3200"/>
          </a:p>
        </p:txBody>
      </p:sp>
      <p:sp>
        <p:nvSpPr>
          <p:cNvPr id="216" name="Google Shape;216;gde8cd45ff5_4_376"/>
          <p:cNvSpPr/>
          <p:nvPr/>
        </p:nvSpPr>
        <p:spPr>
          <a:xfrm>
            <a:off x="6286512" y="6286520"/>
            <a:ext cx="24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 and Schwarz, 2008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e8cd45ff5_4_3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071678"/>
            <a:ext cx="6429300" cy="32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8cd45ff5_4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указательные местоимения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23" name="Google Shape;223;gde8cd45ff5_4_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54330" lvl="0" marL="342900" rtl="0" algn="r">
              <a:spcBef>
                <a:spcPts val="444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Acton and Potts, 2014; Potts, 2013</a:t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8cd45ff5_0_5"/>
          <p:cNvSpPr txBox="1"/>
          <p:nvPr>
            <p:ph type="title"/>
          </p:nvPr>
        </p:nvSpPr>
        <p:spPr>
          <a:xfrm>
            <a:off x="457200" y="274643"/>
            <a:ext cx="8229600" cy="46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</a:t>
            </a:r>
            <a:endParaRPr/>
          </a:p>
        </p:txBody>
      </p:sp>
      <p:sp>
        <p:nvSpPr>
          <p:cNvPr id="91" name="Google Shape;91;gde8cd45ff5_0_5"/>
          <p:cNvSpPr txBox="1"/>
          <p:nvPr>
            <p:ph idx="1" type="body"/>
          </p:nvPr>
        </p:nvSpPr>
        <p:spPr>
          <a:xfrm>
            <a:off x="457200" y="1038175"/>
            <a:ext cx="8229600" cy="50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формальной семантике: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de8cd45ff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673463"/>
            <a:ext cx="85248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e8cd45ff5_0_5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8cd45ff5_4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До Трампа: Sarah Palin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29" name="Google Shape;229;gde8cd45ff5_4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i="1" lang="en-US">
                <a:solidFill>
                  <a:srgbClr val="262626"/>
                </a:solidFill>
              </a:rPr>
              <a:t>“Americans are cravin’ </a:t>
            </a:r>
            <a:r>
              <a:rPr i="1" lang="en-US">
                <a:solidFill>
                  <a:srgbClr val="7030A0"/>
                </a:solidFill>
              </a:rPr>
              <a:t>that straight talk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e8cd45ff5_4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Бурная реакция на ее речь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35" name="Google Shape;235;gde8cd45ff5_4_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“pseudo-folksiness and fundamental dishonesty”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7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2100">
                <a:solidFill>
                  <a:srgbClr val="262626"/>
                </a:solidFill>
              </a:rPr>
              <a:t>Acton and Potts, 2014; Potts, 2013</a:t>
            </a:r>
            <a:endParaRPr sz="2100">
              <a:solidFill>
                <a:srgbClr val="262626"/>
              </a:solidFill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8cd45ff5_4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Дебаты 2008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41" name="Google Shape;241;gde8cd45ff5_4_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lang="en-US">
                <a:solidFill>
                  <a:srgbClr val="7030A0"/>
                </a:solidFill>
              </a:rPr>
              <a:t>Joe Biden</a:t>
            </a:r>
            <a:r>
              <a:rPr lang="en-US">
                <a:solidFill>
                  <a:srgbClr val="262626"/>
                </a:solidFill>
              </a:rPr>
              <a:t>, Palin’s opponent: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>
                <a:solidFill>
                  <a:srgbClr val="262626"/>
                </a:solidFill>
              </a:rPr>
              <a:t>“</a:t>
            </a:r>
            <a:r>
              <a:rPr i="1" lang="en-US">
                <a:solidFill>
                  <a:srgbClr val="262626"/>
                </a:solidFill>
              </a:rPr>
              <a:t>We should be helping them build schools to compete for </a:t>
            </a:r>
            <a:r>
              <a:rPr i="1" lang="en-US">
                <a:solidFill>
                  <a:srgbClr val="7030A0"/>
                </a:solidFill>
              </a:rPr>
              <a:t>those hearts and minds of the people in the region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/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8cd45ff5_4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И все, все, все: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47" name="Google Shape;247;gde8cd45ff5_4_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В полиции: </a:t>
            </a:r>
            <a:r>
              <a:rPr i="1" lang="en-US">
                <a:solidFill>
                  <a:srgbClr val="262626"/>
                </a:solidFill>
              </a:rPr>
              <a:t>make </a:t>
            </a:r>
            <a:r>
              <a:rPr i="1" lang="en-US">
                <a:solidFill>
                  <a:srgbClr val="7030A0"/>
                </a:solidFill>
              </a:rPr>
              <a:t>that phone call </a:t>
            </a:r>
            <a:r>
              <a:rPr i="1" lang="en-US">
                <a:solidFill>
                  <a:srgbClr val="262626"/>
                </a:solidFill>
              </a:rPr>
              <a:t>right now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Стюард(есса):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those bags </a:t>
            </a:r>
            <a:r>
              <a:rPr i="1" lang="en-US">
                <a:solidFill>
                  <a:srgbClr val="262626"/>
                </a:solidFill>
              </a:rPr>
              <a:t>under </a:t>
            </a:r>
            <a:r>
              <a:rPr i="1" lang="en-US">
                <a:solidFill>
                  <a:srgbClr val="7030A0"/>
                </a:solidFill>
              </a:rPr>
              <a:t>that seat in front of you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Инструктор йоги: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that left arm </a:t>
            </a:r>
            <a:r>
              <a:rPr i="1" lang="en-US">
                <a:solidFill>
                  <a:srgbClr val="262626"/>
                </a:solidFill>
              </a:rPr>
              <a:t>up over </a:t>
            </a:r>
            <a:r>
              <a:rPr i="1" lang="en-US">
                <a:solidFill>
                  <a:srgbClr val="7030A0"/>
                </a:solidFill>
              </a:rPr>
              <a:t>that head</a:t>
            </a:r>
            <a:endParaRPr i="1">
              <a:solidFill>
                <a:srgbClr val="7030A0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e8cd45ff5_4_34"/>
          <p:cNvSpPr txBox="1"/>
          <p:nvPr>
            <p:ph type="title"/>
          </p:nvPr>
        </p:nvSpPr>
        <p:spPr>
          <a:xfrm>
            <a:off x="457200" y="274638"/>
            <a:ext cx="8229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употребления указательных местоимений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253" name="Google Shape;253;gde8cd45ff5_4_34"/>
          <p:cNvSpPr txBox="1"/>
          <p:nvPr>
            <p:ph idx="1" type="body"/>
          </p:nvPr>
        </p:nvSpPr>
        <p:spPr>
          <a:xfrm>
            <a:off x="457200" y="1142984"/>
            <a:ext cx="82296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>
                <a:solidFill>
                  <a:srgbClr val="262626"/>
                </a:solidFill>
              </a:rPr>
              <a:t>давно известны лингвистам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>
                <a:solidFill>
                  <a:srgbClr val="262626"/>
                </a:solidFill>
              </a:rPr>
              <a:t>есть и в русском: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Смех смехом, а в полицию уже обратилось более двадцати горожан, которые уверяют, что после встречи с этим "похитителем человеческих душ"( так окрестили маньяка журналисты) у них чего-то не хватает. Ох, и мнительные </a:t>
            </a:r>
            <a:r>
              <a:rPr lang="en-US">
                <a:solidFill>
                  <a:srgbClr val="7030A0"/>
                </a:solidFill>
              </a:rPr>
              <a:t>эти американцы</a:t>
            </a:r>
            <a:r>
              <a:rPr lang="en-US"/>
              <a:t>! У нас бы на такого маньяка народ молился. Лос-анджелесская полиция злоумышленника усиленно разыскивает, но пока безуспешно. [ Похититель душ // «Криминальная хроника», 2003.06.24]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–"/>
            </a:pPr>
            <a:r>
              <a:rPr i="1" lang="en-US">
                <a:solidFill>
                  <a:srgbClr val="7030A0"/>
                </a:solidFill>
              </a:rPr>
              <a:t>эти дети </a:t>
            </a:r>
            <a:r>
              <a:rPr i="1" lang="en-US">
                <a:solidFill>
                  <a:srgbClr val="262626"/>
                </a:solidFill>
              </a:rPr>
              <a:t>мне уже надоели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–"/>
            </a:pPr>
            <a:r>
              <a:rPr i="1" lang="en-US">
                <a:solidFill>
                  <a:srgbClr val="262626"/>
                </a:solidFill>
              </a:rPr>
              <a:t>Уберите уже </a:t>
            </a:r>
            <a:r>
              <a:rPr i="1" lang="en-US">
                <a:solidFill>
                  <a:srgbClr val="7030A0"/>
                </a:solidFill>
              </a:rPr>
              <a:t>эти ноги </a:t>
            </a:r>
            <a:r>
              <a:rPr i="1" lang="en-US">
                <a:solidFill>
                  <a:srgbClr val="262626"/>
                </a:solidFill>
              </a:rPr>
              <a:t>из прохода!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на вкус отвратительно― ну и гадость </a:t>
            </a:r>
            <a:r>
              <a:rPr lang="en-US">
                <a:solidFill>
                  <a:srgbClr val="7030A0"/>
                </a:solidFill>
              </a:rPr>
              <a:t>эта ваша заливная рыба </a:t>
            </a:r>
            <a:r>
              <a:rPr lang="en-US"/>
              <a:t>[Наши дети: Подростки (2004)]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Какого полёта птица </a:t>
            </a:r>
            <a:r>
              <a:rPr lang="en-US">
                <a:solidFill>
                  <a:srgbClr val="7030A0"/>
                </a:solidFill>
              </a:rPr>
              <a:t>этот ваш человекомух </a:t>
            </a:r>
            <a:r>
              <a:rPr lang="en-US"/>
              <a:t>и какой он там подвиг совершил― нам с Жоржем плевать. [Олег Павлов. Карагандинские девятины, или Повесть последних дней // «Октябрь», 2001]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Что вы мне талдычите, ― мог он порисоваться в так называемом узком кругу, ― что вы мусолите мочалу… </a:t>
            </a:r>
            <a:r>
              <a:rPr lang="en-US">
                <a:solidFill>
                  <a:srgbClr val="7030A0"/>
                </a:solidFill>
              </a:rPr>
              <a:t>Этот ваш прогрессивный реформатор </a:t>
            </a:r>
            <a:r>
              <a:rPr lang="en-US"/>
              <a:t>в двадцать девятом году барду для самогона добывал, тем его связь с сельским хозяйством и ограничивалась.  [Анатолий Азольский. Лопушок // «Новый Мир», 1998]</a:t>
            </a:r>
            <a:endParaRPr i="1">
              <a:solidFill>
                <a:srgbClr val="7030A0"/>
              </a:solidFill>
            </a:endParaRPr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285750" lvl="1" marL="742950" rtl="0" algn="r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e8cd45ff5_4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Корпусный подход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59" name="Google Shape;259;gde8cd45ff5_4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Эти утверждения импрессионистические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Можем ли мы их квантифицировать?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Например,  проанализировать дистрибуцию экспрессивных местоимений по аннотированным контекстам?</a:t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252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e8cd45ff5_4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030A0"/>
                </a:solidFill>
              </a:rPr>
              <a:t>Experience Project: признания</a:t>
            </a:r>
            <a:endParaRPr sz="2800">
              <a:solidFill>
                <a:srgbClr val="7030A0"/>
              </a:solidFill>
            </a:endParaRPr>
          </a:p>
        </p:txBody>
      </p:sp>
      <p:pic>
        <p:nvPicPr>
          <p:cNvPr id="265" name="Google Shape;265;gde8cd45ff5_4_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071546"/>
            <a:ext cx="6858000" cy="5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de8cd45ff5_4_44"/>
          <p:cNvSpPr/>
          <p:nvPr/>
        </p:nvSpPr>
        <p:spPr>
          <a:xfrm>
            <a:off x="5572132" y="6286520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e8cd45ff5_4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72" name="Google Shape;272;gde8cd45ff5_4_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357298"/>
            <a:ext cx="7000800" cy="4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de8cd45ff5_4_50"/>
          <p:cNvSpPr/>
          <p:nvPr/>
        </p:nvSpPr>
        <p:spPr>
          <a:xfrm>
            <a:off x="5214942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e8cd45ff5_4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79" name="Google Shape;279;gde8cd45ff5_4_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428736"/>
            <a:ext cx="6867600" cy="4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de8cd45ff5_4_56"/>
          <p:cNvSpPr/>
          <p:nvPr/>
        </p:nvSpPr>
        <p:spPr>
          <a:xfrm>
            <a:off x="5072066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8cd45ff5_4_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86" name="Google Shape;286;gde8cd45ff5_4_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214423"/>
            <a:ext cx="8001000" cy="47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e8cd45ff5_4_62"/>
          <p:cNvSpPr/>
          <p:nvPr/>
        </p:nvSpPr>
        <p:spPr>
          <a:xfrm>
            <a:off x="5214942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8cd45ff5_4_4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Экспрессивы</a:t>
            </a:r>
            <a:endParaRPr/>
          </a:p>
        </p:txBody>
      </p:sp>
      <p:sp>
        <p:nvSpPr>
          <p:cNvPr id="99" name="Google Shape;99;gde8cd45ff5_4_45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формальной семантике: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de8cd45ff5_4_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471738"/>
            <a:ext cx="69723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e8cd45ff5_4_4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838" y="4516463"/>
            <a:ext cx="65817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de8cd45ff5_4_459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e8cd45ff5_4_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Считаем и изображаем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293" name="Google Shape;293;gde8cd45ff5_4_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4" y="1357298"/>
            <a:ext cx="6767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de8cd45ff5_4_68"/>
          <p:cNvSpPr/>
          <p:nvPr/>
        </p:nvSpPr>
        <p:spPr>
          <a:xfrm>
            <a:off x="4857752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e8cd45ff5_4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Указательные местоимения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00" name="Google Shape;300;gde8cd45ff5_4_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7" y="1772444"/>
            <a:ext cx="4810200" cy="41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de8cd45ff5_4_74"/>
          <p:cNvSpPr/>
          <p:nvPr/>
        </p:nvSpPr>
        <p:spPr>
          <a:xfrm>
            <a:off x="4857752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e8cd45ff5_4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Примеры: слова, вызывающие симпатию</a:t>
            </a:r>
            <a:endParaRPr sz="3200">
              <a:solidFill>
                <a:srgbClr val="7030A0"/>
              </a:solidFill>
            </a:endParaRPr>
          </a:p>
        </p:txBody>
      </p:sp>
      <p:pic>
        <p:nvPicPr>
          <p:cNvPr id="307" name="Google Shape;307;gde8cd45ff5_4_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7" y="1196752"/>
            <a:ext cx="7819800" cy="51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de8cd45ff5_4_80"/>
          <p:cNvSpPr/>
          <p:nvPr/>
        </p:nvSpPr>
        <p:spPr>
          <a:xfrm>
            <a:off x="5357818" y="6488668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e8cd45ff5_4_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gde8cd45ff5_4_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lang="en-US">
                <a:solidFill>
                  <a:srgbClr val="7030A0"/>
                </a:solidFill>
              </a:rPr>
              <a:t>Что же особенного в употреблении указательных местоимений у Palin?</a:t>
            </a:r>
            <a:endParaRPr>
              <a:solidFill>
                <a:srgbClr val="7030A0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16 интервью Palin на шоу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+ интервью до и после нее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всего 48 интервью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51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</a:pPr>
            <a:r>
              <a:rPr lang="en-US" sz="1900">
                <a:solidFill>
                  <a:srgbClr val="262626"/>
                </a:solidFill>
              </a:rPr>
              <a:t>Acton and Potts, 2014; Potts, 2013</a:t>
            </a:r>
            <a:endParaRPr sz="1900">
              <a:solidFill>
                <a:srgbClr val="262626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e8cd45ff5_4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Квантитативный анализ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20" name="Google Shape;320;gde8cd45ff5_4_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1285860"/>
            <a:ext cx="6929400" cy="48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de8cd45ff5_4_91"/>
          <p:cNvSpPr/>
          <p:nvPr/>
        </p:nvSpPr>
        <p:spPr>
          <a:xfrm>
            <a:off x="5500694" y="621508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e8cd45ff5_4_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Полярные мнения – почему?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27" name="Google Shape;327;gde8cd45ff5_4_9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i="1" lang="en-US">
                <a:solidFill>
                  <a:srgbClr val="262626"/>
                </a:solidFill>
              </a:rPr>
              <a:t>“pseudo-folksiness and fundamental dishonesty”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2014; Potts, 2013</a:t>
            </a:r>
            <a:endParaRPr sz="1800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</p:txBody>
      </p:sp>
      <p:sp>
        <p:nvSpPr>
          <p:cNvPr id="328" name="Google Shape;328;gde8cd45ff5_4_9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e8cd45ff5_4_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Свойскость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34" name="Google Shape;334;gde8cd45ff5_4_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Указательные местоимения в непрямом значении создают эффект </a:t>
            </a:r>
            <a:r>
              <a:rPr b="1" lang="en-US">
                <a:solidFill>
                  <a:srgbClr val="262626"/>
                </a:solidFill>
              </a:rPr>
              <a:t>солидарности, свойскости </a:t>
            </a:r>
            <a:r>
              <a:rPr lang="en-US">
                <a:solidFill>
                  <a:srgbClr val="262626"/>
                </a:solidFill>
              </a:rPr>
              <a:t>(термин восходит к лекциям Сандро Васильевича Кодзасова, мой перевод для solidarity из анализа статьи)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solidFill>
                  <a:srgbClr val="262626"/>
                </a:solidFill>
              </a:rPr>
              <a:t>Проявления свойскости </a:t>
            </a:r>
            <a:r>
              <a:rPr b="1" lang="en-US">
                <a:solidFill>
                  <a:srgbClr val="262626"/>
                </a:solidFill>
              </a:rPr>
              <a:t>уместны при совпадении отношения к сообщаемому, мнений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b="1" lang="en-US">
                <a:solidFill>
                  <a:srgbClr val="262626"/>
                </a:solidFill>
              </a:rPr>
              <a:t>При несовпадении эффект </a:t>
            </a:r>
            <a:r>
              <a:rPr lang="en-US">
                <a:solidFill>
                  <a:srgbClr val="262626"/>
                </a:solidFill>
              </a:rPr>
              <a:t>обратный: навязанной солидарности, </a:t>
            </a:r>
            <a:r>
              <a:rPr b="1" lang="en-US">
                <a:solidFill>
                  <a:srgbClr val="262626"/>
                </a:solidFill>
              </a:rPr>
              <a:t>навязанной близости мнений, отношения к сообщаемому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</p:txBody>
      </p:sp>
      <p:sp>
        <p:nvSpPr>
          <p:cNvPr id="335" name="Google Shape;335;gde8cd45ff5_4_103"/>
          <p:cNvSpPr/>
          <p:nvPr/>
        </p:nvSpPr>
        <p:spPr>
          <a:xfrm>
            <a:off x="5000628" y="6143644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e8cd45ff5_4_109"/>
          <p:cNvSpPr txBox="1"/>
          <p:nvPr>
            <p:ph type="title"/>
          </p:nvPr>
        </p:nvSpPr>
        <p:spPr>
          <a:xfrm>
            <a:off x="457200" y="1714488"/>
            <a:ext cx="82296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None/>
            </a:pPr>
            <a:br>
              <a:rPr lang="en-US">
                <a:solidFill>
                  <a:srgbClr val="990000"/>
                </a:solidFill>
              </a:rPr>
            </a:br>
            <a:br>
              <a:rPr lang="en-US">
                <a:solidFill>
                  <a:srgbClr val="990000"/>
                </a:solidFill>
              </a:rPr>
            </a:br>
            <a:r>
              <a:rPr lang="en-US">
                <a:solidFill>
                  <a:srgbClr val="7030A0"/>
                </a:solidFill>
              </a:rPr>
              <a:t>Квантитативный анализ</a:t>
            </a:r>
            <a:br>
              <a:rPr lang="en-US">
                <a:solidFill>
                  <a:srgbClr val="990000"/>
                </a:solidFill>
              </a:rPr>
            </a:br>
            <a:br>
              <a:rPr lang="en-US"/>
            </a:br>
            <a:r>
              <a:rPr lang="en-US" sz="3100">
                <a:solidFill>
                  <a:srgbClr val="262626"/>
                </a:solidFill>
              </a:rPr>
              <a:t>1. Группы с указательными местоимениями у Palin длиннее, более описательны, чем у других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>
                <a:solidFill>
                  <a:srgbClr val="262626"/>
                </a:solidFill>
              </a:rPr>
            </a:br>
            <a:r>
              <a:rPr lang="en-US" sz="3100">
                <a:solidFill>
                  <a:srgbClr val="262626"/>
                </a:solidFill>
              </a:rPr>
              <a:t>2. Более провокационный контекст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/>
            </a:br>
            <a:br>
              <a:rPr lang="en-US" sz="3100"/>
            </a:br>
            <a:r>
              <a:rPr lang="en-US" sz="3100">
                <a:solidFill>
                  <a:srgbClr val="262626"/>
                </a:solidFill>
              </a:rPr>
              <a:t>“</a:t>
            </a:r>
            <a:r>
              <a:rPr b="1" i="1" lang="en-US" sz="3100">
                <a:solidFill>
                  <a:srgbClr val="262626"/>
                </a:solidFill>
              </a:rPr>
              <a:t>these good, hard-working, average, everyday, patriotic Americans </a:t>
            </a:r>
            <a:r>
              <a:rPr lang="en-US" sz="3100">
                <a:solidFill>
                  <a:srgbClr val="262626"/>
                </a:solidFill>
              </a:rPr>
              <a:t>who want to see the </a:t>
            </a:r>
            <a:r>
              <a:rPr i="1" lang="en-US" sz="3100">
                <a:solidFill>
                  <a:srgbClr val="262626"/>
                </a:solidFill>
              </a:rPr>
              <a:t>positive change </a:t>
            </a:r>
            <a:r>
              <a:rPr lang="en-US" sz="3100">
                <a:solidFill>
                  <a:srgbClr val="262626"/>
                </a:solidFill>
              </a:rPr>
              <a:t>in our country that they </a:t>
            </a:r>
            <a:r>
              <a:rPr i="1" lang="en-US" sz="3100">
                <a:solidFill>
                  <a:srgbClr val="262626"/>
                </a:solidFill>
              </a:rPr>
              <a:t>deserve”</a:t>
            </a:r>
            <a:br>
              <a:rPr lang="en-US"/>
            </a:br>
            <a:endParaRPr/>
          </a:p>
        </p:txBody>
      </p:sp>
      <p:sp>
        <p:nvSpPr>
          <p:cNvPr id="341" name="Google Shape;341;gde8cd45ff5_4_109"/>
          <p:cNvSpPr/>
          <p:nvPr/>
        </p:nvSpPr>
        <p:spPr>
          <a:xfrm>
            <a:off x="4714876" y="5857892"/>
            <a:ext cx="34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2014; Potts, 2013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e8cd45ff5_4_4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347" name="Google Shape;347;gde8cd45ff5_4_47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Концептуальные проблемы</a:t>
            </a:r>
            <a:endParaRPr/>
          </a:p>
        </p:txBody>
      </p:sp>
      <p:sp>
        <p:nvSpPr>
          <p:cNvPr id="353" name="Google Shape;353;p2"/>
          <p:cNvSpPr txBox="1"/>
          <p:nvPr>
            <p:ph idx="1" type="body"/>
          </p:nvPr>
        </p:nvSpPr>
        <p:spPr>
          <a:xfrm>
            <a:off x="457200" y="1357298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Какие из следующих высказываний выражают отношение (sentiment)? Какова полярность отношения (sentiment polarity: pos/neg), если оно выражено? Достаточно ли нам градации pos/neg?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There was an earthquake in California.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The team failed to complete the physical challenge. (We win/lose!)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They said it would be great.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They said it would be great, and they were right.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They said it would be great, and they were wrong.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The party fat-cats are sipping their expensive imported wines.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7. Oh, you’re terrible!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8. Её муж – какой-то сантехник.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9. Отличное кино!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10. Опять надо выгуливать эту чертову собаку!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11. Of 2001, “Many consider the masterpiece bewildering, boring, slow-moving or annoying, . . . 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12. long-suffering fans, bittersweet memories, hilariously embarrassing moments, . .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8cd45ff5_4_114"/>
          <p:cNvSpPr txBox="1"/>
          <p:nvPr>
            <p:ph type="title"/>
          </p:nvPr>
        </p:nvSpPr>
        <p:spPr>
          <a:xfrm>
            <a:off x="375875" y="315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 и восклицания</a:t>
            </a:r>
            <a:endParaRPr sz="3200"/>
          </a:p>
        </p:txBody>
      </p:sp>
      <p:sp>
        <p:nvSpPr>
          <p:cNvPr id="108" name="Google Shape;108;gde8cd45ff5_4_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  <a:p>
            <a:pPr indent="-342900" lvl="0" marL="342900" rtl="0" algn="r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262626"/>
              </a:buClr>
              <a:buSzPts val="1860"/>
              <a:buChar char="•"/>
            </a:pPr>
            <a:r>
              <a:rPr lang="en-US" sz="1860">
                <a:solidFill>
                  <a:srgbClr val="262626"/>
                </a:solidFill>
              </a:rPr>
              <a:t>Constant et al., 2009; Potts and Schwarz, 2008</a:t>
            </a:r>
            <a:endParaRPr sz="186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Измерения аффекта (valence=polarity; arousal = intensity), отношения между элементами, и переходы</a:t>
            </a:r>
            <a:endParaRPr sz="2400"/>
          </a:p>
        </p:txBody>
      </p:sp>
      <p:pic>
        <p:nvPicPr>
          <p:cNvPr id="359" name="Google Shape;35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214422"/>
            <a:ext cx="8501122" cy="53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20" y="6429396"/>
            <a:ext cx="1524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Много потенциальных применений, но какова реальная цель?</a:t>
            </a:r>
            <a:endParaRPr sz="2000"/>
          </a:p>
        </p:txBody>
      </p:sp>
      <p:pic>
        <p:nvPicPr>
          <p:cNvPr id="366" name="Google Shape;36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14621"/>
            <a:ext cx="4495800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Картинки слева не помогают в принятии решений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Даже если распределение отражает реальность, оно скрывает по-настоящему релевантные категории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Связанные задачи</a:t>
            </a:r>
            <a:endParaRPr/>
          </a:p>
        </p:txBody>
      </p:sp>
      <p:pic>
        <p:nvPicPr>
          <p:cNvPr id="373" name="Google Shape;37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643050"/>
            <a:ext cx="7786741" cy="450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Некоторые релевантные дейтасеты:</a:t>
            </a:r>
            <a:endParaRPr/>
          </a:p>
        </p:txBody>
      </p:sp>
      <p:sp>
        <p:nvSpPr>
          <p:cNvPr id="379" name="Google Shape;379;p6"/>
          <p:cNvSpPr txBox="1"/>
          <p:nvPr>
            <p:ph idx="1" type="body"/>
          </p:nvPr>
        </p:nvSpPr>
        <p:spPr>
          <a:xfrm>
            <a:off x="457200" y="1200825"/>
            <a:ext cx="8229600" cy="5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IMDb movie reviews (50K) (Maas et al. 2011):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http://ai.stanford.edu/~amaas/data/sentiment/index.html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Datasets from Lillian Lee’s group: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http://www.cs.cornell.edu/home/llee/data/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Datasets from Bing Liu’s group: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https://www.cs.uic.edu/~liub/FBS/sentiment-analysis.html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RateBeer (McAuley et al. 2012; McAuley and Leskovec 2013):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http://snap.stanford.edu/data/web-RateBeer.html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Amazon Customer Review data: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https://s3.amazonaws.com/amazon-reviews-pds/readme.html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Amazon Product Data (McAuley et al. 2015; He and McAuley 2016):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http://jmcauley.ucsd.edu/data/amazon/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Sentiment and social networks together (West et al. 2014)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http://infolab.stanford.edu/~west1/TACL2014/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Stanford Sentiment Treebank (SST; Socher et al. 2013)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https://nlp.stanford.edu/sentiment/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11"/>
              </a:rPr>
              <a:t>https://nlp.stanford.edu/~socherr/EMNLP2013_RNTN.pdf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/>
          <p:nvPr>
            <p:ph type="title"/>
          </p:nvPr>
        </p:nvSpPr>
        <p:spPr>
          <a:xfrm>
            <a:off x="457200" y="274644"/>
            <a:ext cx="8229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Лексика</a:t>
            </a:r>
            <a:endParaRPr/>
          </a:p>
        </p:txBody>
      </p:sp>
      <p:sp>
        <p:nvSpPr>
          <p:cNvPr id="385" name="Google Shape;385;p7"/>
          <p:cNvSpPr txBox="1"/>
          <p:nvPr>
            <p:ph idx="1" type="body"/>
          </p:nvPr>
        </p:nvSpPr>
        <p:spPr>
          <a:xfrm>
            <a:off x="457200" y="1255050"/>
            <a:ext cx="8229600" cy="53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Bing Liu’s Opinion Lexicon: nltk.corpus.opinion_lexicon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SentiWordNet: nltk.corpus.sentiwordnet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MPQA subjectivity lexicon: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http://mpqa.cs.pitt.edu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Hamilton et al. (2016): SocialSent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https://nlp.stanford.edu/projects/socialsent/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Brysbaert et al. (2014): Norms of valence, arousal, and dominance for 13,915 English lemmas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4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lang="en-US"/>
              <a:t>Sentiment and Emotion Lexicon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http://saifmohammad.com/WebPages/lexicons.html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"/>
          <p:cNvSpPr txBox="1"/>
          <p:nvPr>
            <p:ph type="title"/>
          </p:nvPr>
        </p:nvSpPr>
        <p:spPr>
          <a:xfrm>
            <a:off x="214282" y="274638"/>
            <a:ext cx="8572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Токенизация</a:t>
            </a:r>
            <a:br>
              <a:rPr b="1" lang="en-US" sz="1800"/>
            </a:br>
            <a:br>
              <a:rPr b="1" lang="en-US" sz="1800"/>
            </a:br>
            <a:r>
              <a:rPr lang="en-US" sz="1800"/>
              <a:t>@CompSem: can’t wait for the Jun 13 #projects! YAAAAAAY!!! </a:t>
            </a:r>
            <a:r>
              <a:rPr i="1" lang="en-US" sz="1800"/>
              <a:t>&gt;:-D</a:t>
            </a:r>
            <a:endParaRPr sz="1800"/>
          </a:p>
        </p:txBody>
      </p:sp>
      <p:sp>
        <p:nvSpPr>
          <p:cNvPr id="391" name="Google Shape;39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Токенизируем по пробелам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@CompSem: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can’t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wait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Jun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13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#projects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YAAAAAAY!!!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&gt;:-D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"/>
          <p:cNvSpPr txBox="1"/>
          <p:nvPr>
            <p:ph type="title"/>
          </p:nvPr>
        </p:nvSpPr>
        <p:spPr>
          <a:xfrm>
            <a:off x="214282" y="274638"/>
            <a:ext cx="85725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Токенизация</a:t>
            </a:r>
            <a:br>
              <a:rPr b="1" lang="en-US" sz="1800"/>
            </a:br>
            <a:br>
              <a:rPr b="1" lang="en-US" sz="1800"/>
            </a:br>
            <a:r>
              <a:rPr lang="en-US" sz="1800"/>
              <a:t>@CompSem: can’t wait for the Jun 13 #projects! YAAAAAAY!!! </a:t>
            </a:r>
            <a:r>
              <a:rPr i="1" lang="en-US" sz="1800"/>
              <a:t>&gt;:-D</a:t>
            </a:r>
            <a:endParaRPr sz="1800"/>
          </a:p>
        </p:txBody>
      </p:sp>
      <p:sp>
        <p:nvSpPr>
          <p:cNvPr id="397" name="Google Shape;397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290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Токенизируем по пробелам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@CompSem: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can’t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wait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Jun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23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#projects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YAAAAAAY!!!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&gt;:-D</a:t>
            </a:r>
            <a:endParaRPr/>
          </a:p>
        </p:txBody>
      </p:sp>
      <p:sp>
        <p:nvSpPr>
          <p:cNvPr id="398" name="Google Shape;398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Элементы токенайзера, полезного для выявления отношения: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выделяет  эмодзи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определяет разметку твиттера и т.п.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использует теги типа </a:t>
            </a:r>
            <a:r>
              <a:rPr i="1" lang="en-US"/>
              <a:t>&lt;strong&gt; 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отлавливает замаскированные #$%-ми ругательства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оставляет заглавные буквы там, где это осмысленно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нормализует удлинения (например, </a:t>
            </a:r>
            <a:r>
              <a:rPr i="1" lang="en-US"/>
              <a:t>YAAAAAAY</a:t>
            </a:r>
            <a:r>
              <a:rPr lang="en-US"/>
              <a:t>→YAAAY)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отлавливает важные составные выражения (например, </a:t>
            </a:r>
            <a:r>
              <a:rPr i="1" lang="en-US"/>
              <a:t>out of this world)</a:t>
            </a:r>
            <a:endParaRPr i="1"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nltk.tokenize.casual.TweetTokenizer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04" name="Google Shape;404;p11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Теряем информацию о форме слова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5" name="Google Shape;405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2786058"/>
            <a:ext cx="6858048" cy="292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11" name="Google Shape;411;p12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Теряем информацию о форме слова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2" name="Google Shape;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2428868"/>
            <a:ext cx="7929618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стемминга</a:t>
            </a:r>
            <a:endParaRPr/>
          </a:p>
        </p:txBody>
      </p:sp>
      <p:sp>
        <p:nvSpPr>
          <p:cNvPr id="418" name="Google Shape;418;p13"/>
          <p:cNvSpPr txBox="1"/>
          <p:nvPr>
            <p:ph idx="1" type="body"/>
          </p:nvPr>
        </p:nvSpPr>
        <p:spPr>
          <a:xfrm>
            <a:off x="457200" y="1600200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WordNet stemmer отлично справляется, кроме сравнительной степени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9" name="Google Shape;4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2428868"/>
            <a:ext cx="6143668" cy="36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8cd45ff5_0_10"/>
          <p:cNvSpPr txBox="1"/>
          <p:nvPr>
            <p:ph type="title"/>
          </p:nvPr>
        </p:nvSpPr>
        <p:spPr>
          <a:xfrm>
            <a:off x="457200" y="274642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14" name="Google Shape;114;gde8cd45ff5_0_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25" y="902650"/>
            <a:ext cx="7657800" cy="52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de8cd45ff5_0_1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Опасности разметки по частям речи</a:t>
            </a:r>
            <a:br>
              <a:rPr lang="en-US" sz="2000"/>
            </a:br>
            <a:r>
              <a:rPr lang="en-US" sz="2000"/>
              <a:t>Пара (слово, часть речи) может нести как позитивное, так и негативное отношение на уровне леммы</a:t>
            </a:r>
            <a:endParaRPr/>
          </a:p>
        </p:txBody>
      </p:sp>
      <p:pic>
        <p:nvPicPr>
          <p:cNvPr id="425" name="Google Shape;42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1600200"/>
            <a:ext cx="5500726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sp>
        <p:nvSpPr>
          <p:cNvPr id="431" name="Google Shape;43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I didn’t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I never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No one enjoys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4. I have yet to enjoy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5. I don’t think I will enjoy it.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sp>
        <p:nvSpPr>
          <p:cNvPr id="437" name="Google Shape;43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I didn’t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I never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No one enjoys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I have yet to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I don’t think I will enjoy it.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Метод, предложенный в (Das and Chen 2001; Pang et al. 2002):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Append a _NEG suffix to every word appearing between a negation and a clause-level punctuation mark.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Опасности отрицания</a:t>
            </a:r>
            <a:endParaRPr/>
          </a:p>
        </p:txBody>
      </p:sp>
      <p:pic>
        <p:nvPicPr>
          <p:cNvPr id="443" name="Google Shape;44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872456"/>
            <a:ext cx="55435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</a:rPr>
              <a:t>Литература 1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500034" y="928670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528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•"/>
            </a:pPr>
            <a:r>
              <a:rPr lang="en-US" sz="5600">
                <a:solidFill>
                  <a:srgbClr val="262626"/>
                </a:solidFill>
              </a:rPr>
              <a:t>Acton, Eric K. and Christopher Potts. 2014. </a:t>
            </a:r>
            <a:r>
              <a:rPr lang="en-US" sz="5600" u="sng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That straight talk: Sarah Palin and the sociolinguistics of demonstratives</a:t>
            </a:r>
            <a:r>
              <a:rPr lang="en-US" sz="5600">
                <a:solidFill>
                  <a:srgbClr val="262626"/>
                </a:solidFill>
              </a:rPr>
              <a:t>. </a:t>
            </a:r>
            <a:r>
              <a:rPr i="1" lang="en-US" sz="5600">
                <a:solidFill>
                  <a:srgbClr val="262626"/>
                </a:solidFill>
              </a:rPr>
              <a:t>Journal of Sociolinguistics</a:t>
            </a:r>
            <a:r>
              <a:rPr lang="en-US" sz="5600">
                <a:solidFill>
                  <a:srgbClr val="262626"/>
                </a:solidFill>
              </a:rPr>
              <a:t> 18(1): 3-31.</a:t>
            </a:r>
            <a:endParaRPr sz="5600">
              <a:solidFill>
                <a:srgbClr val="262626"/>
              </a:solidFill>
            </a:endParaRPr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Pranav Anand, Marilyn Walker, Rob Abbott, Jean E. Fox Tree, Robeson Bowmani, and Michael Minor. 2011. Cats rule and dogs drool!: Classifying stance in online debate. In </a:t>
            </a:r>
            <a:r>
              <a:rPr i="1" lang="en-US" sz="5600"/>
              <a:t>Proceedings of the 2nd Workshop on Computational Approaches to Subjectivity and Sentiment Analysis, pages 1–9, Portland, Oregon. Association for Computational Linguistics.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Luke Breitfeller, Emily Ahn, Aldrian Obaja Muis, David Jurgens, and Yulia Tsvetkov. 2019. Finding microaggressions in the wild: A case for locating elusive phenomena in social media posts. In </a:t>
            </a:r>
            <a:r>
              <a:rPr i="1" lang="en-US" sz="5600"/>
              <a:t>Proceedings of 2019 Conference on Empirical Methods in Natural Language Processing and 9th International Joint Conference on Natural Language Processing. </a:t>
            </a:r>
            <a:r>
              <a:rPr lang="en-US" sz="5600"/>
              <a:t>Association for Computational Linguistics.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Marc Brysbaert, Amy Beth Warriner, and Victor Kuperman. 2014. Concreteness ratings for 40 thousand generally known English word lemmas. </a:t>
            </a:r>
            <a:r>
              <a:rPr i="1" lang="en-US" sz="5600"/>
              <a:t>Behavior Research Methods, 46(3):904–911.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Justin Cheng, Michael Bernstein, Cristian Danescu-Niculescu-Mizil, and Jure Leskovec. 2017. Anyone can become a troll: Causes of trolling behavior in online discussions. In </a:t>
            </a:r>
            <a:r>
              <a:rPr i="1" lang="en-US" sz="5600"/>
              <a:t>Proceedings of the 2017 ACM Conference on Computer Supported Cooperative Work and Social Computing, CSCW ’17, pages 1217–1230, New York, NY, USA. ACM.</a:t>
            </a:r>
            <a:endParaRPr i="1" sz="5600"/>
          </a:p>
          <a:p>
            <a:pPr indent="-3175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SzPct val="100000"/>
              <a:buChar char="•"/>
            </a:pPr>
            <a:r>
              <a:rPr lang="en-US" sz="5600"/>
              <a:t>Noah Constant; Christopher Davis; Christopher Potts; and Florian Schwarz. 2009. </a:t>
            </a:r>
            <a:r>
              <a:rPr lang="en-US" sz="5600" u="sng">
                <a:solidFill>
                  <a:schemeClr val="hlink"/>
                </a:solidFill>
                <a:hlinkClick r:id="rId4"/>
              </a:rPr>
              <a:t>The pragmatics of expressive content: Evidence from large corpora</a:t>
            </a:r>
            <a:r>
              <a:rPr lang="en-US" sz="5600"/>
              <a:t>. </a:t>
            </a:r>
            <a:r>
              <a:rPr i="1" lang="en-US" sz="5600"/>
              <a:t>Sprache und Datenverarbeitung</a:t>
            </a:r>
            <a:r>
              <a:rPr lang="en-US" sz="5600"/>
              <a:t> 33(1-2):5-21.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Cristian Danescu-Niculescu-Mizil, Moritz Sudhof, Dan Jurafsky, Jure Leskovec, and Christopher Potts. 2013. A computational approach to politeness with application to social factors. In </a:t>
            </a:r>
            <a:r>
              <a:rPr i="1" lang="en-US" sz="5600"/>
              <a:t>Proceedings of the 2013 Annual Conference of the Association for Computational Linguistics, pages 250–259, Stroudsburg, PA. Association for Computational Linguistics.</a:t>
            </a:r>
            <a:endParaRPr i="1"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Gabriel Doyle, Dan Yurovsky, and Michael C. Frank. 2016. A robust framework for estimating linguistic alignment in twitter conversations. In </a:t>
            </a:r>
            <a:r>
              <a:rPr i="1" lang="en-US" sz="5600"/>
              <a:t>Proceedings of the 25th International World Wide Web Conference, WWW ’16, pages 637–648, </a:t>
            </a:r>
            <a:r>
              <a:rPr lang="en-US" sz="5600"/>
              <a:t>Republic and Canton of Geneva, Switzerland. International World Wide Web Conferences Steering Committee.</a:t>
            </a:r>
            <a:endParaRPr sz="5600"/>
          </a:p>
          <a:p>
            <a:pPr indent="-3352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600"/>
              <a:t>William L. Hamilton, Kevin Clark, Jure Leskovec, and Dan Jurafsky. 2016. Inducing domain-specific sentiment lexicons from unlabeled corpora. In </a:t>
            </a:r>
            <a:r>
              <a:rPr i="1" lang="en-US" sz="5600"/>
              <a:t>Proceedings of the 2016 Conference on Empirical Methods in Natural Language Processing, </a:t>
            </a:r>
            <a:r>
              <a:rPr lang="en-US" sz="5600"/>
              <a:t>pages 595–605, Austin, Texas. Association for Computational Linguistics.</a:t>
            </a:r>
            <a:endParaRPr i="1" sz="5600"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</a:rPr>
              <a:t>Литература 2</a:t>
            </a:r>
            <a:endParaRPr sz="2800">
              <a:solidFill>
                <a:srgbClr val="262626"/>
              </a:solidFill>
            </a:endParaRPr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457200" y="785794"/>
            <a:ext cx="8229600" cy="5857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378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Matthew Gentzkow, Jesse M. Shapiro, and Matt Taddy. 2019. Measuring group differences in high-dimensional choices: Method and application to congressional speech. Ms, Stanford University, Brown University and Amazon.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Mikhail Khodak, Nikunj Saunshi, and Kiran Vodrahalli. 2017. A large self-annotated corpus for sarcasm. </a:t>
            </a:r>
            <a:r>
              <a:rPr i="1" lang="en-US" sz="4800"/>
              <a:t>arXiv preprint arXiv:1704.05579. 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Vlad Niculae, Srijan Kumar, Jordan Boyd-Graber, and Cristian Danescu-Niculescu-Mizil. 2015. Linguistic harbingers of betrayal: A case study on an online strategy game. In </a:t>
            </a:r>
            <a:r>
              <a:rPr i="1" lang="en-US" sz="4800"/>
              <a:t>Proceedings of the 53rd Annual Meeting of the Association for Computational Linguistics and the 7th International Joint Conference on Natural Language Processing (Volume 1: Long Papers), pages 1650–1659, Beijing, China. Association for Computational Linguistics.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Chikashi Nobata, Joel Tetreault, Achint Thomas, Yashar Mehdad, and Yi Chang. 2016. Abusive language detection in online user content. In </a:t>
            </a:r>
            <a:r>
              <a:rPr i="1" lang="en-US" sz="4800"/>
              <a:t>Proceedings of the 25th International Conference on World Wide Web, WWW ’16, pages 145–153, </a:t>
            </a:r>
            <a:r>
              <a:rPr lang="en-US" sz="4800"/>
              <a:t>Republic and Canton of Geneva, Switzerland. International World Wide Web Conferences Steering Committee.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4800"/>
              <a:t>Christopher Potts. 2007.</a:t>
            </a:r>
            <a:r>
              <a:rPr lang="en-US" sz="4800">
                <a:uFill>
                  <a:noFill/>
                </a:uFill>
                <a:hlinkClick r:id="rId3"/>
              </a:rPr>
              <a:t> </a:t>
            </a:r>
            <a:r>
              <a:rPr lang="en-US" sz="4800" u="sng">
                <a:solidFill>
                  <a:schemeClr val="hlink"/>
                </a:solidFill>
                <a:hlinkClick r:id="rId4"/>
              </a:rPr>
              <a:t>The expressive dimension</a:t>
            </a:r>
            <a:r>
              <a:rPr lang="en-US" sz="4800"/>
              <a:t>. </a:t>
            </a:r>
            <a:r>
              <a:rPr i="1" lang="en-US" sz="4800"/>
              <a:t>Theoretical Linguistics</a:t>
            </a:r>
            <a:r>
              <a:rPr lang="en-US" sz="4800"/>
              <a:t> 33(2):165-197.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Char char="•"/>
            </a:pPr>
            <a:r>
              <a:rPr lang="en-US" sz="4800">
                <a:solidFill>
                  <a:srgbClr val="262626"/>
                </a:solidFill>
              </a:rPr>
              <a:t>Christopher Potts [joint research with Eric Acton]. 2013. </a:t>
            </a:r>
            <a:r>
              <a:rPr lang="en-US" sz="4800" u="sng">
                <a:solidFill>
                  <a:srgbClr val="26262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Cravin' that straight talk: the latent affective meaning of demonstratives</a:t>
            </a:r>
            <a:r>
              <a:rPr lang="en-US" sz="4800">
                <a:solidFill>
                  <a:srgbClr val="262626"/>
                </a:solidFill>
              </a:rPr>
              <a:t>. Workshop on Computational Social Sciences, Stanford, Jan 11.</a:t>
            </a:r>
            <a:endParaRPr sz="4800">
              <a:solidFill>
                <a:srgbClr val="262626"/>
              </a:solidFill>
            </a:endParaRPr>
          </a:p>
          <a:p>
            <a:pPr indent="-30480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4800"/>
              <a:t>Christopher Potts and Florian Schwarz. 2008. </a:t>
            </a:r>
            <a:r>
              <a:rPr lang="en-US" sz="4800" u="sng">
                <a:solidFill>
                  <a:schemeClr val="hlink"/>
                </a:solidFill>
                <a:hlinkClick r:id="rId6"/>
              </a:rPr>
              <a:t>Exclamatives and heightened emotion: Extracting pragmatic generalizations from large corpora</a:t>
            </a:r>
            <a:r>
              <a:rPr lang="en-US" sz="4800"/>
              <a:t>. Ms., UMass Amherst.</a:t>
            </a:r>
            <a:endParaRPr sz="4800">
              <a:solidFill>
                <a:srgbClr val="262626"/>
              </a:solidFill>
            </a:endParaRPr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Bo Pang and Lillian Lee. 2008. Opinion mining and sentiment analysis. </a:t>
            </a:r>
            <a:r>
              <a:rPr i="1" lang="en-US" sz="4800"/>
              <a:t>Foundations and Trends in Information Retrieval, </a:t>
            </a:r>
            <a:r>
              <a:rPr lang="en-US" sz="4800"/>
              <a:t>2(1):1–135.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Reid Pryzant, Richard Diehl Martinez, Nathan Dass, Sadao Kurohashi, Dan Jurafsky, and Diyi Yang. 2020. Automatically neutralizing subjective bias in text. In </a:t>
            </a:r>
            <a:r>
              <a:rPr i="1" lang="en-US" sz="4800"/>
              <a:t>Proceedings of AAAI.</a:t>
            </a:r>
            <a:endParaRPr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Marta Recasens, Cristian Danescu-Niculescu-Mizil, and Dan Jurafsky. 2013. Linguistic models for analyzing and detecting biased language. In </a:t>
            </a:r>
            <a:r>
              <a:rPr i="1" lang="en-US" sz="4800"/>
              <a:t>Proceedings of the 51st Annual Meeting of the Association for Computational Linguistics (Volume 1: Long Papers), pages 1650–1659, Sofia, Bulgaria. Association for Computational Linguistics.</a:t>
            </a:r>
            <a:endParaRPr sz="4800">
              <a:solidFill>
                <a:srgbClr val="262626"/>
              </a:solidFill>
            </a:endParaRPr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Moritz Sudhof, Andrés Gómez Emilsson, Andrew L. Maas, and Christopher Potts. 2014. Sentiment expression conditioned by affective transitions and social forces. In </a:t>
            </a:r>
            <a:r>
              <a:rPr i="1" lang="en-US" sz="4800"/>
              <a:t>Proceedings of 20th Conference on Knowledge Discovery and Data Mining, pages 1136–1145, New York. ACM.</a:t>
            </a:r>
            <a:endParaRPr i="1" sz="4800"/>
          </a:p>
          <a:p>
            <a:pPr indent="-3378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4800"/>
              <a:t>Zijian Wang and Christopher Potts. 2019. TalkDown: A corpus for condescension detection in context. In </a:t>
            </a:r>
            <a:r>
              <a:rPr i="1" lang="en-US" sz="4800"/>
              <a:t>Proceedings of the 2019 Conference on Empirical Methods in Natural Language Processing and the 9th International Joint Conference on Natural Language Processing (EMNLP-IJCNLP), pages 3702–3710, Stroudsburg, PA. Association for Computational </a:t>
            </a:r>
            <a:r>
              <a:rPr lang="en-US" sz="4800"/>
              <a:t>Linguistics.</a:t>
            </a:r>
            <a:endParaRPr sz="4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2616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2616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8cd45ff5_2_0"/>
          <p:cNvSpPr txBox="1"/>
          <p:nvPr>
            <p:ph type="title"/>
          </p:nvPr>
        </p:nvSpPr>
        <p:spPr>
          <a:xfrm>
            <a:off x="457200" y="274659"/>
            <a:ext cx="8229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21" name="Google Shape;121;gde8cd45ff5_2_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de8cd45ff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0917"/>
            <a:ext cx="8839199" cy="17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8cd45ff5_2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28" name="Google Shape;128;gde8cd45ff5_2_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428736"/>
            <a:ext cx="6357900" cy="4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e8cd45ff5_2_7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8cd45ff5_2_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sp>
        <p:nvSpPr>
          <p:cNvPr id="135" name="Google Shape;135;gde8cd45ff5_2_88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de8cd45ff5_2_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7" name="Google Shape;137;gde8cd45ff5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285860"/>
            <a:ext cx="7715304" cy="478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8cd45ff5_2_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/>
              <a:t>Экспрессивы</a:t>
            </a:r>
            <a:endParaRPr sz="3200"/>
          </a:p>
        </p:txBody>
      </p:sp>
      <p:pic>
        <p:nvPicPr>
          <p:cNvPr id="143" name="Google Shape;143;gde8cd45ff5_2_1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357298"/>
            <a:ext cx="4286400" cy="30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de8cd45ff5_2_170"/>
          <p:cNvSpPr/>
          <p:nvPr/>
        </p:nvSpPr>
        <p:spPr>
          <a:xfrm>
            <a:off x="6551865" y="6143644"/>
            <a:ext cx="21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et al., 2009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de8cd45ff5_2_17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62" y="1928802"/>
            <a:ext cx="4467300" cy="12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de8cd45ff5_2_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596" y="4357694"/>
            <a:ext cx="8715404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2020-05-26T07:16:27Z</dcterms:created>
  <dc:creator>Admin</dc:creator>
</cp:coreProperties>
</file>