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4" r:id="rId3"/>
    <p:sldId id="308" r:id="rId4"/>
    <p:sldId id="265" r:id="rId5"/>
    <p:sldId id="257" r:id="rId6"/>
    <p:sldId id="258" r:id="rId7"/>
    <p:sldId id="267" r:id="rId8"/>
    <p:sldId id="268" r:id="rId9"/>
    <p:sldId id="262" r:id="rId10"/>
    <p:sldId id="263" r:id="rId11"/>
    <p:sldId id="259" r:id="rId12"/>
    <p:sldId id="303" r:id="rId13"/>
    <p:sldId id="302" r:id="rId14"/>
    <p:sldId id="260" r:id="rId15"/>
    <p:sldId id="289" r:id="rId16"/>
    <p:sldId id="290" r:id="rId17"/>
    <p:sldId id="271" r:id="rId18"/>
    <p:sldId id="272" r:id="rId19"/>
    <p:sldId id="269" r:id="rId20"/>
    <p:sldId id="273" r:id="rId21"/>
    <p:sldId id="270" r:id="rId22"/>
    <p:sldId id="291" r:id="rId23"/>
    <p:sldId id="292" r:id="rId24"/>
    <p:sldId id="293" r:id="rId25"/>
    <p:sldId id="294" r:id="rId26"/>
    <p:sldId id="295" r:id="rId27"/>
    <p:sldId id="296" r:id="rId28"/>
    <p:sldId id="304" r:id="rId29"/>
    <p:sldId id="305" r:id="rId30"/>
    <p:sldId id="306" r:id="rId31"/>
    <p:sldId id="307" r:id="rId32"/>
    <p:sldId id="297" r:id="rId33"/>
    <p:sldId id="298" r:id="rId34"/>
    <p:sldId id="299" r:id="rId35"/>
    <p:sldId id="300" r:id="rId36"/>
    <p:sldId id="26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76" autoAdjust="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A864E-D552-40A0-8C87-20A06B92CBDA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7CB-2312-441A-BF7B-7C671DF686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4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Аналогично</a:t>
            </a:r>
            <a:r>
              <a:rPr lang="ru-RU" baseline="0" dirty="0"/>
              <a:t> можно пробовать изучать индивидуальные особенности словоупотребления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59F7E-8819-4DAE-B084-81D7761E964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9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0d63517ba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0d63517ba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меньше значение, тем больше изменилось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8459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14cb92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14cb92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2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ef8198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ef8198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21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22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6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9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4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6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0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97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0ECD4-A58B-45A7-9893-A1CE6AA92F49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2CD1-106E-464C-B1DD-DC84A53A83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Компьютерное моделирование семантических изменений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НИС «Компьютерная семантика», 2024</a:t>
            </a:r>
          </a:p>
          <a:p>
            <a:r>
              <a:rPr lang="ru-RU" dirty="0"/>
              <a:t>Даша Попова, Даша Рыжова</a:t>
            </a:r>
          </a:p>
        </p:txBody>
      </p:sp>
    </p:spTree>
    <p:extLst>
      <p:ext uri="{BB962C8B-B14F-4D97-AF65-F5344CB8AC3E}">
        <p14:creationId xmlns:p14="http://schemas.microsoft.com/office/powerpoint/2010/main" val="314802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/>
              <a:t>О законах</a:t>
            </a:r>
            <a:br>
              <a:rPr lang="ru-RU" dirty="0"/>
            </a:br>
            <a:r>
              <a:rPr lang="en-US" dirty="0" err="1"/>
              <a:t>Dubossarsky</a:t>
            </a:r>
            <a:r>
              <a:rPr lang="en-US" dirty="0"/>
              <a:t> et al. 201</a:t>
            </a:r>
            <a:r>
              <a:rPr lang="ru-RU" dirty="0"/>
              <a:t>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0538" y="1759371"/>
            <a:ext cx="10515600" cy="4351338"/>
          </a:xfrm>
        </p:spPr>
        <p:txBody>
          <a:bodyPr/>
          <a:lstStyle/>
          <a:p>
            <a:r>
              <a:rPr lang="ru-RU" dirty="0"/>
              <a:t>Косинус между векторами для одного и того же слова, но в разные временные периоды</a:t>
            </a:r>
          </a:p>
          <a:p>
            <a:r>
              <a:rPr lang="ru-RU" dirty="0"/>
              <a:t>Корреляция между степенью изменения и расстоянием от центра кластера</a:t>
            </a:r>
            <a:endParaRPr lang="en-US" dirty="0"/>
          </a:p>
          <a:p>
            <a:r>
              <a:rPr lang="ru-RU" dirty="0"/>
              <a:t>Чем больше расстояние от центра кластера, тем выше вероятность того, что в следующий временной период произойдет сдвиг значения</a:t>
            </a:r>
          </a:p>
          <a:p>
            <a:r>
              <a:rPr lang="ru-RU" dirty="0"/>
              <a:t>Глаголы меняются быстрее, чем существительные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0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степень сдвига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частотности</a:t>
            </a:r>
            <a:r>
              <a:rPr lang="en-US" dirty="0"/>
              <a:t> </a:t>
            </a:r>
            <a:r>
              <a:rPr lang="ru-RU" dirty="0"/>
              <a:t>лемм и словоформ</a:t>
            </a:r>
          </a:p>
          <a:p>
            <a:r>
              <a:rPr lang="ru-RU" dirty="0"/>
              <a:t>Дистрибутивные модели как основной метод</a:t>
            </a:r>
          </a:p>
          <a:p>
            <a:r>
              <a:rPr lang="ru-RU" dirty="0"/>
              <a:t>Контекстуальные лучше (</a:t>
            </a:r>
            <a:r>
              <a:rPr lang="en-US" dirty="0" err="1"/>
              <a:t>ELMo</a:t>
            </a:r>
            <a:r>
              <a:rPr lang="en-US" dirty="0"/>
              <a:t>, BERT etc.</a:t>
            </a:r>
            <a:r>
              <a:rPr lang="ru-RU" dirty="0"/>
              <a:t>)</a:t>
            </a:r>
            <a:r>
              <a:rPr lang="en-US" dirty="0"/>
              <a:t>; XL-LEXEME - state of the art </a:t>
            </a:r>
            <a:r>
              <a:rPr lang="ru-RU" dirty="0"/>
              <a:t>на данный момент</a:t>
            </a:r>
            <a:r>
              <a:rPr lang="en-US" dirty="0"/>
              <a:t> (</a:t>
            </a:r>
            <a:r>
              <a:rPr lang="en-US" dirty="0" err="1"/>
              <a:t>Cassotti</a:t>
            </a:r>
            <a:r>
              <a:rPr lang="en-US" dirty="0"/>
              <a:t> et al. 2023)</a:t>
            </a:r>
          </a:p>
          <a:p>
            <a:r>
              <a:rPr lang="en-US" dirty="0"/>
              <a:t>supervised </a:t>
            </a:r>
            <a:r>
              <a:rPr lang="ru-RU" dirty="0"/>
              <a:t>методы (</a:t>
            </a:r>
            <a:r>
              <a:rPr lang="ru-RU" dirty="0" err="1"/>
              <a:t>предобученный</a:t>
            </a:r>
            <a:r>
              <a:rPr lang="ru-RU" dirty="0"/>
              <a:t> </a:t>
            </a:r>
            <a:r>
              <a:rPr lang="en-US" dirty="0"/>
              <a:t>BERT, </a:t>
            </a:r>
            <a:r>
              <a:rPr lang="ru-RU" dirty="0"/>
              <a:t>модели с использованием словарей)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0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Изменения в частотности: </a:t>
            </a:r>
            <a:r>
              <a:rPr lang="ru-RU" i="1" dirty="0"/>
              <a:t>воздушный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42" y="1825625"/>
            <a:ext cx="10392516" cy="4351338"/>
          </a:xfrm>
        </p:spPr>
      </p:pic>
      <p:cxnSp>
        <p:nvCxnSpPr>
          <p:cNvPr id="6" name="Прямая со стрелкой 5"/>
          <p:cNvCxnSpPr/>
          <p:nvPr/>
        </p:nvCxnSpPr>
        <p:spPr>
          <a:xfrm flipH="1">
            <a:off x="8994098" y="4721902"/>
            <a:ext cx="449705" cy="4497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10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Определение степени семантических изменений для русского языка: </a:t>
            </a:r>
            <a:r>
              <a:rPr lang="en-US" dirty="0"/>
              <a:t>RuShiftEval-2021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4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561" y="350377"/>
            <a:ext cx="11609439" cy="1325563"/>
          </a:xfrm>
        </p:spPr>
        <p:txBody>
          <a:bodyPr/>
          <a:lstStyle/>
          <a:p>
            <a:r>
              <a:rPr lang="ru-RU" dirty="0"/>
              <a:t>Соревнование на Диалоге-2021 (</a:t>
            </a:r>
            <a:r>
              <a:rPr lang="en-US" dirty="0" err="1"/>
              <a:t>RuShiftEval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7720" y="1675940"/>
            <a:ext cx="10515600" cy="4727575"/>
          </a:xfrm>
        </p:spPr>
        <p:txBody>
          <a:bodyPr>
            <a:normAutofit/>
          </a:bodyPr>
          <a:lstStyle/>
          <a:p>
            <a:r>
              <a:rPr lang="ru-RU" u="sng" dirty="0" err="1"/>
              <a:t>Датасеты</a:t>
            </a:r>
            <a:r>
              <a:rPr lang="ru-RU" u="sng" dirty="0"/>
              <a:t>:</a:t>
            </a:r>
          </a:p>
          <a:p>
            <a:pPr marL="0" indent="0">
              <a:buNone/>
            </a:pPr>
            <a:r>
              <a:rPr lang="ru-RU" dirty="0"/>
              <a:t>Корпуса: три </a:t>
            </a:r>
            <a:r>
              <a:rPr lang="ru-RU" dirty="0" err="1"/>
              <a:t>подкорпуса</a:t>
            </a:r>
            <a:r>
              <a:rPr lang="ru-RU" dirty="0"/>
              <a:t> НКРЯ: досоветский (1700-1916), советский (1918-1990) и постсоветский (1991-2016)</a:t>
            </a:r>
          </a:p>
          <a:p>
            <a:pPr marL="0" indent="0">
              <a:buNone/>
            </a:pPr>
            <a:r>
              <a:rPr lang="ru-RU" dirty="0"/>
              <a:t>Наборы слов: тренировочный (указана степень изменения), </a:t>
            </a:r>
            <a:r>
              <a:rPr lang="ru-RU" dirty="0" err="1"/>
              <a:t>валидационный</a:t>
            </a:r>
            <a:r>
              <a:rPr lang="ru-RU" dirty="0"/>
              <a:t>, тестовый </a:t>
            </a:r>
          </a:p>
          <a:p>
            <a:r>
              <a:rPr lang="ru-RU" u="sng" dirty="0"/>
              <a:t>Метрика оценки:</a:t>
            </a:r>
          </a:p>
          <a:p>
            <a:pPr marL="0" indent="0">
              <a:buNone/>
            </a:pPr>
            <a:r>
              <a:rPr lang="ru-RU" dirty="0"/>
              <a:t>Метрика </a:t>
            </a:r>
            <a:r>
              <a:rPr lang="en-US" dirty="0"/>
              <a:t>COMPARE (</a:t>
            </a:r>
            <a:r>
              <a:rPr lang="en-US" dirty="0" err="1"/>
              <a:t>Schlechtweg</a:t>
            </a:r>
            <a:r>
              <a:rPr lang="en-US" dirty="0"/>
              <a:t> et al., 2018)</a:t>
            </a:r>
          </a:p>
          <a:p>
            <a:r>
              <a:rPr lang="ru-RU" u="sng" dirty="0"/>
              <a:t>Задача:</a:t>
            </a:r>
            <a:r>
              <a:rPr lang="ru-RU" dirty="0"/>
              <a:t> ранжировать слова из тестовой выборки в зависимости от степени семантических изменений, в них произошедших</a:t>
            </a:r>
          </a:p>
          <a:p>
            <a:r>
              <a:rPr lang="ru-RU" u="sng" dirty="0"/>
              <a:t>Лучшие результаты:</a:t>
            </a:r>
            <a:r>
              <a:rPr lang="ru-RU" dirty="0"/>
              <a:t> корреляция </a:t>
            </a:r>
            <a:r>
              <a:rPr lang="ru-RU" dirty="0" err="1"/>
              <a:t>Спирмана</a:t>
            </a:r>
            <a:r>
              <a:rPr lang="ru-RU" dirty="0"/>
              <a:t> </a:t>
            </a:r>
            <a:r>
              <a:rPr lang="en-US" dirty="0"/>
              <a:t>~0.7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16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Корпуса</a:t>
            </a:r>
          </a:p>
        </p:txBody>
      </p:sp>
      <p:graphicFrame>
        <p:nvGraphicFramePr>
          <p:cNvPr id="4" name="Google Shape;138;p18"/>
          <p:cNvGraphicFramePr/>
          <p:nvPr>
            <p:extLst>
              <p:ext uri="{D42A27DB-BD31-4B8C-83A1-F6EECF244321}">
                <p14:modId xmlns:p14="http://schemas.microsoft.com/office/powerpoint/2010/main" val="2679943739"/>
              </p:ext>
            </p:extLst>
          </p:nvPr>
        </p:nvGraphicFramePr>
        <p:xfrm>
          <a:off x="838201" y="1927209"/>
          <a:ext cx="4378376" cy="40169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7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Период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Размер</a:t>
                      </a:r>
                      <a:br>
                        <a:rPr lang="en-US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</a:b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(в </a:t>
                      </a:r>
                      <a:r>
                        <a:rPr lang="ru-RU" sz="2400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токенах</a:t>
                      </a: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 (1700-1916)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73542513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 (1918-1990)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95043479</a:t>
                      </a:r>
                      <a:endParaRPr sz="240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0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постсоветский (1991-2016)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83269542</a:t>
                      </a:r>
                      <a:endParaRPr sz="2400" dirty="0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oogle Shape;13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21115" y="1927208"/>
            <a:ext cx="5813286" cy="4016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372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Датасеты</a:t>
            </a:r>
            <a:endParaRPr lang="ru-RU" dirty="0"/>
          </a:p>
        </p:txBody>
      </p:sp>
      <p:graphicFrame>
        <p:nvGraphicFramePr>
          <p:cNvPr id="4" name="Google Shape;147;p19"/>
          <p:cNvGraphicFramePr/>
          <p:nvPr>
            <p:extLst>
              <p:ext uri="{D42A27DB-BD31-4B8C-83A1-F6EECF244321}">
                <p14:modId xmlns:p14="http://schemas.microsoft.com/office/powerpoint/2010/main" val="912328697"/>
              </p:ext>
            </p:extLst>
          </p:nvPr>
        </p:nvGraphicFramePr>
        <p:xfrm>
          <a:off x="838200" y="1705505"/>
          <a:ext cx="3498215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2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Тренировочный</a:t>
                      </a:r>
                      <a:endParaRPr sz="24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+mn-lt"/>
                          <a:ea typeface="Lato"/>
                          <a:cs typeface="Lato"/>
                          <a:sym typeface="Lato"/>
                        </a:rPr>
                        <a:t>RuSemShift1</a:t>
                      </a:r>
                      <a:endParaRPr sz="2000" dirty="0"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44 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RuSemShift2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43 сущ.</a:t>
                      </a:r>
                      <a:endParaRPr sz="24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oogle Shape;148;p19"/>
          <p:cNvGraphicFramePr/>
          <p:nvPr>
            <p:extLst>
              <p:ext uri="{D42A27DB-BD31-4B8C-83A1-F6EECF244321}">
                <p14:modId xmlns:p14="http://schemas.microsoft.com/office/powerpoint/2010/main" val="4222255342"/>
              </p:ext>
            </p:extLst>
          </p:nvPr>
        </p:nvGraphicFramePr>
        <p:xfrm>
          <a:off x="5095234" y="1705505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Валидационный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RuSemShift1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12 существительных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149;p19"/>
          <p:cNvGraphicFramePr/>
          <p:nvPr>
            <p:extLst>
              <p:ext uri="{D42A27DB-BD31-4B8C-83A1-F6EECF244321}">
                <p14:modId xmlns:p14="http://schemas.microsoft.com/office/powerpoint/2010/main" val="1452025356"/>
              </p:ext>
            </p:extLst>
          </p:nvPr>
        </p:nvGraphicFramePr>
        <p:xfrm>
          <a:off x="5095234" y="4265704"/>
          <a:ext cx="59829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Тестовый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RuSemShift1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RuSemShift2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RuSemShift3</a:t>
                      </a:r>
                      <a:endParaRPr sz="240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99 существительных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890991"/>
            <a:ext cx="3975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RuSemShift1:</a:t>
            </a:r>
            <a:endParaRPr lang="ru-RU" sz="2400" dirty="0"/>
          </a:p>
          <a:p>
            <a:r>
              <a:rPr lang="ru-RU" sz="2400" dirty="0"/>
              <a:t>досоветский – советский</a:t>
            </a:r>
          </a:p>
          <a:p>
            <a:r>
              <a:rPr lang="en-US" sz="2400" dirty="0"/>
              <a:t>RuSemShift2:</a:t>
            </a:r>
            <a:endParaRPr lang="ru-RU" sz="2400" dirty="0"/>
          </a:p>
          <a:p>
            <a:r>
              <a:rPr lang="ru-RU" sz="2400" dirty="0"/>
              <a:t>советский – постсоветский</a:t>
            </a:r>
          </a:p>
          <a:p>
            <a:r>
              <a:rPr lang="en-US" sz="2400" dirty="0"/>
              <a:t>RuSemShift3:</a:t>
            </a:r>
            <a:endParaRPr lang="ru-RU" sz="2400" dirty="0"/>
          </a:p>
          <a:p>
            <a:r>
              <a:rPr lang="ru-RU" sz="2400" dirty="0"/>
              <a:t>досоветский – постсоветский </a:t>
            </a:r>
          </a:p>
        </p:txBody>
      </p:sp>
    </p:spTree>
    <p:extLst>
      <p:ext uri="{BB962C8B-B14F-4D97-AF65-F5344CB8AC3E}">
        <p14:creationId xmlns:p14="http://schemas.microsoft.com/office/powerpoint/2010/main" val="3634656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1063533" y="723878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Задача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17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1125433" y="3206634"/>
            <a:ext cx="2633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1125433" y="2435122"/>
            <a:ext cx="2984300" cy="2527867"/>
          </a:xfrm>
          <a:prstGeom prst="foldedCorner">
            <a:avLst>
              <a:gd name="adj" fmla="val 16667"/>
            </a:avLst>
          </a:prstGeom>
          <a:solidFill>
            <a:srgbClr val="C9DAF8">
              <a:alpha val="505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1733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lang="ru"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мама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машина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палата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ru" sz="2000" dirty="0">
                <a:latin typeface="Lato"/>
                <a:ea typeface="Lato"/>
                <a:cs typeface="Lato"/>
                <a:sym typeface="Lato"/>
              </a:rPr>
              <a:t>свалка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  <a:p>
            <a:endParaRPr sz="2400" dirty="0"/>
          </a:p>
        </p:txBody>
      </p:sp>
      <p:sp>
        <p:nvSpPr>
          <p:cNvPr id="106" name="Google Shape;106;p15"/>
          <p:cNvSpPr/>
          <p:nvPr/>
        </p:nvSpPr>
        <p:spPr>
          <a:xfrm>
            <a:off x="4521333" y="3560655"/>
            <a:ext cx="2165200" cy="27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Google Shape;107;p15"/>
          <p:cNvSpPr txBox="1"/>
          <p:nvPr/>
        </p:nvSpPr>
        <p:spPr>
          <a:xfrm>
            <a:off x="4410358" y="2904526"/>
            <a:ext cx="238715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ранжирование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8" name="Google Shape;108;p15"/>
          <p:cNvGraphicFramePr/>
          <p:nvPr>
            <p:extLst>
              <p:ext uri="{D42A27DB-BD31-4B8C-83A1-F6EECF244321}">
                <p14:modId xmlns:p14="http://schemas.microsoft.com/office/powerpoint/2010/main" val="2883517492"/>
              </p:ext>
            </p:extLst>
          </p:nvPr>
        </p:nvGraphicFramePr>
        <p:xfrm>
          <a:off x="7282771" y="2435122"/>
          <a:ext cx="2251733" cy="243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word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score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мама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3.69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машина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2.12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свалка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1.9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палата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1.46</a:t>
                      </a:r>
                      <a:endParaRPr sz="16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/>
          <p:nvPr/>
        </p:nvSpPr>
        <p:spPr>
          <a:xfrm>
            <a:off x="10349551" y="2435122"/>
            <a:ext cx="573600" cy="2438200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FE9FB"/>
              </a:gs>
              <a:gs pos="74000">
                <a:srgbClr val="4A86E8"/>
              </a:gs>
              <a:gs pos="100000">
                <a:srgbClr val="6E9BE7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951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09933" y="392356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dirty="0"/>
              <a:t>Оценка качества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18</a:t>
            </a:fld>
            <a:endParaRPr/>
          </a:p>
        </p:txBody>
      </p:sp>
      <p:graphicFrame>
        <p:nvGraphicFramePr>
          <p:cNvPr id="117" name="Google Shape;117;p16"/>
          <p:cNvGraphicFramePr/>
          <p:nvPr>
            <p:extLst>
              <p:ext uri="{D42A27DB-BD31-4B8C-83A1-F6EECF244321}">
                <p14:modId xmlns:p14="http://schemas.microsoft.com/office/powerpoint/2010/main" val="3369842222"/>
              </p:ext>
            </p:extLst>
          </p:nvPr>
        </p:nvGraphicFramePr>
        <p:xfrm>
          <a:off x="1050614" y="2365962"/>
          <a:ext cx="2204933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prediction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Google Shape;118;p16"/>
          <p:cNvGraphicFramePr/>
          <p:nvPr>
            <p:extLst>
              <p:ext uri="{D42A27DB-BD31-4B8C-83A1-F6EECF244321}">
                <p14:modId xmlns:p14="http://schemas.microsoft.com/office/powerpoint/2010/main" val="1989774295"/>
              </p:ext>
            </p:extLst>
          </p:nvPr>
        </p:nvGraphicFramePr>
        <p:xfrm>
          <a:off x="7164678" y="2365962"/>
          <a:ext cx="2204933" cy="308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4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/>
                        <a:t>Gold standard</a:t>
                      </a:r>
                      <a:endParaRPr sz="2400" b="1"/>
                    </a:p>
                  </a:txBody>
                  <a:tcPr marL="121900" marR="121900" marT="121900" marB="1219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word2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word1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word3</a:t>
                      </a:r>
                      <a:endParaRPr sz="2400"/>
                    </a:p>
                  </a:txBody>
                  <a:tcPr marL="121900" marR="121900" marT="121900" marB="121900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/>
                        <a:t>word4</a:t>
                      </a:r>
                      <a:endParaRPr sz="2400" dirty="0"/>
                    </a:p>
                  </a:txBody>
                  <a:tcPr marL="121900" marR="121900" marT="121900" marB="121900"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" name="Google Shape;119;p16"/>
          <p:cNvSpPr txBox="1"/>
          <p:nvPr/>
        </p:nvSpPr>
        <p:spPr>
          <a:xfrm>
            <a:off x="3448768" y="3017733"/>
            <a:ext cx="352268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Корреляция Спирмена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3582648" y="3715262"/>
            <a:ext cx="3192905" cy="30210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8653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Золотой стандарт: метрика </a:t>
            </a:r>
            <a:r>
              <a:rPr lang="en-US" dirty="0"/>
              <a:t>COMPARE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Случайные пары предложений с одним и тем же словом из корпусов разных периодов</a:t>
            </a:r>
            <a:endParaRPr lang="en-US" dirty="0"/>
          </a:p>
          <a:p>
            <a:r>
              <a:rPr lang="ru-RU" dirty="0" err="1"/>
              <a:t>Краудсорсинговые</a:t>
            </a:r>
            <a:r>
              <a:rPr lang="ru-RU" dirty="0"/>
              <a:t> </a:t>
            </a:r>
            <a:r>
              <a:rPr lang="ru-RU" dirty="0" err="1"/>
              <a:t>аннотаторы</a:t>
            </a:r>
            <a:r>
              <a:rPr lang="ru-RU" dirty="0"/>
              <a:t> должны оценить, в одном и том же значении слово употреблено в двух предложениях или нет (от 1 до 4)</a:t>
            </a:r>
          </a:p>
          <a:p>
            <a:pPr lvl="1"/>
            <a:r>
              <a:rPr lang="en-US" dirty="0"/>
              <a:t>0: Cannot decide</a:t>
            </a:r>
          </a:p>
          <a:p>
            <a:pPr lvl="1"/>
            <a:r>
              <a:rPr lang="en-US" dirty="0"/>
              <a:t>1: Unrelated</a:t>
            </a:r>
          </a:p>
          <a:p>
            <a:pPr lvl="1"/>
            <a:r>
              <a:rPr lang="en-US" dirty="0"/>
              <a:t>2: Distantly related</a:t>
            </a:r>
          </a:p>
          <a:p>
            <a:pPr lvl="1"/>
            <a:r>
              <a:rPr lang="en-US" dirty="0"/>
              <a:t>3: Closely Related</a:t>
            </a:r>
          </a:p>
          <a:p>
            <a:pPr lvl="1"/>
            <a:r>
              <a:rPr lang="en-US" dirty="0"/>
              <a:t>4: Identical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Группа задач, связанных с семантическими сдвигами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метафор</a:t>
            </a:r>
          </a:p>
          <a:p>
            <a:r>
              <a:rPr lang="ru-RU" dirty="0"/>
              <a:t>Поиск метонимий</a:t>
            </a:r>
          </a:p>
          <a:p>
            <a:r>
              <a:rPr lang="ru-RU" dirty="0"/>
              <a:t>Снятие семантической неоднозначности (</a:t>
            </a:r>
            <a:r>
              <a:rPr lang="en-US" dirty="0"/>
              <a:t>Word Sense Disambiguation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Поиск семантической неоднозначности </a:t>
            </a:r>
            <a:r>
              <a:rPr lang="en-US" dirty="0"/>
              <a:t>(Word Sense Induction)</a:t>
            </a:r>
          </a:p>
          <a:p>
            <a:pPr marL="0" indent="0">
              <a:buNone/>
            </a:pPr>
            <a:r>
              <a:rPr lang="en-US" b="1" dirty="0"/>
              <a:t>+ </a:t>
            </a:r>
            <a:r>
              <a:rPr lang="ru-RU" b="1" dirty="0"/>
              <a:t>Анализ семантических изменений в диахронической перспективе (</a:t>
            </a:r>
            <a:r>
              <a:rPr lang="en-US" b="1" dirty="0"/>
              <a:t>semantic shift evaluation, semantic change detection, computational modeling of semantic change</a:t>
            </a:r>
            <a:r>
              <a:rPr lang="ru-RU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8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856267" y="357422"/>
            <a:ext cx="102512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Метрика COMPARE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sz="quarter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ru"/>
              <a:pPr/>
              <a:t>20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856267" y="6056333"/>
            <a:ext cx="333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56267" y="1571878"/>
            <a:ext cx="6214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1. За два дня до открытия "земского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" (так выражались иные о затее Керенского) это "совещание общественных деятелей" против нескольких голосов приняло резолюцию, предложенную Милюковым.</a:t>
            </a:r>
            <a:endParaRPr sz="2400" dirty="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marL="609585" algn="just"/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86262" algn="just">
              <a:buClr>
                <a:srgbClr val="434343"/>
              </a:buClr>
              <a:buSzPts val="1400"/>
            </a:pP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2. Их Императорские Величества следуют мимо </a:t>
            </a:r>
            <a:r>
              <a:rPr lang="ru" sz="2400" b="1" i="1" dirty="0">
                <a:latin typeface="Lato"/>
                <a:ea typeface="Lato"/>
                <a:cs typeface="Lato"/>
                <a:sym typeface="Lato"/>
              </a:rPr>
              <a:t>собора</a:t>
            </a:r>
            <a:r>
              <a:rPr lang="ru" sz="2400" dirty="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двенадцати Апостолов из Успенского монастыря в Чудов монастырь. неизвестный.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9" name="Google Shape;129;p17"/>
          <p:cNvGraphicFramePr/>
          <p:nvPr>
            <p:extLst>
              <p:ext uri="{D42A27DB-BD31-4B8C-83A1-F6EECF244321}">
                <p14:modId xmlns:p14="http://schemas.microsoft.com/office/powerpoint/2010/main" val="535812253"/>
              </p:ext>
            </p:extLst>
          </p:nvPr>
        </p:nvGraphicFramePr>
        <p:xfrm>
          <a:off x="8255141" y="1815561"/>
          <a:ext cx="2852326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0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</a:t>
                      </a: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ннотатор 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2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3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4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аннотатор 5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dirty="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24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A99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30;p17"/>
          <p:cNvSpPr txBox="1"/>
          <p:nvPr/>
        </p:nvSpPr>
        <p:spPr>
          <a:xfrm>
            <a:off x="8546104" y="5023946"/>
            <a:ext cx="227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ru" sz="2400" b="1" dirty="0">
                <a:latin typeface="Lato"/>
                <a:ea typeface="Lato"/>
                <a:cs typeface="Lato"/>
                <a:sym typeface="Lato"/>
              </a:rPr>
              <a:t>среднее: 1.4</a:t>
            </a: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21542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77875"/>
          </a:xfrm>
        </p:spPr>
        <p:txBody>
          <a:bodyPr/>
          <a:lstStyle/>
          <a:p>
            <a:r>
              <a:rPr lang="ru-RU" dirty="0"/>
              <a:t>Метрика </a:t>
            </a:r>
            <a:r>
              <a:rPr lang="en-US" dirty="0"/>
              <a:t>COMPARE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1590"/>
            <a:ext cx="1051560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Пара 1: 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машина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Удрав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Радио</a:t>
            </a:r>
            <a:r>
              <a:rPr kumimoji="0" lang="en-US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 срока, покатил к старым доблестным моим морякам</a:t>
            </a:r>
            <a:r>
              <a:rPr lang="ru-RU" altLang="ru-RU" dirty="0"/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-- зенитчикам на Глинка-стрит, дабы просить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машину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под дрова.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заводе, как на настоящей фабрике-кухне, весь процесс формирования продукции осуществляется в закрытых </a:t>
            </a:r>
            <a:r>
              <a:rPr lang="ru-RU" altLang="ru-RU" b="1" dirty="0"/>
              <a:t>м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ашинах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Пара 2: </a:t>
            </a:r>
            <a:r>
              <a:rPr kumimoji="0" lang="ru-RU" altLang="ru-RU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богадельня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Долго крутились мы по узким улочкам, искали </a:t>
            </a:r>
            <a:r>
              <a:rPr lang="ru-RU" altLang="ru-RU" b="1" dirty="0"/>
              <a:t>богадельню</a:t>
            </a:r>
            <a:r>
              <a:rPr lang="ru-RU" altLang="ru-RU" dirty="0"/>
              <a:t>, наконец нашли.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Моя </a:t>
            </a:r>
            <a:r>
              <a:rPr lang="ru-RU" altLang="ru-RU" b="1" dirty="0"/>
              <a:t>богадельня </a:t>
            </a:r>
            <a:r>
              <a:rPr lang="ru-RU" altLang="ru-RU" dirty="0"/>
              <a:t>сделалась вольным домом.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</a:t>
            </a:r>
            <a:r>
              <a:rPr lang="ru-RU" dirty="0" err="1"/>
              <a:t>эмбеддинги</a:t>
            </a:r>
            <a:r>
              <a:rPr lang="ru-RU" dirty="0"/>
              <a:t>: </a:t>
            </a:r>
            <a:r>
              <a:rPr lang="en-US" dirty="0"/>
              <a:t>word2vec</a:t>
            </a:r>
          </a:p>
          <a:p>
            <a:r>
              <a:rPr lang="ru-RU" dirty="0" err="1"/>
              <a:t>Контекстуализованные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: </a:t>
            </a:r>
            <a:r>
              <a:rPr lang="en-US" dirty="0" err="1"/>
              <a:t>ELMo</a:t>
            </a:r>
            <a:r>
              <a:rPr lang="en-US" dirty="0"/>
              <a:t>, BERT</a:t>
            </a:r>
          </a:p>
          <a:p>
            <a:r>
              <a:rPr lang="ru-RU" dirty="0"/>
              <a:t>Грамматические профили</a:t>
            </a:r>
          </a:p>
          <a:p>
            <a:r>
              <a:rPr lang="ru-RU" dirty="0"/>
              <a:t>Дополнительные ресурсы: словарные данные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480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  <a:endParaRPr lang="ru-RU" dirty="0"/>
          </a:p>
        </p:txBody>
      </p:sp>
      <p:sp>
        <p:nvSpPr>
          <p:cNvPr id="4" name="Google Shape;162;p21"/>
          <p:cNvSpPr txBox="1">
            <a:spLocks/>
          </p:cNvSpPr>
          <p:nvPr/>
        </p:nvSpPr>
        <p:spPr>
          <a:xfrm>
            <a:off x="597940" y="2017760"/>
            <a:ext cx="114268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</a:rPr>
              <a:t>1. lemmas                  </a:t>
            </a:r>
            <a:r>
              <a:rPr lang="en-US" dirty="0" err="1">
                <a:solidFill>
                  <a:srgbClr val="000000"/>
                </a:solidFill>
              </a:rPr>
              <a:t>emb</a:t>
            </a:r>
            <a:r>
              <a:rPr lang="en-US" dirty="0">
                <a:solidFill>
                  <a:srgbClr val="000000"/>
                </a:solidFill>
              </a:rPr>
              <a:t> training                   Procrustes alignment                                             similarity metrics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</a:endParaRPr>
          </a:p>
          <a:p>
            <a:pPr indent="-457189">
              <a:lnSpc>
                <a:spcPct val="10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tokens                  </a:t>
            </a:r>
            <a:r>
              <a:rPr lang="en-US" dirty="0" err="1">
                <a:solidFill>
                  <a:srgbClr val="000000"/>
                </a:solidFill>
              </a:rPr>
              <a:t>emb</a:t>
            </a:r>
            <a:r>
              <a:rPr lang="en-US" dirty="0">
                <a:solidFill>
                  <a:srgbClr val="000000"/>
                </a:solidFill>
              </a:rPr>
              <a:t> training                   Procrustes alignment                     </a:t>
            </a: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Google Shape;171;p21"/>
          <p:cNvSpPr/>
          <p:nvPr/>
        </p:nvSpPr>
        <p:spPr>
          <a:xfrm>
            <a:off x="2763763" y="4377128"/>
            <a:ext cx="3973600" cy="2263514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23323">
              <a:buSzPts val="1400"/>
              <a:buChar char="●"/>
            </a:pPr>
            <a:r>
              <a:rPr lang="ru" sz="2400" dirty="0"/>
              <a:t>average of all word forms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ru" sz="2400" dirty="0"/>
              <a:t>the most frequent word form</a:t>
            </a:r>
            <a:endParaRPr sz="2400" dirty="0"/>
          </a:p>
          <a:p>
            <a:pPr marL="609585" indent="-423323">
              <a:buSzPts val="1400"/>
              <a:buChar char="●"/>
            </a:pPr>
            <a:r>
              <a:rPr lang="ru" sz="2400" dirty="0"/>
              <a:t>the most changed word form</a:t>
            </a:r>
            <a:endParaRPr sz="2400" dirty="0"/>
          </a:p>
        </p:txBody>
      </p:sp>
      <p:sp>
        <p:nvSpPr>
          <p:cNvPr id="6" name="Google Shape;173;p21"/>
          <p:cNvSpPr txBox="1"/>
          <p:nvPr/>
        </p:nvSpPr>
        <p:spPr>
          <a:xfrm>
            <a:off x="7774384" y="5028567"/>
            <a:ext cx="2922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dirty="0">
                <a:latin typeface="Lato"/>
                <a:ea typeface="Lato"/>
                <a:cs typeface="Lato"/>
                <a:sym typeface="Lato"/>
              </a:rPr>
              <a:t>similarity metrics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70;p21"/>
          <p:cNvSpPr/>
          <p:nvPr/>
        </p:nvSpPr>
        <p:spPr>
          <a:xfrm>
            <a:off x="2488368" y="2458387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170;p21"/>
          <p:cNvSpPr/>
          <p:nvPr/>
        </p:nvSpPr>
        <p:spPr>
          <a:xfrm>
            <a:off x="5885317" y="2439001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170;p21"/>
          <p:cNvSpPr/>
          <p:nvPr/>
        </p:nvSpPr>
        <p:spPr>
          <a:xfrm>
            <a:off x="10270761" y="2435490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170;p21"/>
          <p:cNvSpPr/>
          <p:nvPr/>
        </p:nvSpPr>
        <p:spPr>
          <a:xfrm>
            <a:off x="2488368" y="3929922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170;p21"/>
          <p:cNvSpPr/>
          <p:nvPr/>
        </p:nvSpPr>
        <p:spPr>
          <a:xfrm>
            <a:off x="5885317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170;p21"/>
          <p:cNvSpPr/>
          <p:nvPr/>
        </p:nvSpPr>
        <p:spPr>
          <a:xfrm>
            <a:off x="10270761" y="3928673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Google Shape;170;p21"/>
          <p:cNvSpPr/>
          <p:nvPr/>
        </p:nvSpPr>
        <p:spPr>
          <a:xfrm>
            <a:off x="838200" y="5288202"/>
            <a:ext cx="1650168" cy="2682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" name="Google Shape;170;p21"/>
          <p:cNvSpPr/>
          <p:nvPr/>
        </p:nvSpPr>
        <p:spPr>
          <a:xfrm>
            <a:off x="6815421" y="5336324"/>
            <a:ext cx="852046" cy="176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557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, BERT</a:t>
            </a:r>
            <a:endParaRPr lang="ru-RU" dirty="0"/>
          </a:p>
        </p:txBody>
      </p:sp>
      <p:sp>
        <p:nvSpPr>
          <p:cNvPr id="4" name="Google Shape;179;p22"/>
          <p:cNvSpPr txBox="1">
            <a:spLocks/>
          </p:cNvSpPr>
          <p:nvPr/>
        </p:nvSpPr>
        <p:spPr>
          <a:xfrm>
            <a:off x="838200" y="1690688"/>
            <a:ext cx="7926800" cy="41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/>
              <a:t>Пары предложений из разных временных периодов;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/>
              <a:t>по 100 случайных пар</a:t>
            </a: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/>
              <a:t>1. </a:t>
            </a:r>
            <a:r>
              <a:rPr lang="ru-RU" sz="2000" i="1" dirty="0"/>
              <a:t>по нашему мнению лучше всего употреблять кислое молоко приготовленное при помощи чистых культур молочнокислых бактерий а также эти культуры в виде мягкой </a:t>
            </a:r>
            <a:r>
              <a:rPr lang="ru-RU" sz="2000" b="1" i="1" dirty="0"/>
              <a:t>мази</a:t>
            </a:r>
            <a:r>
              <a:rPr lang="ru-RU" sz="2000" i="1" dirty="0"/>
              <a:t> которую можно смешивать с вареньем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000" dirty="0"/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000" dirty="0"/>
              <a:t>2. </a:t>
            </a:r>
            <a:r>
              <a:rPr lang="ru-RU" sz="2000" i="1" dirty="0"/>
              <a:t>но лавочник </a:t>
            </a:r>
            <a:r>
              <a:rPr lang="ru-RU" sz="2000" i="1" dirty="0" err="1"/>
              <a:t>иван</a:t>
            </a:r>
            <a:r>
              <a:rPr lang="ru-RU" sz="2000" i="1" dirty="0"/>
              <a:t> </a:t>
            </a:r>
            <a:r>
              <a:rPr lang="ru-RU" sz="2000" i="1" dirty="0" err="1"/>
              <a:t>семенов</a:t>
            </a:r>
            <a:r>
              <a:rPr lang="ru-RU" sz="2000" i="1" dirty="0"/>
              <a:t> еще торговал с черного хода твердыми как камень мятными пряниками ландрином и колесной </a:t>
            </a:r>
            <a:r>
              <a:rPr lang="ru-RU" sz="2000" b="1" i="1" dirty="0"/>
              <a:t>мазью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dirty="0"/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ru-RU" sz="1000" dirty="0"/>
          </a:p>
        </p:txBody>
      </p:sp>
      <p:sp>
        <p:nvSpPr>
          <p:cNvPr id="5" name="Google Shape;181;p22"/>
          <p:cNvSpPr/>
          <p:nvPr/>
        </p:nvSpPr>
        <p:spPr>
          <a:xfrm>
            <a:off x="6940033" y="4017788"/>
            <a:ext cx="649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6" name="Google Shape;182;p22"/>
          <p:cNvSpPr/>
          <p:nvPr/>
        </p:nvSpPr>
        <p:spPr>
          <a:xfrm>
            <a:off x="7169006" y="5936871"/>
            <a:ext cx="731600" cy="271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/>
          </a:p>
        </p:txBody>
      </p:sp>
      <p:sp>
        <p:nvSpPr>
          <p:cNvPr id="7" name="Google Shape;183;p22"/>
          <p:cNvSpPr txBox="1"/>
          <p:nvPr/>
        </p:nvSpPr>
        <p:spPr>
          <a:xfrm>
            <a:off x="8765000" y="2838301"/>
            <a:ext cx="2274233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lang="ru-RU" sz="24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embedding 2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184;p22"/>
          <p:cNvSpPr/>
          <p:nvPr/>
        </p:nvSpPr>
        <p:spPr>
          <a:xfrm>
            <a:off x="8765000" y="3237875"/>
            <a:ext cx="1871600" cy="611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85;p22"/>
          <p:cNvSpPr/>
          <p:nvPr/>
        </p:nvSpPr>
        <p:spPr>
          <a:xfrm>
            <a:off x="8765000" y="4729388"/>
            <a:ext cx="1871600" cy="54116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0" name="Google Shape;186;p22"/>
          <p:cNvCxnSpPr>
            <a:stCxn id="5" idx="2"/>
            <a:endCxn id="8" idx="2"/>
          </p:cNvCxnSpPr>
          <p:nvPr/>
        </p:nvCxnSpPr>
        <p:spPr>
          <a:xfrm rot="5400000" flipH="1" flipV="1">
            <a:off x="8262816" y="2851404"/>
            <a:ext cx="440000" cy="2435967"/>
          </a:xfrm>
          <a:prstGeom prst="bentConnector3">
            <a:avLst>
              <a:gd name="adj1" fmla="val -519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" name="Google Shape;187;p22"/>
          <p:cNvCxnSpPr>
            <a:stCxn id="6" idx="2"/>
            <a:endCxn id="9" idx="2"/>
          </p:cNvCxnSpPr>
          <p:nvPr/>
        </p:nvCxnSpPr>
        <p:spPr>
          <a:xfrm rot="5400000" flipH="1" flipV="1">
            <a:off x="8148844" y="4656516"/>
            <a:ext cx="937917" cy="2165994"/>
          </a:xfrm>
          <a:prstGeom prst="bentConnector3">
            <a:avLst>
              <a:gd name="adj1" fmla="val -243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88;p22"/>
          <p:cNvSpPr txBox="1"/>
          <p:nvPr/>
        </p:nvSpPr>
        <p:spPr>
          <a:xfrm>
            <a:off x="10576100" y="3791470"/>
            <a:ext cx="1555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r>
              <a:rPr lang="ru" sz="2400" dirty="0">
                <a:latin typeface="Lato"/>
                <a:ea typeface="Lato"/>
                <a:cs typeface="Lato"/>
                <a:sym typeface="Lato"/>
              </a:rPr>
              <a:t>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89;p22"/>
          <p:cNvCxnSpPr>
            <a:stCxn id="9" idx="3"/>
            <a:endCxn id="15" idx="2"/>
          </p:cNvCxnSpPr>
          <p:nvPr/>
        </p:nvCxnSpPr>
        <p:spPr>
          <a:xfrm flipV="1">
            <a:off x="10636600" y="4729088"/>
            <a:ext cx="620400" cy="270883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90;p22"/>
          <p:cNvCxnSpPr/>
          <p:nvPr/>
        </p:nvCxnSpPr>
        <p:spPr>
          <a:xfrm>
            <a:off x="10636600" y="3557088"/>
            <a:ext cx="649600" cy="292000"/>
          </a:xfrm>
          <a:prstGeom prst="bentConnector3">
            <a:avLst>
              <a:gd name="adj1" fmla="val 1009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91;p22"/>
          <p:cNvSpPr/>
          <p:nvPr/>
        </p:nvSpPr>
        <p:spPr>
          <a:xfrm>
            <a:off x="10636600" y="3849088"/>
            <a:ext cx="12408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7038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, BERT: </a:t>
            </a:r>
            <a:r>
              <a:rPr lang="ru-RU" dirty="0"/>
              <a:t>с ближайшим контекстом</a:t>
            </a:r>
          </a:p>
        </p:txBody>
      </p:sp>
      <p:sp>
        <p:nvSpPr>
          <p:cNvPr id="4" name="Google Shape;198;p23"/>
          <p:cNvSpPr txBox="1">
            <a:spLocks/>
          </p:cNvSpPr>
          <p:nvPr/>
        </p:nvSpPr>
        <p:spPr>
          <a:xfrm>
            <a:off x="671267" y="2259770"/>
            <a:ext cx="5023600" cy="33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>
                <a:solidFill>
                  <a:srgbClr val="434343"/>
                </a:solidFill>
              </a:rPr>
              <a:t>1. горе друг мой кроется и в позлащенных палатах и от него никуда не уйдешь</a:t>
            </a:r>
          </a:p>
          <a:p>
            <a:pPr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ru-RU" sz="240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434343"/>
              </a:buClr>
              <a:buSzPts val="1400"/>
              <a:buNone/>
            </a:pPr>
            <a:r>
              <a:rPr lang="ru-RU" sz="2400" dirty="0">
                <a:solidFill>
                  <a:srgbClr val="434343"/>
                </a:solidFill>
              </a:rPr>
              <a:t>2. вам дочки в какую палату спросила нянечка в белом халате</a:t>
            </a:r>
            <a:endParaRPr lang="ru-RU" sz="1050" dirty="0"/>
          </a:p>
        </p:txBody>
      </p:sp>
      <p:sp>
        <p:nvSpPr>
          <p:cNvPr id="5" name="Google Shape;200;p23"/>
          <p:cNvSpPr txBox="1"/>
          <p:nvPr/>
        </p:nvSpPr>
        <p:spPr>
          <a:xfrm>
            <a:off x="8796300" y="2900570"/>
            <a:ext cx="2076000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01;p23"/>
          <p:cNvSpPr txBox="1"/>
          <p:nvPr/>
        </p:nvSpPr>
        <p:spPr>
          <a:xfrm>
            <a:off x="10469667" y="3754336"/>
            <a:ext cx="129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02;p23"/>
          <p:cNvSpPr txBox="1"/>
          <p:nvPr/>
        </p:nvSpPr>
        <p:spPr>
          <a:xfrm>
            <a:off x="838200" y="1456703"/>
            <a:ext cx="10614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400" dirty="0"/>
              <a:t>Пары предложений из разных временных периодов; по 100 случайных пар; ближайший контекст длины 1</a:t>
            </a:r>
          </a:p>
        </p:txBody>
      </p:sp>
      <p:sp>
        <p:nvSpPr>
          <p:cNvPr id="8" name="Google Shape;203;p23"/>
          <p:cNvSpPr/>
          <p:nvPr/>
        </p:nvSpPr>
        <p:spPr>
          <a:xfrm>
            <a:off x="2808417" y="3235270"/>
            <a:ext cx="1137649" cy="297856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04;p23"/>
          <p:cNvSpPr/>
          <p:nvPr/>
        </p:nvSpPr>
        <p:spPr>
          <a:xfrm>
            <a:off x="4655034" y="4973138"/>
            <a:ext cx="962200" cy="254798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05;p23"/>
          <p:cNvSpPr/>
          <p:nvPr/>
        </p:nvSpPr>
        <p:spPr>
          <a:xfrm>
            <a:off x="766822" y="3244615"/>
            <a:ext cx="1865685" cy="28851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206;p23"/>
          <p:cNvSpPr/>
          <p:nvPr/>
        </p:nvSpPr>
        <p:spPr>
          <a:xfrm>
            <a:off x="4041462" y="3217126"/>
            <a:ext cx="222400" cy="3160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07;p23"/>
          <p:cNvSpPr/>
          <p:nvPr/>
        </p:nvSpPr>
        <p:spPr>
          <a:xfrm>
            <a:off x="3551059" y="4952736"/>
            <a:ext cx="936507" cy="275200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08;p23"/>
          <p:cNvSpPr/>
          <p:nvPr/>
        </p:nvSpPr>
        <p:spPr>
          <a:xfrm>
            <a:off x="766822" y="5492879"/>
            <a:ext cx="1241860" cy="34905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Google Shape;209;p23"/>
          <p:cNvSpPr/>
          <p:nvPr/>
        </p:nvSpPr>
        <p:spPr>
          <a:xfrm>
            <a:off x="6237566" y="2441548"/>
            <a:ext cx="2024667" cy="378722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1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5" name="Google Shape;210;p23"/>
          <p:cNvSpPr/>
          <p:nvPr/>
        </p:nvSpPr>
        <p:spPr>
          <a:xfrm>
            <a:off x="6237567" y="3475636"/>
            <a:ext cx="1981066" cy="315934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8AB833"/>
                </a:solidFill>
              </a:rPr>
              <a:t> embedding 3</a:t>
            </a:r>
            <a:endParaRPr sz="2400" b="1" dirty="0">
              <a:solidFill>
                <a:srgbClr val="8AB833"/>
              </a:solidFill>
            </a:endParaRPr>
          </a:p>
        </p:txBody>
      </p:sp>
      <p:sp>
        <p:nvSpPr>
          <p:cNvPr id="16" name="Google Shape;211;p23"/>
          <p:cNvSpPr/>
          <p:nvPr/>
        </p:nvSpPr>
        <p:spPr>
          <a:xfrm>
            <a:off x="6237551" y="4193649"/>
            <a:ext cx="1981082" cy="375621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4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7" name="Google Shape;212;p23"/>
          <p:cNvSpPr/>
          <p:nvPr/>
        </p:nvSpPr>
        <p:spPr>
          <a:xfrm>
            <a:off x="6237567" y="5227936"/>
            <a:ext cx="1981066" cy="302265"/>
          </a:xfrm>
          <a:prstGeom prst="rect">
            <a:avLst/>
          </a:prstGeom>
          <a:noFill/>
          <a:ln w="28575" cap="flat" cmpd="sng">
            <a:solidFill>
              <a:srgbClr val="8AB8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rgbClr val="8AB833"/>
                </a:solidFill>
              </a:rPr>
              <a:t> embedding 6</a:t>
            </a:r>
            <a:endParaRPr sz="2400" b="1">
              <a:solidFill>
                <a:srgbClr val="8AB833"/>
              </a:solidFill>
            </a:endParaRPr>
          </a:p>
        </p:txBody>
      </p:sp>
      <p:sp>
        <p:nvSpPr>
          <p:cNvPr id="18" name="Google Shape;213;p23"/>
          <p:cNvSpPr/>
          <p:nvPr/>
        </p:nvSpPr>
        <p:spPr>
          <a:xfrm>
            <a:off x="6237566" y="2989954"/>
            <a:ext cx="1981067" cy="327682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>
                <a:solidFill>
                  <a:schemeClr val="dk1"/>
                </a:solidFill>
              </a:rPr>
              <a:t> embedding 2</a:t>
            </a:r>
            <a:endParaRPr sz="2400" b="1">
              <a:solidFill>
                <a:schemeClr val="dk1"/>
              </a:solidFill>
            </a:endParaRPr>
          </a:p>
        </p:txBody>
      </p:sp>
      <p:sp>
        <p:nvSpPr>
          <p:cNvPr id="19" name="Google Shape;214;p23"/>
          <p:cNvSpPr/>
          <p:nvPr/>
        </p:nvSpPr>
        <p:spPr>
          <a:xfrm>
            <a:off x="6237567" y="4740603"/>
            <a:ext cx="1981066" cy="349955"/>
          </a:xfrm>
          <a:prstGeom prst="rect">
            <a:avLst/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u" sz="2400" b="1" dirty="0">
                <a:solidFill>
                  <a:srgbClr val="1A9988"/>
                </a:solidFill>
              </a:rPr>
              <a:t> embedding 5</a:t>
            </a:r>
            <a:endParaRPr sz="2400" b="1" dirty="0">
              <a:solidFill>
                <a:srgbClr val="1A9988"/>
              </a:solidFill>
            </a:endParaRPr>
          </a:p>
        </p:txBody>
      </p:sp>
      <p:cxnSp>
        <p:nvCxnSpPr>
          <p:cNvPr id="20" name="Google Shape;215;p23"/>
          <p:cNvCxnSpPr/>
          <p:nvPr/>
        </p:nvCxnSpPr>
        <p:spPr>
          <a:xfrm rot="5400000" flipH="1" flipV="1">
            <a:off x="3628996" y="668811"/>
            <a:ext cx="613706" cy="4537901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216;p23"/>
          <p:cNvCxnSpPr>
            <a:stCxn id="11" idx="2"/>
            <a:endCxn id="15" idx="1"/>
          </p:cNvCxnSpPr>
          <p:nvPr/>
        </p:nvCxnSpPr>
        <p:spPr>
          <a:xfrm rot="16200000" flipH="1">
            <a:off x="5144876" y="2540911"/>
            <a:ext cx="100477" cy="2084905"/>
          </a:xfrm>
          <a:prstGeom prst="bentConnector2">
            <a:avLst/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17;p23"/>
          <p:cNvCxnSpPr>
            <a:stCxn id="12" idx="0"/>
            <a:endCxn id="16" idx="0"/>
          </p:cNvCxnSpPr>
          <p:nvPr/>
        </p:nvCxnSpPr>
        <p:spPr>
          <a:xfrm rot="5400000" flipH="1" flipV="1">
            <a:off x="5244159" y="2968804"/>
            <a:ext cx="759087" cy="3208779"/>
          </a:xfrm>
          <a:prstGeom prst="bentConnector3">
            <a:avLst>
              <a:gd name="adj1" fmla="val 130115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218;p23"/>
          <p:cNvCxnSpPr>
            <a:stCxn id="9" idx="2"/>
            <a:endCxn id="19" idx="1"/>
          </p:cNvCxnSpPr>
          <p:nvPr/>
        </p:nvCxnSpPr>
        <p:spPr>
          <a:xfrm rot="5400000" flipH="1" flipV="1">
            <a:off x="5530672" y="4521042"/>
            <a:ext cx="312355" cy="1101433"/>
          </a:xfrm>
          <a:prstGeom prst="bentConnector4">
            <a:avLst>
              <a:gd name="adj1" fmla="val -73186"/>
              <a:gd name="adj2" fmla="val 71840"/>
            </a:avLst>
          </a:prstGeom>
          <a:noFill/>
          <a:ln w="9525" cap="flat" cmpd="sng">
            <a:solidFill>
              <a:srgbClr val="1A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219;p23"/>
          <p:cNvCxnSpPr>
            <a:stCxn id="13" idx="2"/>
            <a:endCxn id="17" idx="1"/>
          </p:cNvCxnSpPr>
          <p:nvPr/>
        </p:nvCxnSpPr>
        <p:spPr>
          <a:xfrm rot="5400000" flipH="1" flipV="1">
            <a:off x="3581228" y="3185592"/>
            <a:ext cx="462861" cy="4849815"/>
          </a:xfrm>
          <a:prstGeom prst="bentConnector4">
            <a:avLst>
              <a:gd name="adj1" fmla="val -49388"/>
              <a:gd name="adj2" fmla="val 59493"/>
            </a:avLst>
          </a:prstGeom>
          <a:noFill/>
          <a:ln w="9525" cap="flat" cmpd="sng">
            <a:solidFill>
              <a:srgbClr val="8AB83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20;p23"/>
          <p:cNvSpPr/>
          <p:nvPr/>
        </p:nvSpPr>
        <p:spPr>
          <a:xfrm>
            <a:off x="9334634" y="2900569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8AB833"/>
                </a:solidFill>
              </a:rPr>
              <a:t> </a:t>
            </a:r>
            <a:r>
              <a:rPr lang="ru" sz="2400" b="1" dirty="0">
                <a:solidFill>
                  <a:srgbClr val="E69138"/>
                </a:solidFill>
              </a:rPr>
              <a:t>vector 1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6" name="Google Shape;221;p23"/>
          <p:cNvSpPr/>
          <p:nvPr/>
        </p:nvSpPr>
        <p:spPr>
          <a:xfrm>
            <a:off x="9334634" y="4736303"/>
            <a:ext cx="1814000" cy="316000"/>
          </a:xfrm>
          <a:prstGeom prst="rect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 vector 2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7" name="Google Shape;222;p23"/>
          <p:cNvSpPr/>
          <p:nvPr/>
        </p:nvSpPr>
        <p:spPr>
          <a:xfrm>
            <a:off x="8410700" y="2441548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 dirty="0">
                <a:solidFill>
                  <a:srgbClr val="E69138"/>
                </a:solidFill>
              </a:rPr>
              <a:t>me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a</a:t>
            </a:r>
            <a:endParaRPr sz="2400" b="1" dirty="0">
              <a:solidFill>
                <a:srgbClr val="E69138"/>
              </a:solidFill>
            </a:endParaRPr>
          </a:p>
          <a:p>
            <a:pPr algn="ctr"/>
            <a:r>
              <a:rPr lang="ru" sz="2400" b="1" dirty="0">
                <a:solidFill>
                  <a:srgbClr val="E69138"/>
                </a:solidFill>
              </a:rPr>
              <a:t>n</a:t>
            </a:r>
            <a:endParaRPr sz="2400" b="1" dirty="0">
              <a:solidFill>
                <a:srgbClr val="E69138"/>
              </a:solidFill>
            </a:endParaRPr>
          </a:p>
        </p:txBody>
      </p:sp>
      <p:sp>
        <p:nvSpPr>
          <p:cNvPr id="28" name="Google Shape;223;p23"/>
          <p:cNvSpPr/>
          <p:nvPr/>
        </p:nvSpPr>
        <p:spPr>
          <a:xfrm>
            <a:off x="8410700" y="4243001"/>
            <a:ext cx="858400" cy="12872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FF2CC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b="1">
                <a:solidFill>
                  <a:srgbClr val="E69138"/>
                </a:solidFill>
              </a:rPr>
              <a:t>me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a</a:t>
            </a:r>
            <a:endParaRPr sz="2400" b="1">
              <a:solidFill>
                <a:srgbClr val="E69138"/>
              </a:solidFill>
            </a:endParaRPr>
          </a:p>
          <a:p>
            <a:pPr algn="ctr"/>
            <a:r>
              <a:rPr lang="ru" sz="2400" b="1">
                <a:solidFill>
                  <a:srgbClr val="E69138"/>
                </a:solidFill>
              </a:rPr>
              <a:t>n</a:t>
            </a:r>
            <a:endParaRPr sz="2400" b="1">
              <a:solidFill>
                <a:srgbClr val="E69138"/>
              </a:solidFill>
            </a:endParaRPr>
          </a:p>
        </p:txBody>
      </p:sp>
      <p:sp>
        <p:nvSpPr>
          <p:cNvPr id="29" name="Google Shape;224;p23"/>
          <p:cNvSpPr/>
          <p:nvPr/>
        </p:nvSpPr>
        <p:spPr>
          <a:xfrm>
            <a:off x="9334634" y="3581136"/>
            <a:ext cx="181400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" name="Google Shape;225;p23"/>
          <p:cNvCxnSpPr>
            <a:stCxn id="25" idx="2"/>
            <a:endCxn id="29" idx="0"/>
          </p:cNvCxnSpPr>
          <p:nvPr/>
        </p:nvCxnSpPr>
        <p:spPr>
          <a:xfrm>
            <a:off x="10241634" y="3216569"/>
            <a:ext cx="0" cy="3645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26;p23"/>
          <p:cNvCxnSpPr>
            <a:stCxn id="26" idx="0"/>
            <a:endCxn id="29" idx="2"/>
          </p:cNvCxnSpPr>
          <p:nvPr/>
        </p:nvCxnSpPr>
        <p:spPr>
          <a:xfrm flipV="1">
            <a:off x="10241634" y="4461136"/>
            <a:ext cx="0" cy="27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27;p23"/>
          <p:cNvCxnSpPr>
            <a:stCxn id="8" idx="2"/>
            <a:endCxn id="18" idx="1"/>
          </p:cNvCxnSpPr>
          <p:nvPr/>
        </p:nvCxnSpPr>
        <p:spPr>
          <a:xfrm rot="5400000" flipH="1" flipV="1">
            <a:off x="4617738" y="1913299"/>
            <a:ext cx="379331" cy="2860324"/>
          </a:xfrm>
          <a:prstGeom prst="bentConnector4">
            <a:avLst>
              <a:gd name="adj1" fmla="val -60264"/>
              <a:gd name="adj2" fmla="val 5155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9265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Грамматические профили</a:t>
            </a:r>
          </a:p>
        </p:txBody>
      </p:sp>
      <p:sp>
        <p:nvSpPr>
          <p:cNvPr id="4" name="Google Shape;234;p24"/>
          <p:cNvSpPr txBox="1">
            <a:spLocks/>
          </p:cNvSpPr>
          <p:nvPr/>
        </p:nvSpPr>
        <p:spPr>
          <a:xfrm>
            <a:off x="838200" y="1331211"/>
            <a:ext cx="9798866" cy="422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dirty="0">
                <a:solidFill>
                  <a:srgbClr val="000000"/>
                </a:solidFill>
              </a:rPr>
              <a:t>Грамматические профили для слова </a:t>
            </a:r>
            <a:r>
              <a:rPr lang="ru-RU" sz="2400" i="1" dirty="0">
                <a:solidFill>
                  <a:srgbClr val="000000"/>
                </a:solidFill>
              </a:rPr>
              <a:t>свалка:</a:t>
            </a:r>
            <a:endParaRPr lang="en-US" sz="2400" dirty="0">
              <a:solidFill>
                <a:srgbClr val="000000"/>
              </a:solidFill>
            </a:endParaRPr>
          </a:p>
          <a:p>
            <a:pPr marL="457189" indent="0">
              <a:lnSpc>
                <a:spcPct val="100000"/>
              </a:lnSpc>
              <a:spcBef>
                <a:spcPts val="1067"/>
              </a:spcBef>
              <a:buFont typeface="Arial" panose="020B0604020202020204" pitchFamily="34" charset="0"/>
              <a:buNone/>
            </a:pPr>
            <a:endParaRPr lang="en-US" sz="933" dirty="0"/>
          </a:p>
        </p:txBody>
      </p:sp>
      <p:graphicFrame>
        <p:nvGraphicFramePr>
          <p:cNvPr id="5" name="Google Shape;236;p24"/>
          <p:cNvGraphicFramePr/>
          <p:nvPr>
            <p:extLst>
              <p:ext uri="{D42A27DB-BD31-4B8C-83A1-F6EECF244321}">
                <p14:modId xmlns:p14="http://schemas.microsoft.com/office/powerpoint/2010/main" val="3150400785"/>
              </p:ext>
            </p:extLst>
          </p:nvPr>
        </p:nvGraphicFramePr>
        <p:xfrm>
          <a:off x="945934" y="2304644"/>
          <a:ext cx="10515597" cy="2641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2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01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Число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Plural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Singular</a:t>
                      </a:r>
                      <a:endParaRPr sz="24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 b="1" dirty="0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Падеж</a:t>
                      </a:r>
                      <a:endParaRPr sz="2400" b="1" dirty="0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Gen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Loc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1C4587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</a:t>
                      </a:r>
                      <a:endParaRPr sz="1600" b="1">
                        <a:solidFill>
                          <a:srgbClr val="1C4587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досоветский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41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133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советский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184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18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129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220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237;p24"/>
          <p:cNvSpPr/>
          <p:nvPr/>
        </p:nvSpPr>
        <p:spPr>
          <a:xfrm>
            <a:off x="2668248" y="3944120"/>
            <a:ext cx="8685551" cy="363901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38;p24"/>
          <p:cNvSpPr/>
          <p:nvPr/>
        </p:nvSpPr>
        <p:spPr>
          <a:xfrm>
            <a:off x="2668247" y="4457272"/>
            <a:ext cx="8685552" cy="4124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39;p24"/>
          <p:cNvSpPr/>
          <p:nvPr/>
        </p:nvSpPr>
        <p:spPr>
          <a:xfrm>
            <a:off x="3097244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A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vector 1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240;p24"/>
          <p:cNvSpPr/>
          <p:nvPr/>
        </p:nvSpPr>
        <p:spPr>
          <a:xfrm>
            <a:off x="7964199" y="5778013"/>
            <a:ext cx="1704400" cy="33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vector 2</a:t>
            </a:r>
            <a:endParaRPr sz="2400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" name="Google Shape;241;p24"/>
          <p:cNvCxnSpPr>
            <a:stCxn id="6" idx="1"/>
            <a:endCxn id="8" idx="1"/>
          </p:cNvCxnSpPr>
          <p:nvPr/>
        </p:nvCxnSpPr>
        <p:spPr>
          <a:xfrm rot="10800000" flipH="1" flipV="1">
            <a:off x="2668248" y="4126071"/>
            <a:ext cx="428996" cy="1821742"/>
          </a:xfrm>
          <a:prstGeom prst="curvedConnector3">
            <a:avLst>
              <a:gd name="adj1" fmla="val -5328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42;p24"/>
          <p:cNvCxnSpPr>
            <a:stCxn id="7" idx="3"/>
            <a:endCxn id="9" idx="3"/>
          </p:cNvCxnSpPr>
          <p:nvPr/>
        </p:nvCxnSpPr>
        <p:spPr>
          <a:xfrm flipH="1">
            <a:off x="9668599" y="4663491"/>
            <a:ext cx="1685200" cy="1284322"/>
          </a:xfrm>
          <a:prstGeom prst="curvedConnector3">
            <a:avLst>
              <a:gd name="adj1" fmla="val -13565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43;p24"/>
          <p:cNvSpPr/>
          <p:nvPr/>
        </p:nvSpPr>
        <p:spPr>
          <a:xfrm>
            <a:off x="5621311" y="5507813"/>
            <a:ext cx="1753850" cy="880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ru" sz="2400" dirty="0">
                <a:latin typeface="Lato"/>
                <a:ea typeface="Lato"/>
                <a:cs typeface="Lato"/>
                <a:sym typeface="Lato"/>
              </a:rPr>
              <a:t>cosine similarity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244;p24"/>
          <p:cNvCxnSpPr>
            <a:stCxn id="8" idx="3"/>
            <a:endCxn id="12" idx="1"/>
          </p:cNvCxnSpPr>
          <p:nvPr/>
        </p:nvCxnSpPr>
        <p:spPr>
          <a:xfrm>
            <a:off x="4801644" y="5947813"/>
            <a:ext cx="81966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45;p24"/>
          <p:cNvCxnSpPr>
            <a:stCxn id="9" idx="1"/>
            <a:endCxn id="12" idx="3"/>
          </p:cNvCxnSpPr>
          <p:nvPr/>
        </p:nvCxnSpPr>
        <p:spPr>
          <a:xfrm flipH="1">
            <a:off x="7375161" y="5947813"/>
            <a:ext cx="58903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80463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(одной из частных реализаций)</a:t>
            </a:r>
          </a:p>
        </p:txBody>
      </p:sp>
      <p:graphicFrame>
        <p:nvGraphicFramePr>
          <p:cNvPr id="4" name="Google Shape;252;p25"/>
          <p:cNvGraphicFramePr/>
          <p:nvPr>
            <p:extLst>
              <p:ext uri="{D42A27DB-BD31-4B8C-83A1-F6EECF244321}">
                <p14:modId xmlns:p14="http://schemas.microsoft.com/office/powerpoint/2010/main" val="3080307524"/>
              </p:ext>
            </p:extLst>
          </p:nvPr>
        </p:nvGraphicFramePr>
        <p:xfrm>
          <a:off x="967312" y="1873772"/>
          <a:ext cx="10386488" cy="40191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96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6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Модель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2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Корреляция для </a:t>
                      </a:r>
                      <a:r>
                        <a:rPr lang="en-US" sz="1600" b="1" dirty="0" err="1">
                          <a:latin typeface="Lato"/>
                          <a:ea typeface="Lato"/>
                          <a:cs typeface="Lato"/>
                          <a:sym typeface="Lato"/>
                        </a:rPr>
                        <a:t>RuSemShift</a:t>
                      </a:r>
                      <a:r>
                        <a:rPr lang="en-US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 3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>
                    <a:solidFill>
                      <a:srgbClr val="1A9988">
                        <a:alpha val="593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word2vec on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0.141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0.246*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lemmas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ELMo tokens + context, window = 1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0.430*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0.451*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0.469*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RuBERT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0.429*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0.448*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grammatical vectors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0.157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0.199*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0.343*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Lato"/>
                          <a:ea typeface="Lato"/>
                          <a:cs typeface="Lato"/>
                          <a:sym typeface="Lato"/>
                        </a:rPr>
                        <a:t>linear regression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0.480*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0.487*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 dirty="0">
                          <a:latin typeface="Lato"/>
                          <a:ea typeface="Lato"/>
                          <a:cs typeface="Lato"/>
                          <a:sym typeface="Lato"/>
                        </a:rPr>
                        <a:t>0.560*</a:t>
                      </a:r>
                      <a:endParaRPr sz="1600" b="1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67312" y="6100997"/>
            <a:ext cx="10260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 p-value &lt; 0.05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07652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Только грамматические профили</a:t>
            </a:r>
          </a:p>
          <a:p>
            <a:r>
              <a:rPr lang="ru-RU" dirty="0"/>
              <a:t>Морфологические, синтаксические, морфологические + синтаксические признаки</a:t>
            </a:r>
          </a:p>
          <a:p>
            <a:r>
              <a:rPr lang="ru-RU" dirty="0"/>
              <a:t>6 языков: английский, русский, латынь, шведский, немецкий, итальянский</a:t>
            </a:r>
          </a:p>
        </p:txBody>
      </p:sp>
    </p:spTree>
    <p:extLst>
      <p:ext uri="{BB962C8B-B14F-4D97-AF65-F5344CB8AC3E}">
        <p14:creationId xmlns:p14="http://schemas.microsoft.com/office/powerpoint/2010/main" val="221121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290175"/>
            <a:ext cx="10515600" cy="10289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2021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54047"/>
            <a:ext cx="8783955" cy="52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A3560-BE09-4E46-A272-D528AFE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0" y="201446"/>
            <a:ext cx="11767458" cy="55050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Андрей Кутузов, Лингвистический форум – 2024, 23.11.2024</a:t>
            </a:r>
            <a:br>
              <a:rPr lang="ru-RU" sz="3600" dirty="0"/>
            </a:br>
            <a:r>
              <a:rPr lang="en-US" sz="2700" dirty="0"/>
              <a:t>https://www.mn.uio.no/ifi/english/people/aca/andreku/shifts.pdf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E2B64-24D7-468B-9FEF-717276DF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700"/>
            <a:ext cx="12192000" cy="5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8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fire the linguist!</a:t>
            </a:r>
          </a:p>
          <a:p>
            <a:r>
              <a:rPr lang="ru-RU" dirty="0"/>
              <a:t>Грамматические профили против </a:t>
            </a:r>
            <a:r>
              <a:rPr lang="ru-RU" dirty="0" err="1"/>
              <a:t>трансформеров</a:t>
            </a:r>
            <a:r>
              <a:rPr lang="ru-RU" dirty="0"/>
              <a:t> (</a:t>
            </a:r>
            <a:r>
              <a:rPr lang="en-US" dirty="0"/>
              <a:t>XLM-R</a:t>
            </a:r>
            <a:r>
              <a:rPr lang="ru-RU" dirty="0"/>
              <a:t>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Грамматические признаки </a:t>
            </a:r>
            <a:r>
              <a:rPr lang="en-US" dirty="0"/>
              <a:t>vs.</a:t>
            </a:r>
            <a:br>
              <a:rPr lang="en-US" dirty="0"/>
            </a:br>
            <a:r>
              <a:rPr lang="ru-RU" dirty="0"/>
              <a:t>предсказания </a:t>
            </a:r>
            <a:r>
              <a:rPr lang="en-US" dirty="0"/>
              <a:t>XLM-R vs.</a:t>
            </a:r>
            <a:br>
              <a:rPr lang="en-US" dirty="0"/>
            </a:br>
            <a:r>
              <a:rPr lang="ru-RU" dirty="0"/>
              <a:t>ансамбли из грамматических признаков и </a:t>
            </a:r>
            <a:r>
              <a:rPr lang="en-US" dirty="0"/>
              <a:t>XLM-R</a:t>
            </a:r>
            <a:endParaRPr lang="ru-RU" dirty="0"/>
          </a:p>
          <a:p>
            <a:r>
              <a:rPr lang="ru-RU" dirty="0"/>
              <a:t>Языки: английский, русский, латынь, шведский, немецкий, норвежский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54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9000" y="149903"/>
            <a:ext cx="10515600" cy="113925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Продолжение:</a:t>
            </a:r>
            <a:br>
              <a:rPr lang="en-US" dirty="0"/>
            </a:br>
            <a:r>
              <a:rPr lang="en-US" dirty="0" err="1"/>
              <a:t>Giulianelli</a:t>
            </a:r>
            <a:r>
              <a:rPr lang="en-US" dirty="0"/>
              <a:t>, Kutuzov, </a:t>
            </a:r>
            <a:r>
              <a:rPr lang="en-US" dirty="0" err="1"/>
              <a:t>Pivovarova</a:t>
            </a:r>
            <a:r>
              <a:rPr lang="en-US" dirty="0"/>
              <a:t> 2022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598795"/>
            <a:ext cx="8112125" cy="50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3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Почему грамматические профили работают?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231F20"/>
                </a:solidFill>
              </a:rPr>
              <a:t>Механизмы </a:t>
            </a:r>
            <a:r>
              <a:rPr lang="ru-RU" dirty="0" err="1">
                <a:solidFill>
                  <a:srgbClr val="231F20"/>
                </a:solidFill>
              </a:rPr>
              <a:t>грамматикализации</a:t>
            </a:r>
            <a:r>
              <a:rPr lang="en-US" dirty="0"/>
              <a:t> (</a:t>
            </a:r>
            <a:r>
              <a:rPr lang="en-US" dirty="0" err="1"/>
              <a:t>Kuteva</a:t>
            </a:r>
            <a:r>
              <a:rPr lang="en-US" dirty="0"/>
              <a:t> et al. 2019):</a:t>
            </a:r>
          </a:p>
          <a:p>
            <a:pPr indent="-474121">
              <a:spcBef>
                <a:spcPts val="2133"/>
              </a:spcBef>
              <a:buSzPts val="2000"/>
            </a:pPr>
            <a:r>
              <a:rPr lang="en-US" dirty="0">
                <a:solidFill>
                  <a:srgbClr val="231F20"/>
                </a:solidFill>
              </a:rPr>
              <a:t>extension (or context generalization) – use in new contexts,</a:t>
            </a:r>
          </a:p>
          <a:p>
            <a:pPr indent="-474121">
              <a:buSzPts val="2000"/>
            </a:pPr>
            <a:r>
              <a:rPr lang="en-US" dirty="0" err="1">
                <a:solidFill>
                  <a:srgbClr val="231F20"/>
                </a:solidFill>
              </a:rPr>
              <a:t>desemanticization</a:t>
            </a:r>
            <a:r>
              <a:rPr lang="en-US" dirty="0">
                <a:solidFill>
                  <a:srgbClr val="231F20"/>
                </a:solidFill>
              </a:rPr>
              <a:t> (or “semantic bleaching”) – loss in meaning content,</a:t>
            </a:r>
          </a:p>
          <a:p>
            <a:pPr indent="-474121">
              <a:buSzPts val="2000"/>
            </a:pPr>
            <a:r>
              <a:rPr lang="en-US" b="1" dirty="0" err="1">
                <a:solidFill>
                  <a:srgbClr val="231F20"/>
                </a:solidFill>
              </a:rPr>
              <a:t>decategorialization</a:t>
            </a:r>
            <a:r>
              <a:rPr lang="en-US" b="1" dirty="0">
                <a:solidFill>
                  <a:srgbClr val="231F20"/>
                </a:solidFill>
              </a:rPr>
              <a:t> – loss in </a:t>
            </a:r>
            <a:r>
              <a:rPr lang="en-US" b="1" dirty="0" err="1">
                <a:solidFill>
                  <a:srgbClr val="231F20"/>
                </a:solidFill>
              </a:rPr>
              <a:t>morphosyntactic</a:t>
            </a:r>
            <a:r>
              <a:rPr lang="en-US" b="1" dirty="0">
                <a:solidFill>
                  <a:srgbClr val="231F20"/>
                </a:solidFill>
              </a:rPr>
              <a:t> properties characteristic of lexical or other less </a:t>
            </a:r>
            <a:r>
              <a:rPr lang="en-US" b="1" dirty="0" err="1">
                <a:solidFill>
                  <a:srgbClr val="231F20"/>
                </a:solidFill>
              </a:rPr>
              <a:t>grammaticalized</a:t>
            </a:r>
            <a:r>
              <a:rPr lang="en-US" b="1" dirty="0">
                <a:solidFill>
                  <a:srgbClr val="231F20"/>
                </a:solidFill>
              </a:rPr>
              <a:t> forms</a:t>
            </a:r>
            <a:r>
              <a:rPr lang="en-US" dirty="0">
                <a:solidFill>
                  <a:srgbClr val="231F20"/>
                </a:solidFill>
              </a:rPr>
              <a:t>, and</a:t>
            </a:r>
          </a:p>
          <a:p>
            <a:pPr indent="-474121">
              <a:buSzPts val="2000"/>
            </a:pPr>
            <a:r>
              <a:rPr lang="en-US" dirty="0">
                <a:solidFill>
                  <a:srgbClr val="231F20"/>
                </a:solidFill>
              </a:rPr>
              <a:t>erosion (or “phonetic reduction”) – loss in phonetic substance.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3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05165"/>
            <a:ext cx="10515600" cy="714167"/>
          </a:xfrm>
        </p:spPr>
        <p:txBody>
          <a:bodyPr/>
          <a:lstStyle/>
          <a:p>
            <a:r>
              <a:rPr lang="ru-RU" sz="4200" dirty="0"/>
              <a:t>Почему грамматические профили работают?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52773"/>
            <a:ext cx="10515600" cy="54778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(</a:t>
            </a:r>
            <a:r>
              <a:rPr lang="ru-RU" dirty="0" err="1"/>
              <a:t>Рахилина</a:t>
            </a:r>
            <a:r>
              <a:rPr lang="en-US" dirty="0"/>
              <a:t> 2020): </a:t>
            </a:r>
            <a:r>
              <a:rPr lang="en-US" i="1" dirty="0" err="1"/>
              <a:t>почтение</a:t>
            </a:r>
            <a:endParaRPr lang="en-US" dirty="0"/>
          </a:p>
          <a:p>
            <a:pPr indent="-474121">
              <a:lnSpc>
                <a:spcPct val="100000"/>
              </a:lnSpc>
              <a:spcBef>
                <a:spcPts val="1333"/>
              </a:spcBef>
              <a:buClr>
                <a:schemeClr val="dk2"/>
              </a:buClr>
              <a:buSzPts val="2000"/>
            </a:pPr>
            <a:r>
              <a:rPr lang="ru-RU" dirty="0"/>
              <a:t>до 18 века</a:t>
            </a:r>
            <a:r>
              <a:rPr lang="en-US" dirty="0"/>
              <a:t>: </a:t>
            </a:r>
            <a:r>
              <a:rPr lang="ru-RU" dirty="0"/>
              <a:t>действие</a:t>
            </a:r>
            <a:r>
              <a:rPr lang="en-US" dirty="0"/>
              <a:t> </a:t>
            </a:r>
          </a:p>
          <a:p>
            <a:pPr indent="0">
              <a:lnSpc>
                <a:spcPct val="100000"/>
              </a:lnSpc>
              <a:buNone/>
            </a:pPr>
            <a:r>
              <a:rPr lang="en-US" i="1" dirty="0" err="1"/>
              <a:t>многия</a:t>
            </a:r>
            <a:r>
              <a:rPr lang="en-US" i="1" dirty="0"/>
              <a:t> </a:t>
            </a:r>
            <a:r>
              <a:rPr lang="en-US" i="1" dirty="0" err="1"/>
              <a:t>дары</a:t>
            </a:r>
            <a:r>
              <a:rPr lang="en-US" i="1" dirty="0"/>
              <a:t> и </a:t>
            </a:r>
            <a:r>
              <a:rPr lang="en-US" i="1" dirty="0" err="1"/>
              <a:t>почтениа</a:t>
            </a:r>
            <a:endParaRPr lang="en-US" dirty="0"/>
          </a:p>
          <a:p>
            <a:pPr indent="-474121">
              <a:lnSpc>
                <a:spcPct val="100000"/>
              </a:lnSpc>
              <a:buClr>
                <a:schemeClr val="dk2"/>
              </a:buClr>
              <a:buSzPts val="2000"/>
            </a:pPr>
            <a:r>
              <a:rPr lang="ru-RU" dirty="0"/>
              <a:t>после 18 века</a:t>
            </a:r>
            <a:r>
              <a:rPr lang="en-US" dirty="0"/>
              <a:t>: </a:t>
            </a:r>
            <a:r>
              <a:rPr lang="ru-RU" dirty="0"/>
              <a:t>отношение</a:t>
            </a:r>
            <a:r>
              <a:rPr lang="en-US" dirty="0"/>
              <a:t> =&gt; </a:t>
            </a:r>
            <a:r>
              <a:rPr lang="ru-RU" dirty="0"/>
              <a:t>редукция парадигмы</a:t>
            </a:r>
            <a:r>
              <a:rPr lang="en-US" dirty="0"/>
              <a:t> (</a:t>
            </a:r>
            <a:r>
              <a:rPr lang="ru-RU" dirty="0"/>
              <a:t>потеря форм множественного числа</a:t>
            </a:r>
            <a:r>
              <a:rPr lang="en-US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(</a:t>
            </a:r>
            <a:r>
              <a:rPr lang="en-US" dirty="0" err="1"/>
              <a:t>Ryzhova</a:t>
            </a:r>
            <a:r>
              <a:rPr lang="en-US" dirty="0"/>
              <a:t> et al. 2021</a:t>
            </a:r>
            <a:r>
              <a:rPr lang="ru-RU" dirty="0"/>
              <a:t>)</a:t>
            </a:r>
            <a:r>
              <a:rPr lang="en-US" dirty="0"/>
              <a:t>:</a:t>
            </a:r>
            <a:endParaRPr lang="ru-RU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Изменения в семантике систематически коррелируют с изменениями в грамматическом поведении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Эти изменения часто не видны невооруженным глазом, но их можно зафиксировать статистически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ru-RU" dirty="0"/>
              <a:t>Чем длиннее временной отрезок, тем заметнее грамматические изменения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См. также </a:t>
            </a:r>
            <a:r>
              <a:rPr lang="en-US" dirty="0"/>
              <a:t>Diachronic Construction Grammar</a:t>
            </a:r>
          </a:p>
        </p:txBody>
      </p:sp>
    </p:spTree>
    <p:extLst>
      <p:ext uri="{BB962C8B-B14F-4D97-AF65-F5344CB8AC3E}">
        <p14:creationId xmlns:p14="http://schemas.microsoft.com/office/powerpoint/2010/main" val="33232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свалка</a:t>
            </a:r>
          </a:p>
        </p:txBody>
      </p:sp>
      <p:pic>
        <p:nvPicPr>
          <p:cNvPr id="4" name="Google Shape;27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177" y="721575"/>
            <a:ext cx="7894733" cy="5578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76;p28"/>
          <p:cNvSpPr/>
          <p:nvPr/>
        </p:nvSpPr>
        <p:spPr>
          <a:xfrm>
            <a:off x="4190377" y="3120208"/>
            <a:ext cx="1240800" cy="2733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277;p28"/>
          <p:cNvSpPr/>
          <p:nvPr/>
        </p:nvSpPr>
        <p:spPr>
          <a:xfrm>
            <a:off x="8736410" y="1562808"/>
            <a:ext cx="1240800" cy="4409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6241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свалка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</a:rPr>
              <a:t>(1) </a:t>
            </a:r>
            <a:r>
              <a:rPr lang="ru-RU" i="1" dirty="0">
                <a:solidFill>
                  <a:srgbClr val="000000"/>
                </a:solidFill>
              </a:rPr>
              <a:t>Тотчас же закипела </a:t>
            </a:r>
            <a:r>
              <a:rPr lang="ru-RU" b="1" i="1" dirty="0">
                <a:solidFill>
                  <a:srgbClr val="000000"/>
                </a:solidFill>
              </a:rPr>
              <a:t>свалка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NomSg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i="1" dirty="0">
                <a:solidFill>
                  <a:srgbClr val="000000"/>
                </a:solidFill>
              </a:rPr>
              <a:t>, </a:t>
            </a:r>
            <a:r>
              <a:rPr lang="ru-RU" i="1" dirty="0">
                <a:solidFill>
                  <a:srgbClr val="000000"/>
                </a:solidFill>
              </a:rPr>
              <a:t>и десятки тел смешались в одну общую кричащую массу.</a:t>
            </a:r>
          </a:p>
          <a:p>
            <a:pPr marL="0" indent="0">
              <a:spcBef>
                <a:spcPts val="1333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(2) </a:t>
            </a:r>
            <a:r>
              <a:rPr lang="ru-RU" i="1" dirty="0">
                <a:solidFill>
                  <a:srgbClr val="000000"/>
                </a:solidFill>
              </a:rPr>
              <a:t>Говорят шефу: станок сломался. Он верит, волокут станок на </a:t>
            </a:r>
            <a:r>
              <a:rPr lang="ru-RU" b="1" i="1" dirty="0">
                <a:solidFill>
                  <a:srgbClr val="000000"/>
                </a:solidFill>
              </a:rPr>
              <a:t>свалку</a:t>
            </a:r>
            <a:r>
              <a:rPr lang="ru-RU" b="1" dirty="0">
                <a:solidFill>
                  <a:srgbClr val="000000"/>
                </a:solidFill>
              </a:rPr>
              <a:t>[</a:t>
            </a:r>
            <a:r>
              <a:rPr lang="en-US" b="1" dirty="0" err="1">
                <a:solidFill>
                  <a:srgbClr val="000000"/>
                </a:solidFill>
              </a:rPr>
              <a:t>AccSg</a:t>
            </a:r>
            <a:r>
              <a:rPr lang="en-US" b="1" dirty="0">
                <a:solidFill>
                  <a:srgbClr val="000000"/>
                </a:solidFill>
              </a:rPr>
              <a:t>]</a:t>
            </a:r>
            <a:r>
              <a:rPr lang="en-US" i="1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25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Проблемные места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лингвистической точки зрения – очень много разных явлений собраны в одну кучу:</a:t>
            </a:r>
          </a:p>
          <a:p>
            <a:pPr lvl="1"/>
            <a:r>
              <a:rPr lang="ru-RU" dirty="0"/>
              <a:t>Разные типы сдвигов</a:t>
            </a:r>
          </a:p>
          <a:p>
            <a:pPr lvl="1"/>
            <a:r>
              <a:rPr lang="ru-RU" dirty="0"/>
              <a:t>Языковые </a:t>
            </a:r>
            <a:r>
              <a:rPr lang="en-US" dirty="0"/>
              <a:t>vs. </a:t>
            </a:r>
            <a:r>
              <a:rPr lang="ru-RU" dirty="0"/>
              <a:t>культурные изменения</a:t>
            </a:r>
          </a:p>
          <a:p>
            <a:pPr lvl="1"/>
            <a:r>
              <a:rPr lang="ru-RU" dirty="0"/>
              <a:t>Нужны ли разные методы для изменений разных типов?</a:t>
            </a:r>
          </a:p>
          <a:p>
            <a:r>
              <a:rPr lang="ru-RU" dirty="0"/>
              <a:t>С технической: мало диахронических корпусов</a:t>
            </a:r>
          </a:p>
          <a:p>
            <a:r>
              <a:rPr lang="ru-RU" dirty="0"/>
              <a:t>Неясно, как должна выглядеть идеальная метрика оценки</a:t>
            </a:r>
          </a:p>
        </p:txBody>
      </p:sp>
    </p:spTree>
    <p:extLst>
      <p:ext uri="{BB962C8B-B14F-4D97-AF65-F5344CB8AC3E}">
        <p14:creationId xmlns:p14="http://schemas.microsoft.com/office/powerpoint/2010/main" val="316712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Определение степени семантических изменений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Зачем и кому это нужно?</a:t>
            </a:r>
          </a:p>
          <a:p>
            <a:r>
              <a:rPr lang="ru-RU" dirty="0"/>
              <a:t>Теоретической лингвистике</a:t>
            </a:r>
          </a:p>
          <a:p>
            <a:r>
              <a:rPr lang="ru-RU" dirty="0"/>
              <a:t>Истории и культурологии (важные исторические, культурные, политические события отражаются на особенностях употребления некоторых ключевых слов, ср. </a:t>
            </a:r>
            <a:r>
              <a:rPr lang="ru-RU" i="1" dirty="0"/>
              <a:t>Косово </a:t>
            </a:r>
            <a:r>
              <a:rPr lang="ru-RU" dirty="0"/>
              <a:t>или </a:t>
            </a:r>
            <a:r>
              <a:rPr lang="ru-RU" i="1" dirty="0"/>
              <a:t>новичок</a:t>
            </a:r>
            <a:r>
              <a:rPr lang="ru-RU" dirty="0"/>
              <a:t>)</a:t>
            </a:r>
          </a:p>
          <a:p>
            <a:r>
              <a:rPr lang="ru-RU" dirty="0"/>
              <a:t>Определение авторского стиля</a:t>
            </a:r>
          </a:p>
          <a:p>
            <a:r>
              <a:rPr lang="ru-RU" dirty="0"/>
              <a:t>Определение особенностей текстов разных жанров</a:t>
            </a:r>
          </a:p>
          <a:p>
            <a:r>
              <a:rPr lang="ru-RU" dirty="0"/>
              <a:t>Оценка степени адекватности языковой модели?..</a:t>
            </a:r>
          </a:p>
          <a:p>
            <a:r>
              <a:rPr lang="ru-RU" dirty="0"/>
              <a:t>И т.п. …</a:t>
            </a:r>
          </a:p>
        </p:txBody>
      </p:sp>
    </p:spTree>
    <p:extLst>
      <p:ext uri="{BB962C8B-B14F-4D97-AF65-F5344CB8AC3E}">
        <p14:creationId xmlns:p14="http://schemas.microsoft.com/office/powerpoint/2010/main" val="16329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В.В. Виноградов «История слов» (1999)</a:t>
            </a:r>
          </a:p>
          <a:p>
            <a:r>
              <a:rPr lang="ru-RU" dirty="0"/>
              <a:t>Н.Р. </a:t>
            </a:r>
            <a:r>
              <a:rPr lang="ru-RU" dirty="0" err="1"/>
              <a:t>Добрушина</a:t>
            </a:r>
            <a:r>
              <a:rPr lang="ru-RU" dirty="0"/>
              <a:t> и др. «Два века в двадцати словах» (2016)</a:t>
            </a:r>
          </a:p>
          <a:p>
            <a:r>
              <a:rPr lang="ru-RU" dirty="0"/>
              <a:t>Лексика меняется очень быстро и по очень разнообразным сценариям. Часто кажется, что пути этих изменений неисповедимы. Можно ли говорить о каких-то общих законах?</a:t>
            </a:r>
          </a:p>
          <a:p>
            <a:r>
              <a:rPr lang="ru-RU" dirty="0"/>
              <a:t>Если такие законы существуют, то можно ли их применять в задачах </a:t>
            </a:r>
            <a:r>
              <a:rPr lang="en-US" dirty="0"/>
              <a:t>NLP?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26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Материал: 6 диахронических корпусов для английского, французского, немецкого и китайского (временной охват – </a:t>
            </a:r>
            <a:r>
              <a:rPr lang="ru-RU" dirty="0" err="1"/>
              <a:t>ок</a:t>
            </a:r>
            <a:r>
              <a:rPr lang="ru-RU" dirty="0"/>
              <a:t>. 200 лет)</a:t>
            </a:r>
          </a:p>
          <a:p>
            <a:r>
              <a:rPr lang="ru-RU" dirty="0"/>
              <a:t>Методы: </a:t>
            </a:r>
            <a:r>
              <a:rPr lang="en-US" dirty="0"/>
              <a:t>PPMI, SVD, word2vec</a:t>
            </a:r>
          </a:p>
          <a:p>
            <a:r>
              <a:rPr lang="ru-RU" dirty="0"/>
              <a:t>Каждый корпус разбит на декады, для каждой декады – своя модель</a:t>
            </a:r>
          </a:p>
          <a:p>
            <a:r>
              <a:rPr lang="ru-RU" dirty="0"/>
              <a:t>Степень семантического изменения оценивается через косинусное расстояние между векторными представлениями одного и того же слова в разные периоды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67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Связь между частотностью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conformity</a:t>
            </a:r>
            <a:r>
              <a:rPr lang="ru-RU" i="1" dirty="0"/>
              <a:t>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the</a:t>
            </a:r>
            <a:r>
              <a:rPr lang="ru-RU" dirty="0"/>
              <a:t> </a:t>
            </a:r>
            <a:r>
              <a:rPr lang="en-US" dirty="0"/>
              <a:t>rate of semantic change scales with an inverse power-law of word frequency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6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452" y="306132"/>
            <a:ext cx="10515600" cy="1325563"/>
          </a:xfrm>
        </p:spPr>
        <p:txBody>
          <a:bodyPr/>
          <a:lstStyle/>
          <a:p>
            <a:r>
              <a:rPr lang="ru-RU" dirty="0"/>
              <a:t>О законах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2452" y="1474838"/>
            <a:ext cx="11518490" cy="4761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(Hamilton, </a:t>
            </a:r>
            <a:r>
              <a:rPr lang="en-US" dirty="0" err="1"/>
              <a:t>Leskovec</a:t>
            </a:r>
            <a:r>
              <a:rPr lang="en-US" dirty="0"/>
              <a:t>, </a:t>
            </a:r>
            <a:r>
              <a:rPr lang="en-US" dirty="0" err="1"/>
              <a:t>Jurafsky</a:t>
            </a:r>
            <a:r>
              <a:rPr lang="en-US" dirty="0"/>
              <a:t>, 2016): </a:t>
            </a:r>
            <a:r>
              <a:rPr lang="ru-RU" dirty="0"/>
              <a:t>есть ли связь между частотностью, многозначностью и склонностью к изменению?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Связь между многозначностью слова и степенью его изменения к следующему временному периоду: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law of innovation</a:t>
            </a:r>
            <a:r>
              <a:rPr lang="ru-RU" i="1" dirty="0"/>
              <a:t>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en-US" dirty="0"/>
              <a:t>independent of frequency, words that are more </a:t>
            </a:r>
            <a:r>
              <a:rPr lang="en-US" dirty="0" err="1"/>
              <a:t>polysemous</a:t>
            </a:r>
            <a:r>
              <a:rPr lang="ru-RU" dirty="0"/>
              <a:t> </a:t>
            </a:r>
            <a:r>
              <a:rPr lang="en-US" dirty="0"/>
              <a:t>have higher rates of semantic change</a:t>
            </a:r>
            <a:br>
              <a:rPr lang="en-US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(определение степени многозначности через контекстное разнообразие: кластеризация ближайших соседей слова в зависимости от того, являются ли они близкими соседями друг для друга)</a:t>
            </a:r>
          </a:p>
        </p:txBody>
      </p:sp>
    </p:spTree>
    <p:extLst>
      <p:ext uri="{BB962C8B-B14F-4D97-AF65-F5344CB8AC3E}">
        <p14:creationId xmlns:p14="http://schemas.microsoft.com/office/powerpoint/2010/main" val="386338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233" y="241451"/>
            <a:ext cx="11549575" cy="1325563"/>
          </a:xfrm>
        </p:spPr>
        <p:txBody>
          <a:bodyPr/>
          <a:lstStyle/>
          <a:p>
            <a:r>
              <a:rPr lang="ru-RU" dirty="0"/>
              <a:t>О законах</a:t>
            </a:r>
            <a:br>
              <a:rPr lang="ru-RU" dirty="0"/>
            </a:br>
            <a:r>
              <a:rPr lang="en-US" dirty="0" err="1"/>
              <a:t>Dubossarsky</a:t>
            </a:r>
            <a:r>
              <a:rPr lang="en-US" dirty="0"/>
              <a:t> et al. 201</a:t>
            </a:r>
            <a:r>
              <a:rPr lang="ru-RU" dirty="0"/>
              <a:t>7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2197" y="1493329"/>
            <a:ext cx="10058400" cy="45496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Google N-grams, N =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ru-RU" sz="2800" dirty="0"/>
              <a:t>вектора сочетаемости, окно ±2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разбиение на декады (от 1900 до 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кластеризация с указанием расстояния от центра кластера</a:t>
            </a:r>
            <a:r>
              <a:rPr lang="en-US" sz="2800" dirty="0"/>
              <a:t> (</a:t>
            </a:r>
            <a:r>
              <a:rPr lang="ru-RU" sz="2800" dirty="0"/>
              <a:t>2000 кластеров</a:t>
            </a:r>
            <a:r>
              <a:rPr lang="en-US" sz="2800" dirty="0"/>
              <a:t>)</a:t>
            </a:r>
            <a:endParaRPr lang="ru-RU" sz="28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68764" y="3641564"/>
          <a:ext cx="615539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Cluster 1, </a:t>
                      </a:r>
                      <a:r>
                        <a:rPr lang="en-US" sz="2000" dirty="0" err="1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Cluster 2, </a:t>
                      </a:r>
                      <a:r>
                        <a:rPr lang="en-US" sz="2000" dirty="0" err="1"/>
                        <a:t>dist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chamber,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shutters,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room,</a:t>
                      </a:r>
                      <a:r>
                        <a:rPr lang="en-US" sz="2000" baseline="0" dirty="0"/>
                        <a:t> 0.04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windows,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drawing, 0.05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doors, 0.08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bedroom, 0.06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curtains,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kitchen, 0.07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blinds,</a:t>
                      </a:r>
                      <a:r>
                        <a:rPr lang="en-US" sz="2000" baseline="0" dirty="0"/>
                        <a:t> 0.11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apartment, 0.1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gates, 0.13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24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1723</Words>
  <Application>Microsoft Office PowerPoint</Application>
  <PresentationFormat>Широкоэкранный</PresentationFormat>
  <Paragraphs>356</Paragraphs>
  <Slides>36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Lato</vt:lpstr>
      <vt:lpstr>Тема Office</vt:lpstr>
      <vt:lpstr>Компьютерное моделирование семантических изменений</vt:lpstr>
      <vt:lpstr>Группа задач, связанных с семантическими сдвигами</vt:lpstr>
      <vt:lpstr>Андрей Кутузов, Лингвистический форум – 2024, 23.11.2024 https://www.mn.uio.no/ifi/english/people/aca/andreku/shifts.pdf</vt:lpstr>
      <vt:lpstr>Определение степени семантических изменений</vt:lpstr>
      <vt:lpstr>В теории</vt:lpstr>
      <vt:lpstr>О законах</vt:lpstr>
      <vt:lpstr>О законах</vt:lpstr>
      <vt:lpstr>О законах</vt:lpstr>
      <vt:lpstr>О законах Dubossarsky et al. 2017</vt:lpstr>
      <vt:lpstr>О законах Dubossarsky et al. 2017</vt:lpstr>
      <vt:lpstr>Как определить степень сдвига</vt:lpstr>
      <vt:lpstr>Изменения в частотности: воздушный</vt:lpstr>
      <vt:lpstr>Определение степени семантических изменений для русского языка: RuShiftEval-2021</vt:lpstr>
      <vt:lpstr>Соревнование на Диалоге-2021 (RuShiftEval)</vt:lpstr>
      <vt:lpstr>Корпуса</vt:lpstr>
      <vt:lpstr>Датасеты</vt:lpstr>
      <vt:lpstr>Задача</vt:lpstr>
      <vt:lpstr>Оценка качества</vt:lpstr>
      <vt:lpstr>Золотой стандарт: метрика COMPARE</vt:lpstr>
      <vt:lpstr>Метрика COMPARE</vt:lpstr>
      <vt:lpstr>Метрика COMPARE</vt:lpstr>
      <vt:lpstr>Методы</vt:lpstr>
      <vt:lpstr>Word2Vec</vt:lpstr>
      <vt:lpstr>ELMo, BERT</vt:lpstr>
      <vt:lpstr>ELMo, BERT: с ближайшим контекстом</vt:lpstr>
      <vt:lpstr>Грамматические профили</vt:lpstr>
      <vt:lpstr>Результаты (одной из частных реализаций)</vt:lpstr>
      <vt:lpstr>Продолжение: Giulianelli, Kutuzov, Pivovarova 2021</vt:lpstr>
      <vt:lpstr>Продолжение: Giulianelli, Kutuzov, Pivovarova 2021</vt:lpstr>
      <vt:lpstr>Продолжение: Giulianelli, Kutuzov, Pivovarova 2022</vt:lpstr>
      <vt:lpstr>Продолжение: Giulianelli, Kutuzov, Pivovarova 2022</vt:lpstr>
      <vt:lpstr>Почему грамматические профили работают?</vt:lpstr>
      <vt:lpstr>Почему грамматические профили работают?</vt:lpstr>
      <vt:lpstr>свалка</vt:lpstr>
      <vt:lpstr>свалка</vt:lpstr>
      <vt:lpstr>Проблемные места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определение степени семантических изменений</dc:title>
  <dc:creator>Дарья Рыжова</dc:creator>
  <cp:lastModifiedBy>Дарья Рыжова</cp:lastModifiedBy>
  <cp:revision>40</cp:revision>
  <dcterms:created xsi:type="dcterms:W3CDTF">2021-04-14T21:08:04Z</dcterms:created>
  <dcterms:modified xsi:type="dcterms:W3CDTF">2024-11-25T12:55:33Z</dcterms:modified>
</cp:coreProperties>
</file>