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76" r:id="rId6"/>
    <p:sldId id="277" r:id="rId7"/>
  </p:sldIdLst>
  <p:sldSz cx="9144000" cy="5143500" type="screen16x9"/>
  <p:notesSz cx="6858000" cy="9144000"/>
  <p:embeddedFontLs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44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96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5cf9683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5cf9683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21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5cf96834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5cf96834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87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5cf96834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5cf96834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55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schapopow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aria.ryzhova@mail.r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e1FOVfFTfMDXthu1XsSK1MkcpB_4hUJHfJ8If2xcsE/edit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e1FOVfFTfMDXthu1XsSK1MkcpB_4hUJHfJ8If2xcsE/edit#gid=49354375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2e1FOVfFTfMDXthu1XsSK1MkcpB_4hUJHfJ8If2xcsE/edit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+Q1bNKPD92MxjNGI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НИС “</a:t>
            </a:r>
            <a:r>
              <a:rPr lang="ru" dirty="0" smtClean="0"/>
              <a:t>Компьютерная семантика”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Даша Попова, </a:t>
            </a:r>
            <a:r>
              <a:rPr lang="ru" u="sng">
                <a:solidFill>
                  <a:schemeClr val="hlink"/>
                </a:solidFill>
                <a:hlinkClick r:id="rId3"/>
              </a:rPr>
              <a:t>daschapopowa@gmail.com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Даша Рыжова, </a:t>
            </a:r>
            <a:r>
              <a:rPr lang="ru" u="sng">
                <a:solidFill>
                  <a:schemeClr val="hlink"/>
                </a:solidFill>
                <a:hlinkClick r:id="rId4"/>
              </a:rPr>
              <a:t>daria.ryzhova@mail.ru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648850" y="4608819"/>
            <a:ext cx="81231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Школа лингвистики НИУ ВШЭ, </a:t>
            </a:r>
            <a:r>
              <a:rPr lang="ru" sz="1800" dirty="0" smtClean="0"/>
              <a:t>2022 </a:t>
            </a:r>
            <a:r>
              <a:rPr lang="ru" sz="1800" dirty="0"/>
              <a:t>г.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578000" y="431025"/>
            <a:ext cx="83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идеология курса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9725" y="1152475"/>
            <a:ext cx="753975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Предмет обсуждения: компьютерная семантика в широком смысле (но с некоторым перекосом в сторону лексики)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НЕ программирование в чистом виде: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не только сами методы, но и примеры их применения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не только рассказываем и показываем, но и обсуждаем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850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</a:t>
            </a:r>
            <a:r>
              <a:rPr lang="ru" dirty="0" smtClean="0"/>
              <a:t>курса </a:t>
            </a:r>
            <a:r>
              <a:rPr lang="ru" sz="1800" dirty="0" smtClean="0"/>
              <a:t>(</a:t>
            </a:r>
            <a:r>
              <a:rPr lang="ru" sz="1800" dirty="0" smtClean="0">
                <a:hlinkClick r:id="rId3"/>
              </a:rPr>
              <a:t>гугл-таблица</a:t>
            </a:r>
            <a:r>
              <a:rPr lang="ru" sz="1800" dirty="0" smtClean="0"/>
              <a:t>)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751425"/>
            <a:ext cx="8520600" cy="3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0. </a:t>
            </a:r>
            <a:r>
              <a:rPr lang="ru" dirty="0" smtClean="0"/>
              <a:t>Вводная часть</a:t>
            </a:r>
            <a:endParaRPr lang="ru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 smtClean="0"/>
              <a:t>Блок </a:t>
            </a:r>
            <a:r>
              <a:rPr lang="ru" dirty="0"/>
              <a:t>1</a:t>
            </a:r>
            <a:r>
              <a:rPr lang="ru" dirty="0" smtClean="0"/>
              <a:t>: </a:t>
            </a:r>
            <a:r>
              <a:rPr lang="ru" dirty="0" smtClean="0"/>
              <a:t>Лексические ресурсы: WordNet</a:t>
            </a:r>
            <a:r>
              <a:rPr lang="ru" dirty="0"/>
              <a:t>, MultiWordNet, </a:t>
            </a:r>
            <a:r>
              <a:rPr lang="ru" dirty="0" smtClean="0"/>
              <a:t>FrameNet, графы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ru" dirty="0"/>
              <a:t>Блок 2</a:t>
            </a:r>
            <a:r>
              <a:rPr lang="ru" dirty="0" smtClean="0"/>
              <a:t>: </a:t>
            </a:r>
            <a:r>
              <a:rPr lang="ru" dirty="0"/>
              <a:t>Дистрибутивные </a:t>
            </a:r>
            <a:r>
              <a:rPr lang="ru" dirty="0" smtClean="0"/>
              <a:t>модели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ru" dirty="0"/>
              <a:t>Блок </a:t>
            </a:r>
            <a:r>
              <a:rPr lang="ru" dirty="0" smtClean="0"/>
              <a:t>3: </a:t>
            </a:r>
            <a:r>
              <a:rPr lang="en-US" dirty="0"/>
              <a:t>Natural Language Inference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ru" dirty="0"/>
              <a:t>Блок </a:t>
            </a:r>
            <a:r>
              <a:rPr lang="ru" dirty="0" smtClean="0"/>
              <a:t>4: </a:t>
            </a:r>
            <a:r>
              <a:rPr lang="ru" dirty="0"/>
              <a:t>Полисемия: метафора, метонимия (приглашаем Юлию Бадрызлову)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 smtClean="0"/>
              <a:t>Блок </a:t>
            </a:r>
            <a:r>
              <a:rPr lang="ru" dirty="0"/>
              <a:t>5</a:t>
            </a:r>
            <a:r>
              <a:rPr lang="ru" dirty="0" smtClean="0"/>
              <a:t>: Семантические карты</a:t>
            </a:r>
            <a:endParaRPr dirty="0"/>
          </a:p>
          <a:p>
            <a:pPr marL="0" lvl="0" indent="0" algn="l" rtl="0">
              <a:spcBef>
                <a:spcPts val="1600"/>
              </a:spcBef>
              <a:buNone/>
            </a:pPr>
            <a:r>
              <a:rPr lang="ru-RU" dirty="0" smtClean="0"/>
              <a:t>Блок </a:t>
            </a:r>
            <a:r>
              <a:rPr lang="ru-RU" dirty="0"/>
              <a:t>6</a:t>
            </a:r>
            <a:r>
              <a:rPr lang="ru-RU" dirty="0" smtClean="0"/>
              <a:t>: </a:t>
            </a:r>
            <a:r>
              <a:rPr lang="en-US" dirty="0" smtClean="0"/>
              <a:t>Rational Speech Act Theory</a:t>
            </a:r>
          </a:p>
          <a:p>
            <a:pPr marL="0" lvl="0" indent="0" algn="l" rtl="0">
              <a:spcBef>
                <a:spcPts val="1600"/>
              </a:spcBef>
              <a:buNone/>
            </a:pPr>
            <a:r>
              <a:rPr lang="ru-RU" dirty="0" smtClean="0"/>
              <a:t>Блок 7: </a:t>
            </a:r>
            <a:r>
              <a:rPr lang="en-US" dirty="0" smtClean="0"/>
              <a:t>S</a:t>
            </a:r>
            <a:r>
              <a:rPr lang="ru" dirty="0" smtClean="0"/>
              <a:t>entiment </a:t>
            </a:r>
            <a:r>
              <a:rPr lang="ru" dirty="0"/>
              <a:t>Analysis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5794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Средства контроля и формула оценки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865395"/>
            <a:ext cx="8520600" cy="3759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Домашние задания: </a:t>
            </a:r>
            <a:r>
              <a:rPr lang="ru" sz="2200" dirty="0" smtClean="0"/>
              <a:t>3 штуки</a:t>
            </a:r>
            <a:endParaRPr lang="ru-RU" sz="2200" dirty="0" smtClean="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 smtClean="0"/>
              <a:t>Презентация статьи (10 </a:t>
            </a:r>
            <a:r>
              <a:rPr lang="ru" sz="2200" dirty="0"/>
              <a:t>мин. + дискуссия</a:t>
            </a:r>
            <a:r>
              <a:rPr lang="ru" sz="2200" dirty="0" smtClean="0"/>
              <a:t>), запись </a:t>
            </a:r>
            <a:r>
              <a:rPr lang="ru" sz="2200" dirty="0" smtClean="0">
                <a:hlinkClick r:id="rId3"/>
              </a:rPr>
              <a:t>здесь</a:t>
            </a:r>
            <a:endParaRPr lang="ru" sz="2200" dirty="0" smtClean="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 smtClean="0"/>
              <a:t>Письменный комментарий к статье: 3 штуки </a:t>
            </a:r>
            <a:r>
              <a:rPr lang="ru" dirty="0" smtClean="0"/>
              <a:t>(см. </a:t>
            </a:r>
            <a:r>
              <a:rPr lang="ru-RU" dirty="0" smtClean="0"/>
              <a:t>след</a:t>
            </a:r>
            <a:r>
              <a:rPr lang="ru" dirty="0" smtClean="0"/>
              <a:t>. </a:t>
            </a:r>
            <a:r>
              <a:rPr lang="ru-RU" dirty="0" smtClean="0"/>
              <a:t>слайд</a:t>
            </a:r>
            <a:r>
              <a:rPr lang="ru" dirty="0" smtClean="0"/>
              <a:t>)</a:t>
            </a:r>
            <a:endParaRPr dirty="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Эссе (=экзамен</a:t>
            </a:r>
            <a:r>
              <a:rPr lang="ru" sz="2200" dirty="0" smtClean="0"/>
              <a:t>). Один из вариантов:</a:t>
            </a:r>
            <a:endParaRPr sz="2200" dirty="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 dirty="0"/>
              <a:t>обзор </a:t>
            </a:r>
            <a:r>
              <a:rPr lang="ru" sz="2200" dirty="0" smtClean="0"/>
              <a:t>и критический анализ </a:t>
            </a:r>
            <a:r>
              <a:rPr lang="ru" sz="2200" dirty="0"/>
              <a:t>нескольких </a:t>
            </a:r>
            <a:r>
              <a:rPr lang="ru" sz="2200" dirty="0" smtClean="0"/>
              <a:t>статей</a:t>
            </a:r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 dirty="0" smtClean="0"/>
              <a:t>обзор и популярное изложение нескольких статей</a:t>
            </a:r>
            <a:br>
              <a:rPr lang="ru" sz="2200" dirty="0" smtClean="0"/>
            </a:br>
            <a:r>
              <a:rPr lang="ru" sz="1600" dirty="0" smtClean="0"/>
              <a:t>(см. Системный Блокъ)</a:t>
            </a:r>
            <a:endParaRPr lang="ru" sz="2200" dirty="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 dirty="0" smtClean="0"/>
              <a:t>собственное </a:t>
            </a:r>
            <a:r>
              <a:rPr lang="ru" sz="2200" dirty="0"/>
              <a:t>проектное </a:t>
            </a:r>
            <a:r>
              <a:rPr lang="ru" sz="2200" dirty="0" smtClean="0"/>
              <a:t>предложение</a:t>
            </a:r>
          </a:p>
          <a:p>
            <a:pPr marL="5461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200" dirty="0" smtClean="0"/>
              <a:t>Примеры тем м</a:t>
            </a:r>
            <a:r>
              <a:rPr lang="ru" sz="2200" dirty="0" smtClean="0"/>
              <a:t>ожно посмотреть </a:t>
            </a:r>
            <a:r>
              <a:rPr lang="ru" sz="2200" dirty="0" smtClean="0">
                <a:hlinkClick r:id="rId3"/>
              </a:rPr>
              <a:t>здесь</a:t>
            </a:r>
            <a:r>
              <a:rPr lang="ru" sz="2200" dirty="0" smtClean="0"/>
              <a:t> же, вкладка «темы эссе»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>
              <a:lnSpc>
                <a:spcPct val="100000"/>
              </a:lnSpc>
              <a:buNone/>
            </a:pPr>
            <a:r>
              <a:rPr lang="ru" b="1" dirty="0" smtClean="0"/>
              <a:t>0.45 </a:t>
            </a:r>
            <a:r>
              <a:rPr lang="ru" b="1" dirty="0"/>
              <a:t>* Домашние задания + </a:t>
            </a:r>
            <a:r>
              <a:rPr lang="ru" b="1" dirty="0" smtClean="0"/>
              <a:t>0.1 </a:t>
            </a:r>
            <a:r>
              <a:rPr lang="ru" b="1" dirty="0"/>
              <a:t>* Презентация + 1.5 Комментарии + 0.3 * </a:t>
            </a:r>
            <a:r>
              <a:rPr lang="ru" b="1" dirty="0" smtClean="0"/>
              <a:t>Эссе</a:t>
            </a:r>
            <a:endParaRPr lang="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83518"/>
            <a:ext cx="8520600" cy="572700"/>
          </a:xfrm>
        </p:spPr>
        <p:txBody>
          <a:bodyPr/>
          <a:lstStyle/>
          <a:p>
            <a:r>
              <a:rPr lang="ru-RU" dirty="0" smtClean="0"/>
              <a:t>Средства контроля и формула оценки:</a:t>
            </a:r>
            <a:br>
              <a:rPr lang="ru-RU" dirty="0" smtClean="0"/>
            </a:br>
            <a:r>
              <a:rPr lang="ru-RU" dirty="0" smtClean="0"/>
              <a:t>Комментарии по статьям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916181"/>
            <a:ext cx="8520600" cy="3416400"/>
          </a:xfrm>
        </p:spPr>
        <p:txBody>
          <a:bodyPr/>
          <a:lstStyle/>
          <a:p>
            <a:pPr marL="114300" indent="0">
              <a:spcBef>
                <a:spcPts val="600"/>
              </a:spcBef>
              <a:buNone/>
            </a:pPr>
            <a:r>
              <a:rPr lang="ru-RU" dirty="0" smtClean="0"/>
              <a:t>По трем любым статьям нужно написать комментарий: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Обсуждение </a:t>
            </a:r>
            <a:r>
              <a:rPr lang="ru-RU" dirty="0" smtClean="0"/>
              <a:t>одной из идей статьи</a:t>
            </a:r>
          </a:p>
          <a:p>
            <a:pPr>
              <a:spcBef>
                <a:spcPts val="600"/>
              </a:spcBef>
            </a:pPr>
            <a:r>
              <a:rPr lang="ru-RU" dirty="0"/>
              <a:t>Оценивается: понимание идеи, ее критический анализ, связь с темами, </a:t>
            </a:r>
            <a:r>
              <a:rPr lang="ru-RU" dirty="0" err="1"/>
              <a:t>обсуждавшимися</a:t>
            </a:r>
            <a:r>
              <a:rPr lang="ru-RU" dirty="0"/>
              <a:t> на парах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Объем</a:t>
            </a:r>
            <a:r>
              <a:rPr lang="ru-RU" dirty="0"/>
              <a:t>: 0.5-1 стр.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Сдается </a:t>
            </a:r>
            <a:r>
              <a:rPr lang="ru-RU" dirty="0" smtClean="0"/>
              <a:t>не позднее, чем за 24 часа до обсуждения соответствующей </a:t>
            </a:r>
            <a:r>
              <a:rPr lang="ru-RU" dirty="0" smtClean="0"/>
              <a:t>статьи, в виде ссылки в </a:t>
            </a:r>
            <a:r>
              <a:rPr lang="ru-RU" dirty="0" smtClean="0">
                <a:hlinkClick r:id="rId2"/>
              </a:rPr>
              <a:t>таблице</a:t>
            </a:r>
            <a:r>
              <a:rPr lang="ru-RU" dirty="0" smtClean="0"/>
              <a:t> (вкладка «комментарии к статьям 2022»)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Тем, кто презентует статью, рекомендуется заранее ознакомиться со всеми поступившими комментариями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Обязательно указать </a:t>
            </a:r>
            <a:r>
              <a:rPr lang="ru-RU" b="1" dirty="0" smtClean="0"/>
              <a:t>имя автора комментария и название статьи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0742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курса и каналы общения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материалы к курсу будут появляться здесь:</a:t>
            </a:r>
          </a:p>
          <a:p>
            <a:pPr marL="114300" indent="0">
              <a:buNone/>
            </a:pPr>
            <a:r>
              <a:rPr lang="en-US" dirty="0"/>
              <a:t>https://github.com/dashapopova/CompSem2022</a:t>
            </a:r>
            <a:endParaRPr lang="ru-RU" dirty="0" smtClean="0"/>
          </a:p>
          <a:p>
            <a:r>
              <a:rPr lang="ru-RU" dirty="0" smtClean="0"/>
              <a:t>Темы занятий, запись на статьи, темы эссе:</a:t>
            </a:r>
          </a:p>
          <a:p>
            <a:pPr marL="114300" indent="0">
              <a:buNone/>
            </a:pPr>
            <a:r>
              <a:rPr lang="en-US" dirty="0"/>
              <a:t>https://docs.google.com/spreadsheets/d/12e1FOVfFTfMDXthu1XsSK1MkcpB_4hUJHfJ8If2xcsE/edit?usp=sharing</a:t>
            </a:r>
            <a:endParaRPr lang="ru-RU" dirty="0" smtClean="0"/>
          </a:p>
          <a:p>
            <a:r>
              <a:rPr lang="ru-RU" dirty="0" smtClean="0"/>
              <a:t>Чат в </a:t>
            </a:r>
            <a:r>
              <a:rPr lang="ru-RU" dirty="0" err="1" smtClean="0"/>
              <a:t>телеграм</a:t>
            </a:r>
            <a:r>
              <a:rPr lang="ru-RU" dirty="0" smtClean="0"/>
              <a:t>: </a:t>
            </a:r>
            <a:r>
              <a:rPr lang="en-US" dirty="0">
                <a:hlinkClick r:id="rId2"/>
              </a:rPr>
              <a:t>https://t.me/+Q1bNKPD92MxjNGIy</a:t>
            </a:r>
            <a:endParaRPr lang="ru-RU" dirty="0" smtClean="0"/>
          </a:p>
          <a:p>
            <a:r>
              <a:rPr lang="ru-RU" dirty="0" smtClean="0"/>
              <a:t>Осваиваем </a:t>
            </a:r>
            <a:r>
              <a:rPr lang="en-US" dirty="0" err="1" smtClean="0"/>
              <a:t>SmartLMS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384404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314</Words>
  <Application>Microsoft Office PowerPoint</Application>
  <PresentationFormat>Экран (16:9)</PresentationFormat>
  <Paragraphs>44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Proxima Nova</vt:lpstr>
      <vt:lpstr>Arial</vt:lpstr>
      <vt:lpstr>Spearmint</vt:lpstr>
      <vt:lpstr>НИС “Компьютерная семантика”</vt:lpstr>
      <vt:lpstr>Цель и идеология курса</vt:lpstr>
      <vt:lpstr>План курса (гугл-таблица)</vt:lpstr>
      <vt:lpstr>Средства контроля и формула оценки</vt:lpstr>
      <vt:lpstr>Средства контроля и формула оценки: Комментарии по статьям</vt:lpstr>
      <vt:lpstr>Материалы курса и каналы общения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НИС “Компьютерная лексикография” Занятие 1: Вводное</dc:title>
  <dc:creator>Daria R</dc:creator>
  <cp:lastModifiedBy>ДР</cp:lastModifiedBy>
  <cp:revision>18</cp:revision>
  <dcterms:modified xsi:type="dcterms:W3CDTF">2022-01-09T23:34:53Z</dcterms:modified>
</cp:coreProperties>
</file>