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9B5DF-BA8A-4191-898A-6F7F3A3CB9BB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3BB07-E0AA-4A06-90B4-801B66B5B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8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63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BB07-E0AA-4A06-90B4-801B66B5B6D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25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9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4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8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9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3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7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8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34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9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84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0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1A81-5E5C-4FC3-8AA5-E46D9E0CB585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4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Разбор ДЗ1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8300" y="4002087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НИС «Компьютерная семантика»</a:t>
            </a:r>
            <a:br>
              <a:rPr lang="ru-RU" dirty="0" smtClean="0"/>
            </a:br>
            <a:r>
              <a:rPr lang="ru-RU" dirty="0" smtClean="0"/>
              <a:t>Даша Попова</a:t>
            </a:r>
            <a:br>
              <a:rPr lang="ru-RU" dirty="0" smtClean="0"/>
            </a:br>
            <a:r>
              <a:rPr lang="ru-RU" dirty="0" smtClean="0"/>
              <a:t>Даша Рыжова</a:t>
            </a:r>
          </a:p>
          <a:p>
            <a:pPr algn="r"/>
            <a:r>
              <a:rPr lang="ru-RU" dirty="0" smtClean="0"/>
              <a:t>21.02.2022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7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Техническое: рёбра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Перебор всех возможных пар узлов:</a:t>
            </a:r>
          </a:p>
          <a:p>
            <a:pPr marL="0" indent="0">
              <a:buNone/>
            </a:pPr>
            <a:r>
              <a:rPr lang="en-US" dirty="0" err="1" smtClean="0"/>
              <a:t>Intertools.combinations</a:t>
            </a:r>
            <a:r>
              <a:rPr lang="en-US" dirty="0" smtClean="0"/>
              <a:t>(n, m) – </a:t>
            </a:r>
            <a:r>
              <a:rPr lang="ru-RU" dirty="0" smtClean="0"/>
              <a:t>выбранные из множества </a:t>
            </a:r>
            <a:r>
              <a:rPr lang="en-US" dirty="0" smtClean="0"/>
              <a:t>n </a:t>
            </a:r>
            <a:r>
              <a:rPr lang="ru-RU" dirty="0" smtClean="0"/>
              <a:t>объектов комбинации по </a:t>
            </a:r>
            <a:r>
              <a:rPr lang="en-US" dirty="0" smtClean="0"/>
              <a:t>m </a:t>
            </a:r>
            <a:r>
              <a:rPr lang="ru-RU" dirty="0" smtClean="0"/>
              <a:t>элементов, отличающиеся хотя бы одним объектом. Порядок элементов не учитывается.</a:t>
            </a:r>
          </a:p>
          <a:p>
            <a:pPr marL="0" indent="0">
              <a:buNone/>
            </a:pPr>
            <a:r>
              <a:rPr lang="en-US" dirty="0" err="1" smtClean="0"/>
              <a:t>Itertools.permutations</a:t>
            </a:r>
            <a:r>
              <a:rPr lang="en-US" dirty="0" smtClean="0"/>
              <a:t>(n, m) – </a:t>
            </a:r>
            <a:r>
              <a:rPr lang="ru-RU" dirty="0" smtClean="0"/>
              <a:t>те же сочетания, но с учетом порядка следования элементов.</a:t>
            </a:r>
          </a:p>
          <a:p>
            <a:r>
              <a:rPr lang="ru-RU" dirty="0" smtClean="0"/>
              <a:t>Вес рёбер:</a:t>
            </a:r>
          </a:p>
          <a:p>
            <a:pPr marL="0" indent="0">
              <a:buNone/>
            </a:pPr>
            <a:r>
              <a:rPr lang="ru-RU" dirty="0" smtClean="0"/>
              <a:t>Не должно быть рёбер с весом 0</a:t>
            </a:r>
          </a:p>
        </p:txBody>
      </p:sp>
    </p:spTree>
    <p:extLst>
      <p:ext uri="{BB962C8B-B14F-4D97-AF65-F5344CB8AC3E}">
        <p14:creationId xmlns:p14="http://schemas.microsoft.com/office/powerpoint/2010/main" val="20656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Техническое: связные компоненты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8487"/>
            <a:ext cx="10515600" cy="4403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Связная компонента (компонента связности) – связный подграф: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number_connected_components</a:t>
            </a:r>
            <a:r>
              <a:rPr lang="en-US" dirty="0" smtClean="0"/>
              <a:t>(G) – </a:t>
            </a:r>
            <a:r>
              <a:rPr lang="ru-RU" dirty="0" smtClean="0"/>
              <a:t>количество связных компонент</a:t>
            </a:r>
          </a:p>
          <a:p>
            <a:pPr marL="0" indent="0">
              <a:buNone/>
            </a:pPr>
            <a:r>
              <a:rPr lang="en-US" dirty="0" err="1" smtClean="0"/>
              <a:t>connected_components</a:t>
            </a:r>
            <a:r>
              <a:rPr lang="en-US" dirty="0" smtClean="0"/>
              <a:t>(G) – </a:t>
            </a:r>
            <a:r>
              <a:rPr lang="ru-RU" dirty="0" smtClean="0"/>
              <a:t>генерация связных компонент (всех!)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576511"/>
            <a:ext cx="2476499" cy="23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Содержательное: семантическая непрерывность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935733" y="395501"/>
            <a:ext cx="10810211" cy="101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ru-RU" dirty="0" smtClean="0"/>
              <a:t>Семантическое поле</a:t>
            </a:r>
            <a:endParaRPr sz="4267" dirty="0">
              <a:latin typeface="Maven Pro" panose="020B0604020202020204" charset="0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1251639" y="1449575"/>
            <a:ext cx="101784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ru-RU" sz="2800" dirty="0" smtClean="0">
                <a:cs typeface="Times New Roman" panose="02020603050405020304" pitchFamily="18" charset="0"/>
              </a:rPr>
              <a:t>Структурализм: строгие границы между полями (</a:t>
            </a:r>
            <a:r>
              <a:rPr lang="en-US" sz="2800" dirty="0" smtClean="0">
                <a:cs typeface="Times New Roman" panose="02020603050405020304" pitchFamily="18" charset="0"/>
              </a:rPr>
              <a:t>Trier 1931</a:t>
            </a:r>
            <a:r>
              <a:rPr lang="ru-RU" sz="2800" dirty="0" smtClean="0">
                <a:cs typeface="Times New Roman" panose="02020603050405020304" pitchFamily="18" charset="0"/>
              </a:rPr>
              <a:t>)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 smtClean="0">
              <a:cs typeface="Times New Roman" panose="02020603050405020304" pitchFamily="18" charset="0"/>
            </a:endParaRPr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2" y="2366950"/>
            <a:ext cx="5743575" cy="268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5129" y="2366950"/>
            <a:ext cx="4021771" cy="268515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/>
          <p:nvPr/>
        </p:nvSpPr>
        <p:spPr>
          <a:xfrm>
            <a:off x="1535901" y="2842626"/>
            <a:ext cx="1250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trees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4688675" y="2602126"/>
            <a:ext cx="1972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furniture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2894401" y="3915375"/>
            <a:ext cx="1250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animals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4688675" y="4121375"/>
            <a:ext cx="1972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body parts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377551" y="4239426"/>
            <a:ext cx="1250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paths &amp; roads</a:t>
            </a:r>
            <a:endParaRPr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950" y="322262"/>
            <a:ext cx="10515600" cy="1325563"/>
          </a:xfrm>
        </p:spPr>
        <p:txBody>
          <a:bodyPr/>
          <a:lstStyle/>
          <a:p>
            <a:r>
              <a:rPr lang="ru-RU" dirty="0" smtClean="0"/>
              <a:t>Типология</a:t>
            </a:r>
            <a:endParaRPr lang="ru-RU" dirty="0"/>
          </a:p>
        </p:txBody>
      </p:sp>
      <p:pic>
        <p:nvPicPr>
          <p:cNvPr id="4" name="Google Shape;17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1033" y="102655"/>
            <a:ext cx="6892767" cy="651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1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вал 18"/>
          <p:cNvSpPr/>
          <p:nvPr/>
        </p:nvSpPr>
        <p:spPr>
          <a:xfrm>
            <a:off x="2667156" y="1450135"/>
            <a:ext cx="7519541" cy="5204675"/>
          </a:xfrm>
          <a:prstGeom prst="ellipse">
            <a:avLst/>
          </a:prstGeom>
          <a:solidFill>
            <a:schemeClr val="accent6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503" y="23480"/>
            <a:ext cx="7052478" cy="1485900"/>
          </a:xfrm>
        </p:spPr>
        <p:txBody>
          <a:bodyPr/>
          <a:lstStyle/>
          <a:p>
            <a:r>
              <a:rPr lang="ru-RU" dirty="0" smtClean="0"/>
              <a:t>Какие поля граничат друг с другом? Падение: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 rot="18679570">
            <a:off x="8236142" y="1143272"/>
            <a:ext cx="2201071" cy="1152128"/>
          </a:xfrm>
          <a:prstGeom prst="ellipse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8" name="TextBox 17"/>
          <p:cNvSpPr txBox="1"/>
          <p:nvPr/>
        </p:nvSpPr>
        <p:spPr>
          <a:xfrm rot="18578752">
            <a:off x="8709437" y="1337885"/>
            <a:ext cx="136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lie down</a:t>
            </a:r>
            <a:endParaRPr lang="ru-RU" sz="2400" dirty="0"/>
          </a:p>
        </p:txBody>
      </p:sp>
      <p:pic>
        <p:nvPicPr>
          <p:cNvPr id="16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06" y="3330578"/>
            <a:ext cx="1684889" cy="110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0218" y="1930399"/>
            <a:ext cx="1381491" cy="13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 descr="скачанные файлы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87777" y="5345569"/>
            <a:ext cx="2106307" cy="1098177"/>
          </a:xfrm>
          <a:prstGeom prst="rect">
            <a:avLst/>
          </a:prstGeom>
        </p:spPr>
      </p:pic>
      <p:pic>
        <p:nvPicPr>
          <p:cNvPr id="22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2354" y="2067059"/>
            <a:ext cx="2923082" cy="362928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Овал 14"/>
          <p:cNvSpPr/>
          <p:nvPr/>
        </p:nvSpPr>
        <p:spPr>
          <a:xfrm rot="17356578">
            <a:off x="7432553" y="711555"/>
            <a:ext cx="2020893" cy="1152128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" name="TextBox 16"/>
          <p:cNvSpPr txBox="1"/>
          <p:nvPr/>
        </p:nvSpPr>
        <p:spPr>
          <a:xfrm rot="17408131">
            <a:off x="7750237" y="853480"/>
            <a:ext cx="136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turn</a:t>
            </a:r>
            <a:r>
              <a:rPr lang="en-US" sz="2400" dirty="0"/>
              <a:t>/roll</a:t>
            </a:r>
            <a:endParaRPr lang="ru-RU" sz="2400" dirty="0"/>
          </a:p>
        </p:txBody>
      </p:sp>
      <p:sp>
        <p:nvSpPr>
          <p:cNvPr id="12" name="Овал 11"/>
          <p:cNvSpPr/>
          <p:nvPr/>
        </p:nvSpPr>
        <p:spPr>
          <a:xfrm rot="15858267">
            <a:off x="1918956" y="1950577"/>
            <a:ext cx="2020893" cy="1152128"/>
          </a:xfrm>
          <a:prstGeom prst="ellipse">
            <a:avLst/>
          </a:prstGeom>
          <a:solidFill>
            <a:schemeClr val="accent5">
              <a:lumMod val="5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 rot="17356578">
            <a:off x="2771170" y="1950577"/>
            <a:ext cx="2020893" cy="1152128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3" name="Овал 22"/>
          <p:cNvSpPr/>
          <p:nvPr/>
        </p:nvSpPr>
        <p:spPr>
          <a:xfrm rot="11135628">
            <a:off x="1166098" y="3104733"/>
            <a:ext cx="2020893" cy="1152128"/>
          </a:xfrm>
          <a:prstGeom prst="ellipse">
            <a:avLst/>
          </a:prstGeom>
          <a:solidFill>
            <a:schemeClr val="accent2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4" name="TextBox 23"/>
          <p:cNvSpPr txBox="1"/>
          <p:nvPr/>
        </p:nvSpPr>
        <p:spPr>
          <a:xfrm rot="17500499">
            <a:off x="3206160" y="1855531"/>
            <a:ext cx="1366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come </a:t>
            </a:r>
            <a:r>
              <a:rPr lang="en-US" sz="2400" dirty="0" smtClean="0"/>
              <a:t>out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 rot="475193">
            <a:off x="1883422" y="3462942"/>
            <a:ext cx="136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fly</a:t>
            </a:r>
            <a:endParaRPr lang="ru-RU" sz="2400" dirty="0"/>
          </a:p>
        </p:txBody>
      </p:sp>
      <p:sp>
        <p:nvSpPr>
          <p:cNvPr id="26" name="Овал 25"/>
          <p:cNvSpPr/>
          <p:nvPr/>
        </p:nvSpPr>
        <p:spPr>
          <a:xfrm rot="9277387">
            <a:off x="1435096" y="4279484"/>
            <a:ext cx="2020893" cy="1152128"/>
          </a:xfrm>
          <a:prstGeom prst="ellipse">
            <a:avLst/>
          </a:prstGeom>
          <a:solidFill>
            <a:srgbClr val="FFFF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7" name="TextBox 26"/>
          <p:cNvSpPr txBox="1"/>
          <p:nvPr/>
        </p:nvSpPr>
        <p:spPr>
          <a:xfrm rot="19929640">
            <a:off x="1910740" y="4543006"/>
            <a:ext cx="142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jump</a:t>
            </a:r>
            <a:endParaRPr lang="ru-RU" sz="2400" dirty="0"/>
          </a:p>
        </p:txBody>
      </p:sp>
      <p:sp>
        <p:nvSpPr>
          <p:cNvPr id="28" name="Овал 27"/>
          <p:cNvSpPr/>
          <p:nvPr/>
        </p:nvSpPr>
        <p:spPr>
          <a:xfrm rot="17356578">
            <a:off x="2508941" y="5042041"/>
            <a:ext cx="2020893" cy="1152128"/>
          </a:xfrm>
          <a:prstGeom prst="ellipse">
            <a:avLst/>
          </a:prstGeom>
          <a:solidFill>
            <a:srgbClr val="00B0F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9" name="TextBox 28"/>
          <p:cNvSpPr txBox="1"/>
          <p:nvPr/>
        </p:nvSpPr>
        <p:spPr>
          <a:xfrm rot="17688653">
            <a:off x="3002243" y="5092049"/>
            <a:ext cx="1052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be torn</a:t>
            </a:r>
            <a:endParaRPr lang="ru-RU" sz="2400" dirty="0"/>
          </a:p>
        </p:txBody>
      </p:sp>
      <p:sp>
        <p:nvSpPr>
          <p:cNvPr id="30" name="TextBox 29"/>
          <p:cNvSpPr txBox="1"/>
          <p:nvPr/>
        </p:nvSpPr>
        <p:spPr>
          <a:xfrm rot="16629070">
            <a:off x="2189797" y="1779487"/>
            <a:ext cx="136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glide</a:t>
            </a:r>
            <a:endParaRPr lang="ru-RU" sz="2400" dirty="0"/>
          </a:p>
        </p:txBody>
      </p:sp>
      <p:sp>
        <p:nvSpPr>
          <p:cNvPr id="31" name="Овал 30"/>
          <p:cNvSpPr/>
          <p:nvPr/>
        </p:nvSpPr>
        <p:spPr>
          <a:xfrm rot="10800000">
            <a:off x="8487396" y="5318162"/>
            <a:ext cx="2481968" cy="1443913"/>
          </a:xfrm>
          <a:prstGeom prst="ellipse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2" name="TextBox 31"/>
          <p:cNvSpPr txBox="1"/>
          <p:nvPr/>
        </p:nvSpPr>
        <p:spPr>
          <a:xfrm>
            <a:off x="9299883" y="5768269"/>
            <a:ext cx="1990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 into pieces</a:t>
            </a:r>
            <a:endParaRPr lang="ru-RU" sz="2400" dirty="0"/>
          </a:p>
        </p:txBody>
      </p:sp>
      <p:sp>
        <p:nvSpPr>
          <p:cNvPr id="33" name="Овал 32"/>
          <p:cNvSpPr/>
          <p:nvPr/>
        </p:nvSpPr>
        <p:spPr>
          <a:xfrm rot="10800000">
            <a:off x="5508944" y="3341761"/>
            <a:ext cx="4368824" cy="495879"/>
          </a:xfrm>
          <a:prstGeom prst="ellipse">
            <a:avLst/>
          </a:prstGeom>
          <a:solidFill>
            <a:srgbClr val="FFC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" name="TextBox 33"/>
          <p:cNvSpPr txBox="1"/>
          <p:nvPr/>
        </p:nvSpPr>
        <p:spPr>
          <a:xfrm>
            <a:off x="6708980" y="3330578"/>
            <a:ext cx="268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hit</a:t>
            </a:r>
            <a:endParaRPr lang="ru-RU" sz="2400" dirty="0"/>
          </a:p>
        </p:txBody>
      </p:sp>
      <p:sp>
        <p:nvSpPr>
          <p:cNvPr id="35" name="Овал 34"/>
          <p:cNvSpPr/>
          <p:nvPr/>
        </p:nvSpPr>
        <p:spPr>
          <a:xfrm rot="10800000">
            <a:off x="5508944" y="3867017"/>
            <a:ext cx="4368824" cy="965310"/>
          </a:xfrm>
          <a:prstGeom prst="ellipse">
            <a:avLst/>
          </a:prstGeom>
          <a:solidFill>
            <a:srgbClr val="FFC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6" name="TextBox 35"/>
          <p:cNvSpPr txBox="1"/>
          <p:nvPr/>
        </p:nvSpPr>
        <p:spPr>
          <a:xfrm>
            <a:off x="7497746" y="3953882"/>
            <a:ext cx="2048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oneself below</a:t>
            </a:r>
            <a:endParaRPr lang="ru-RU" sz="24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8250341" y="4891325"/>
            <a:ext cx="56771" cy="61622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22" idx="1"/>
          </p:cNvCxnSpPr>
          <p:nvPr/>
        </p:nvCxnSpPr>
        <p:spPr>
          <a:xfrm flipH="1" flipV="1">
            <a:off x="4602354" y="3881702"/>
            <a:ext cx="2578996" cy="45782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8250341" y="2902367"/>
            <a:ext cx="44120" cy="99965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2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эти сведения брать?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71663"/>
            <a:ext cx="10515600" cy="4305300"/>
          </a:xfrm>
        </p:spPr>
        <p:txBody>
          <a:bodyPr/>
          <a:lstStyle/>
          <a:p>
            <a:r>
              <a:rPr lang="en-US" dirty="0" smtClean="0"/>
              <a:t>WordNet:</a:t>
            </a:r>
          </a:p>
          <a:p>
            <a:pPr lvl="1">
              <a:buFontTx/>
              <a:buChar char="-"/>
            </a:pPr>
            <a:r>
              <a:rPr lang="ru-RU" dirty="0" smtClean="0"/>
              <a:t>Нужно отлаживать методику</a:t>
            </a:r>
          </a:p>
          <a:p>
            <a:pPr lvl="1">
              <a:buFontTx/>
              <a:buChar char="-"/>
            </a:pPr>
            <a:r>
              <a:rPr lang="ru-RU" dirty="0" smtClean="0"/>
              <a:t>Маловато языков</a:t>
            </a:r>
          </a:p>
          <a:p>
            <a:r>
              <a:rPr lang="en-US" dirty="0" smtClean="0"/>
              <a:t>CLICS:</a:t>
            </a:r>
          </a:p>
          <a:p>
            <a:pPr lvl="1">
              <a:buFontTx/>
              <a:buChar char="-"/>
            </a:pPr>
            <a:r>
              <a:rPr lang="ru-RU" dirty="0" smtClean="0"/>
              <a:t>Много данных, но не очень надежных</a:t>
            </a:r>
          </a:p>
          <a:p>
            <a:pPr lvl="1"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 это можно писать эссе!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2251"/>
            <a:ext cx="10515600" cy="877888"/>
          </a:xfrm>
        </p:spPr>
        <p:txBody>
          <a:bodyPr/>
          <a:lstStyle/>
          <a:p>
            <a:r>
              <a:rPr lang="ru-RU" dirty="0" smtClean="0"/>
              <a:t>Немного примеров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1613"/>
            <a:ext cx="10515600" cy="50149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FALL</a:t>
            </a:r>
          </a:p>
          <a:p>
            <a:pPr marL="0" indent="0">
              <a:buNone/>
            </a:pPr>
            <a:r>
              <a:rPr lang="en-US" dirty="0" smtClean="0"/>
              <a:t>WordNet: </a:t>
            </a:r>
            <a:r>
              <a:rPr lang="ru-RU" dirty="0" smtClean="0"/>
              <a:t>осадки, уменьшение, спуск, висение, разрушение, разделение на части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CLICS:</a:t>
            </a:r>
            <a:r>
              <a:rPr lang="ru-RU" dirty="0" smtClean="0"/>
              <a:t> </a:t>
            </a:r>
            <a:r>
              <a:rPr lang="en-US" i="1" dirty="0" smtClean="0"/>
              <a:t>drip, slip, climb, sink, land, go down, go, drop, tumble, eat, kill, cut, cut down, be born</a:t>
            </a:r>
            <a:endParaRPr lang="en-US" dirty="0" smtClean="0"/>
          </a:p>
          <a:p>
            <a:r>
              <a:rPr lang="en-US" dirty="0" smtClean="0"/>
              <a:t>PLAY:</a:t>
            </a:r>
          </a:p>
          <a:p>
            <a:pPr marL="0" indent="0">
              <a:buNone/>
            </a:pPr>
            <a:r>
              <a:rPr lang="en-US" dirty="0" smtClean="0"/>
              <a:t>WordNet: </a:t>
            </a:r>
            <a:r>
              <a:rPr lang="ru-RU" dirty="0" smtClean="0"/>
              <a:t>спортивные игры, компьютерные игры, игры с игрушками, игра в театре</a:t>
            </a:r>
          </a:p>
          <a:p>
            <a:pPr marL="0" indent="0">
              <a:buNone/>
            </a:pPr>
            <a:r>
              <a:rPr lang="en-US" dirty="0" smtClean="0"/>
              <a:t>CLICS: speak, dance</a:t>
            </a:r>
          </a:p>
          <a:p>
            <a:r>
              <a:rPr lang="en-US" dirty="0" smtClean="0"/>
              <a:t>RISE</a:t>
            </a:r>
          </a:p>
          <a:p>
            <a:pPr marL="0" indent="0">
              <a:buNone/>
            </a:pPr>
            <a:r>
              <a:rPr lang="en-US" dirty="0" smtClean="0"/>
              <a:t>WordNet: ascend, climb, lift</a:t>
            </a:r>
          </a:p>
          <a:p>
            <a:pPr marL="0" indent="0">
              <a:buNone/>
            </a:pPr>
            <a:r>
              <a:rPr lang="en-US" dirty="0" smtClean="0"/>
              <a:t>CLICS: jump, fly, grow, </a:t>
            </a:r>
            <a:r>
              <a:rPr lang="en-US" dirty="0" err="1" smtClean="0"/>
              <a:t>wake_up</a:t>
            </a:r>
            <a:r>
              <a:rPr lang="en-US" dirty="0" smtClean="0"/>
              <a:t>, stand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6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271</Words>
  <Application>Microsoft Office PowerPoint</Application>
  <PresentationFormat>Широкоэкранный</PresentationFormat>
  <Paragraphs>62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Maven Pro</vt:lpstr>
      <vt:lpstr>Times New Roman</vt:lpstr>
      <vt:lpstr>Тема Office</vt:lpstr>
      <vt:lpstr>Разбор ДЗ1</vt:lpstr>
      <vt:lpstr>Техническое: рёбра графа</vt:lpstr>
      <vt:lpstr>Техническое: связные компоненты</vt:lpstr>
      <vt:lpstr>Содержательное: семантическая непрерывность</vt:lpstr>
      <vt:lpstr>Семантическое поле</vt:lpstr>
      <vt:lpstr>Типология</vt:lpstr>
      <vt:lpstr>Какие поля граничат друг с другом? Падение:</vt:lpstr>
      <vt:lpstr>Откуда эти сведения брать?</vt:lpstr>
      <vt:lpstr>Немного примеров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Разбор ДЗ1</dc:title>
  <dc:creator>ДР</dc:creator>
  <cp:lastModifiedBy>ДР</cp:lastModifiedBy>
  <cp:revision>6</cp:revision>
  <dcterms:created xsi:type="dcterms:W3CDTF">2022-02-21T08:21:49Z</dcterms:created>
  <dcterms:modified xsi:type="dcterms:W3CDTF">2022-02-21T09:20:36Z</dcterms:modified>
</cp:coreProperties>
</file>