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77" r:id="rId6"/>
  </p:sldIdLst>
  <p:sldSz cx="9144000" cy="5143500" type="screen16x9"/>
  <p:notesSz cx="6858000" cy="9144000"/>
  <p:embeddedFontLst>
    <p:embeddedFont>
      <p:font typeface="Proxima Nova" panose="020B0604020202020204" charset="0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744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969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c5cf9683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c5cf9683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216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c5cf96834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c5cf96834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87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c5cf96834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c5cf96834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55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schapopow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aria.ryzhova@mail.r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2e1FOVfFTfMDXthu1XsSK1MkcpB_4hUJHfJ8If2xcsE/edit?usp=shar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2e1FOVfFTfMDXthu1XsSK1MkcpB_4hUJHfJ8If2xcsE/edit?usp=sha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spreadsheets/d/12e1FOVfFTfMDXthu1XsSK1MkcpB_4hUJHfJ8If2xcsE/edit#gid=49354375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2e1FOVfFTfMDXthu1XsSK1MkcpB_4hUJHfJ8If2xcsE/edit?usp=sharing" TargetMode="External"/><Relationship Id="rId2" Type="http://schemas.openxmlformats.org/officeDocument/2006/relationships/hyperlink" Target="https://github.com/dashapopova/CompSem202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.me/+1bqkVYIE0MgzZTI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НИС “Компьютерная семантика”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Даша Попова, </a:t>
            </a:r>
            <a:r>
              <a:rPr lang="ru" u="sng">
                <a:solidFill>
                  <a:schemeClr val="hlink"/>
                </a:solidFill>
                <a:hlinkClick r:id="rId3"/>
              </a:rPr>
              <a:t>daschapopowa@gmail.com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Даша Рыжова, </a:t>
            </a:r>
            <a:r>
              <a:rPr lang="ru" u="sng">
                <a:solidFill>
                  <a:schemeClr val="hlink"/>
                </a:solidFill>
                <a:hlinkClick r:id="rId4"/>
              </a:rPr>
              <a:t>daria.ryzhova@mail.ru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648850" y="4608819"/>
            <a:ext cx="81231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Школа лингвистики НИУ ВШЭ, 2024 г.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578000" y="431025"/>
            <a:ext cx="83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и идеология курса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9725" y="1152475"/>
            <a:ext cx="753975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Предмет обсуждения: компьютерная семантика в широком смысле (но с некоторым перекосом в сторону лексики)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НЕ программирование в чистом виде: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 dirty="0"/>
              <a:t>не только сами методы, но и примеры их применения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/>
              <a:t>не только рассказываем и показываем, но и обсуждаем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8506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План курса </a:t>
            </a:r>
            <a:r>
              <a:rPr lang="ru" sz="1800" dirty="0"/>
              <a:t>(</a:t>
            </a:r>
            <a:r>
              <a:rPr lang="ru" sz="1800" dirty="0">
                <a:hlinkClick r:id="rId3"/>
              </a:rPr>
              <a:t>гугл-таблица</a:t>
            </a:r>
            <a:r>
              <a:rPr lang="ru" sz="1800" dirty="0"/>
              <a:t>)</a:t>
            </a: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403412" y="696957"/>
            <a:ext cx="8428888" cy="3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0. Вводная часть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Блок 1: Лексические ресурсы: WordNet, MultiWordNet, FrameNet, графы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ru" dirty="0"/>
              <a:t>Блок 2: Дистрибутивные модели</a:t>
            </a:r>
            <a:r>
              <a:rPr lang="en-US" dirty="0"/>
              <a:t> (</a:t>
            </a:r>
            <a:r>
              <a:rPr lang="ru-RU" dirty="0"/>
              <a:t>в т.ч. приглашаем Нику Зыкову и Катю Волошину</a:t>
            </a:r>
            <a:r>
              <a:rPr lang="en-US" dirty="0"/>
              <a:t>)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ru" dirty="0"/>
              <a:t>Блок 3: </a:t>
            </a:r>
            <a:r>
              <a:rPr lang="en-US" dirty="0"/>
              <a:t>Natural Language Inference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ru" dirty="0"/>
              <a:t>Блок 4: Полисемия: метафора, метонимия (приглашаем Юлию Бадрызлову)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Блок 5: Семантические карты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buNone/>
            </a:pPr>
            <a:r>
              <a:rPr lang="ru-RU" dirty="0"/>
              <a:t>Блок 6: </a:t>
            </a:r>
            <a:r>
              <a:rPr lang="en-US" dirty="0"/>
              <a:t>Rational Speech Act Theory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buNone/>
            </a:pPr>
            <a:r>
              <a:rPr lang="ru-RU" dirty="0"/>
              <a:t>Блок 7: </a:t>
            </a:r>
            <a:r>
              <a:rPr lang="en-US" dirty="0"/>
              <a:t>S</a:t>
            </a:r>
            <a:r>
              <a:rPr lang="ru" dirty="0"/>
              <a:t>entiment Analysis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15794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Средства контроля и формула оценки</a:t>
            </a:r>
            <a:endParaRPr dirty="0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854638"/>
            <a:ext cx="8660178" cy="3759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 dirty="0"/>
              <a:t>Домашние задания: 2 штуки</a:t>
            </a:r>
            <a:endParaRPr lang="ru-RU" sz="2200" dirty="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 dirty="0"/>
              <a:t>Презентация статьи (10 мин. + дискуссия), запись </a:t>
            </a:r>
            <a:r>
              <a:rPr lang="ru" sz="2200" dirty="0">
                <a:hlinkClick r:id="rId3"/>
              </a:rPr>
              <a:t>здесь</a:t>
            </a:r>
            <a:endParaRPr lang="ru" sz="2200" dirty="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 dirty="0"/>
              <a:t>Эссе (=экзамен). Один из вариантов:</a:t>
            </a:r>
            <a:endParaRPr sz="2200" dirty="0"/>
          </a:p>
          <a:p>
            <a:pPr marL="91440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ru" sz="2200" dirty="0"/>
              <a:t>обзор и критический анализ нескольких статей</a:t>
            </a:r>
          </a:p>
          <a:p>
            <a:pPr marL="91440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ru" sz="2200" dirty="0"/>
              <a:t>обзор и популярное изложение нескольких статей</a:t>
            </a:r>
            <a:br>
              <a:rPr lang="ru" sz="2200" dirty="0"/>
            </a:br>
            <a:r>
              <a:rPr lang="ru" sz="1600" dirty="0"/>
              <a:t>(см. Системный Блокъ)</a:t>
            </a:r>
            <a:endParaRPr lang="ru" sz="2200" dirty="0"/>
          </a:p>
          <a:p>
            <a:pPr marL="91440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ru" sz="2200" dirty="0"/>
              <a:t>собственное проектное предложение</a:t>
            </a:r>
          </a:p>
          <a:p>
            <a:pPr marL="5461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ru-RU" sz="2200" dirty="0"/>
              <a:t>Примеры тем м</a:t>
            </a:r>
            <a:r>
              <a:rPr lang="ru" sz="2200" dirty="0"/>
              <a:t>ожно посмотреть </a:t>
            </a:r>
            <a:r>
              <a:rPr lang="ru" sz="2200" dirty="0">
                <a:hlinkClick r:id="rId4"/>
              </a:rPr>
              <a:t>здесь</a:t>
            </a:r>
            <a:r>
              <a:rPr lang="ru" sz="2200" dirty="0"/>
              <a:t> же, вкладка «темы эссе»</a:t>
            </a:r>
            <a:endParaRPr sz="2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>
              <a:lnSpc>
                <a:spcPct val="100000"/>
              </a:lnSpc>
              <a:buNone/>
            </a:pPr>
            <a:r>
              <a:rPr lang="ru" b="1" dirty="0"/>
              <a:t>0.5 * Домашние задания + 0.2 * Презентация + 0.3 * Эссе</a:t>
            </a:r>
            <a:endParaRPr lang="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 курса и каналы общения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Все материалы к курсу будут появляться здесь:</a:t>
            </a:r>
          </a:p>
          <a:p>
            <a:pPr marL="114300" indent="0">
              <a:buNone/>
            </a:pPr>
            <a:r>
              <a:rPr lang="en-US" dirty="0">
                <a:latin typeface="+mn-lt"/>
                <a:hlinkClick r:id="rId2"/>
              </a:rPr>
              <a:t>https://github.com/dashapopova/CompSem202</a:t>
            </a:r>
            <a:r>
              <a:rPr lang="ru-RU" dirty="0">
                <a:latin typeface="+mn-lt"/>
                <a:hlinkClick r:id="rId2"/>
              </a:rPr>
              <a:t>4</a:t>
            </a:r>
            <a:endParaRPr lang="ru-RU" dirty="0">
              <a:latin typeface="+mn-lt"/>
            </a:endParaRPr>
          </a:p>
          <a:p>
            <a:r>
              <a:rPr lang="ru-RU" dirty="0">
                <a:latin typeface="+mn-lt"/>
              </a:rPr>
              <a:t>Темы занятий, запись на статьи, темы эссе:</a:t>
            </a:r>
          </a:p>
          <a:p>
            <a:pPr marL="114300" indent="0">
              <a:buNone/>
            </a:pPr>
            <a:r>
              <a:rPr lang="en-US" dirty="0">
                <a:latin typeface="+mn-lt"/>
                <a:hlinkClick r:id="rId3"/>
              </a:rPr>
              <a:t>https://docs.google.com/spreadsheets/d/12e1FOVfFTfMDXthu1XsSK1MkcpB_4hUJHfJ8If2xcsE/edit?usp=sharing</a:t>
            </a:r>
            <a:r>
              <a:rPr lang="en-US" dirty="0">
                <a:latin typeface="+mn-lt"/>
              </a:rPr>
              <a:t> </a:t>
            </a:r>
            <a:endParaRPr lang="ru-RU" dirty="0">
              <a:latin typeface="+mn-lt"/>
            </a:endParaRPr>
          </a:p>
          <a:p>
            <a:r>
              <a:rPr lang="ru-RU" dirty="0">
                <a:latin typeface="+mn-lt"/>
              </a:rPr>
              <a:t>Чат в </a:t>
            </a:r>
            <a:r>
              <a:rPr lang="ru-RU" dirty="0" err="1">
                <a:latin typeface="+mn-lt"/>
              </a:rPr>
              <a:t>телеграм</a:t>
            </a:r>
            <a:r>
              <a:rPr lang="ru-RU" dirty="0">
                <a:latin typeface="+mn-lt"/>
              </a:rPr>
              <a:t>: </a:t>
            </a:r>
            <a:r>
              <a:rPr lang="en-US" b="0" i="0" dirty="0">
                <a:solidFill>
                  <a:srgbClr val="3390EC"/>
                </a:solidFill>
                <a:effectLst/>
                <a:latin typeface="Roboto" panose="02000000000000000000" pitchFamily="2" charset="0"/>
                <a:hlinkClick r:id="rId4"/>
              </a:rPr>
              <a:t>https://t.me/+1bqkVYIE0MgzZTIy</a:t>
            </a:r>
            <a:r>
              <a:rPr lang="ru-RU" b="0" i="0">
                <a:solidFill>
                  <a:srgbClr val="3390EC"/>
                </a:solidFill>
                <a:effectLst/>
                <a:latin typeface="Roboto" panose="02000000000000000000" pitchFamily="2" charset="0"/>
              </a:rPr>
              <a:t> </a:t>
            </a:r>
            <a:endParaRPr lang="ru-RU" dirty="0">
              <a:latin typeface="+mn-lt"/>
            </a:endParaRPr>
          </a:p>
          <a:p>
            <a:pPr marL="114300" indent="0">
              <a:buNone/>
            </a:pP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5384404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295</Words>
  <Application>Microsoft Office PowerPoint</Application>
  <PresentationFormat>Экран (16:9)</PresentationFormat>
  <Paragraphs>34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Roboto</vt:lpstr>
      <vt:lpstr>Proxima Nova</vt:lpstr>
      <vt:lpstr>Spearmint</vt:lpstr>
      <vt:lpstr>НИС “Компьютерная семантика”</vt:lpstr>
      <vt:lpstr>Цель и идеология курса</vt:lpstr>
      <vt:lpstr>План курса (гугл-таблица)</vt:lpstr>
      <vt:lpstr>Средства контроля и формула оценки</vt:lpstr>
      <vt:lpstr>Материалы курса и каналы общения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НИС “Компьютерная лексикография” Занятие 1: Вводное</dc:title>
  <dc:creator>Daria R</dc:creator>
  <cp:lastModifiedBy>Дарья Рыжова</cp:lastModifiedBy>
  <cp:revision>27</cp:revision>
  <dcterms:modified xsi:type="dcterms:W3CDTF">2024-09-02T12:00:02Z</dcterms:modified>
</cp:coreProperties>
</file>