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96" r:id="rId22"/>
    <p:sldId id="276" r:id="rId23"/>
    <p:sldId id="277" r:id="rId24"/>
    <p:sldId id="278" r:id="rId25"/>
    <p:sldId id="279" r:id="rId26"/>
    <p:sldId id="282" r:id="rId27"/>
    <p:sldId id="285" r:id="rId28"/>
    <p:sldId id="287" r:id="rId29"/>
    <p:sldId id="288" r:id="rId30"/>
    <p:sldId id="289" r:id="rId31"/>
    <p:sldId id="290" r:id="rId32"/>
    <p:sldId id="292" r:id="rId33"/>
    <p:sldId id="294" r:id="rId34"/>
    <p:sldId id="291" r:id="rId35"/>
    <p:sldId id="295" r:id="rId36"/>
    <p:sldId id="28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Стандартное представление лексики – неструктурированное словарное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Лексические ресурсы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НИС «Компьютерная семантика»</a:t>
            </a:r>
            <a:br>
              <a:rPr lang="ru-RU" dirty="0"/>
            </a:br>
            <a:r>
              <a:rPr lang="ru-RU" dirty="0"/>
              <a:t>02.09.202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</a:t>
            </a:r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dirty="0" err="1"/>
              <a:t>nltk</a:t>
            </a:r>
            <a:br>
              <a:rPr lang="ru-RU" dirty="0"/>
            </a:br>
            <a:r>
              <a:rPr lang="ru-RU" sz="3200" dirty="0"/>
              <a:t>(см. </a:t>
            </a:r>
            <a:r>
              <a:rPr lang="en-US" sz="3200" dirty="0" err="1"/>
              <a:t>CompSem_wn_fn.ipynb</a:t>
            </a:r>
            <a:r>
              <a:rPr lang="en-US" sz="3200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(ы) верхнего уровня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Антонимы – </a:t>
            </a:r>
            <a:r>
              <a:rPr lang="en-US" dirty="0"/>
              <a:t>antonyms()</a:t>
            </a:r>
          </a:p>
          <a:p>
            <a:r>
              <a:rPr lang="ru-RU" dirty="0"/>
              <a:t>Деривационные отношения – </a:t>
            </a:r>
            <a:r>
              <a:rPr lang="en-US" dirty="0" err="1"/>
              <a:t>derivationally_related_forms</a:t>
            </a:r>
            <a:r>
              <a:rPr lang="en-US" dirty="0"/>
              <a:t>()</a:t>
            </a:r>
          </a:p>
          <a:p>
            <a:r>
              <a:rPr lang="ru-RU" dirty="0"/>
              <a:t>Для относительных прилагательных – существительные, от которых они образованы: </a:t>
            </a:r>
            <a:r>
              <a:rPr lang="en-US" dirty="0" err="1"/>
              <a:t>pertainyms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RuWordNet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YARN (Yet Another Russian Net):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https://russianword.net/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/>
              <a:t>Для решения каких задач может пригодиться </a:t>
            </a:r>
            <a:r>
              <a:rPr lang="en-US" dirty="0"/>
              <a:t>WordNet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Информационный поиск, семантическая </a:t>
            </a:r>
            <a:r>
              <a:rPr lang="ru-RU" dirty="0" err="1"/>
              <a:t>дизамбигуация</a:t>
            </a:r>
            <a:r>
              <a:rPr lang="ru-RU" dirty="0"/>
              <a:t>, диалоговые системы, автоматическое реферирование и проч.</a:t>
            </a:r>
          </a:p>
          <a:p>
            <a:r>
              <a:rPr lang="ru-RU" dirty="0"/>
              <a:t>Как создаются </a:t>
            </a:r>
            <a:r>
              <a:rPr lang="ru-RU" dirty="0" err="1"/>
              <a:t>ворднеты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Вручную (см. Принстонский </a:t>
            </a:r>
            <a:r>
              <a:rPr lang="en-US" dirty="0"/>
              <a:t>WordNet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Краудсорсинг</a:t>
            </a:r>
            <a:endParaRPr lang="ru-RU" dirty="0"/>
          </a:p>
          <a:p>
            <a:pPr lvl="1"/>
            <a:r>
              <a:rPr lang="ru-RU" dirty="0"/>
              <a:t>Конвертация из существующих ресурсов (см. </a:t>
            </a:r>
            <a:r>
              <a:rPr lang="en-US" dirty="0" err="1"/>
              <a:t>RuWordNet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Перевод с другого языка</a:t>
            </a:r>
          </a:p>
          <a:p>
            <a:pPr lvl="1"/>
            <a:r>
              <a:rPr lang="ru-RU" dirty="0"/>
              <a:t>Извлечение отношений из словаря</a:t>
            </a:r>
          </a:p>
          <a:p>
            <a:pPr lvl="1"/>
            <a:r>
              <a:rPr lang="ru-RU" dirty="0"/>
              <a:t>Извлечение отношений из неразмеченного корпуса</a:t>
            </a:r>
          </a:p>
          <a:p>
            <a:pPr lvl="1"/>
            <a:r>
              <a:rPr lang="ru-RU" dirty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/>
              <a:t>(см. Алексеевский 2018)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WordNet – </a:t>
            </a:r>
            <a:r>
              <a:rPr lang="ru-RU" dirty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/>
              <a:t>FrameNet</a:t>
            </a:r>
            <a:r>
              <a:rPr lang="en-US" dirty="0"/>
              <a:t> – </a:t>
            </a:r>
            <a:r>
              <a:rPr lang="ru-RU" dirty="0"/>
              <a:t>синтагматические отношения (очень грубо: какие слова могут сочетаться с данным)</a:t>
            </a:r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/>
              <a:t>Фреймы: теоретическая справка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  <a:p>
            <a:r>
              <a:rPr lang="ru-RU" dirty="0"/>
              <a:t>(1929 - 2014)</a:t>
            </a:r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</a:t>
            </a:r>
            <a:r>
              <a:rPr lang="ru-RU" sz="3600" dirty="0" err="1"/>
              <a:t>Филлмор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WordNet</a:t>
            </a:r>
            <a:r>
              <a:rPr lang="ru-RU" dirty="0"/>
              <a:t> (+</a:t>
            </a:r>
            <a:r>
              <a:rPr lang="en-US" dirty="0" err="1"/>
              <a:t>MultiWordNet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к нему обращаться через </a:t>
            </a:r>
            <a:r>
              <a:rPr lang="en-US" dirty="0" err="1"/>
              <a:t>nltk</a:t>
            </a:r>
            <a:endParaRPr lang="en-US" dirty="0"/>
          </a:p>
          <a:p>
            <a:pPr lvl="1"/>
            <a:r>
              <a:rPr lang="ru-RU" dirty="0"/>
              <a:t>Зачем он нужен</a:t>
            </a:r>
          </a:p>
          <a:p>
            <a:pPr lvl="1"/>
            <a:r>
              <a:rPr lang="ru-RU" dirty="0"/>
              <a:t>Как создавать подобные ресурсы</a:t>
            </a:r>
            <a:endParaRPr lang="en-US" dirty="0"/>
          </a:p>
          <a:p>
            <a:r>
              <a:rPr lang="en-US" dirty="0" err="1"/>
              <a:t>FrameNet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нему обращаться через </a:t>
            </a:r>
            <a:r>
              <a:rPr lang="en-US" dirty="0" err="1"/>
              <a:t>nltk</a:t>
            </a:r>
            <a:endParaRPr lang="ru-RU" dirty="0"/>
          </a:p>
          <a:p>
            <a:pPr lvl="1"/>
            <a:r>
              <a:rPr lang="ru-RU" dirty="0"/>
              <a:t>Зачем нужен</a:t>
            </a:r>
            <a:endParaRPr lang="en-US" dirty="0"/>
          </a:p>
          <a:p>
            <a:r>
              <a:rPr lang="en-US" dirty="0"/>
              <a:t>CLICS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его использовать и как развивать</a:t>
            </a:r>
          </a:p>
          <a:p>
            <a:r>
              <a:rPr lang="ru-RU" dirty="0"/>
              <a:t>Обобщение</a:t>
            </a:r>
          </a:p>
          <a:p>
            <a:r>
              <a:rPr lang="ru-RU" dirty="0"/>
              <a:t>Графы</a:t>
            </a:r>
          </a:p>
          <a:p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http://www.framebank.ru/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1A82-5D8E-47EF-B005-59063955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69"/>
            <a:ext cx="5693423" cy="1325563"/>
          </a:xfrm>
        </p:spPr>
        <p:txBody>
          <a:bodyPr/>
          <a:lstStyle/>
          <a:p>
            <a:r>
              <a:rPr lang="ru-RU" dirty="0"/>
              <a:t>Фреймовая разметка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2A2D4-39C0-4C71-9EE0-CA0508EC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58" y="1869797"/>
            <a:ext cx="5581650" cy="4628634"/>
          </a:xfrm>
        </p:spPr>
        <p:txBody>
          <a:bodyPr>
            <a:normAutofit fontScale="92500"/>
          </a:bodyPr>
          <a:lstStyle/>
          <a:p>
            <a:r>
              <a:rPr lang="en-US" dirty="0"/>
              <a:t>ImageNet</a:t>
            </a:r>
            <a:r>
              <a:rPr lang="ru-RU" dirty="0"/>
              <a:t> (</a:t>
            </a:r>
            <a:r>
              <a:rPr lang="en-US" dirty="0"/>
              <a:t>https://www.image-net.org/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база изображений, привязанных к иерархии </a:t>
            </a:r>
            <a:r>
              <a:rPr lang="en-US" dirty="0"/>
              <a:t>WordNet-a </a:t>
            </a:r>
            <a:r>
              <a:rPr lang="ru-RU" dirty="0"/>
              <a:t>(только для имен; используются для идентификации участников ситуаций)</a:t>
            </a:r>
          </a:p>
          <a:p>
            <a:r>
              <a:rPr lang="en-US" dirty="0"/>
              <a:t>Torrent et al. 2022. 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Representing Context in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: A Multidimensional, Multimodal Approach (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, </a:t>
            </a:r>
            <a:r>
              <a:rPr lang="ru-RU" b="0" i="0" dirty="0">
                <a:solidFill>
                  <a:srgbClr val="282828"/>
                </a:solidFill>
                <a:effectLst/>
                <a:latin typeface="MuseoSans"/>
              </a:rPr>
              <a:t>обогащенный изображениями и видео-клипами)</a:t>
            </a:r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  <a:p>
            <a:r>
              <a:rPr lang="en-US" dirty="0">
                <a:solidFill>
                  <a:srgbClr val="282828"/>
                </a:solidFill>
                <a:latin typeface="MuseoSans"/>
              </a:rPr>
              <a:t>Visual Semantic Role Labeling (</a:t>
            </a:r>
            <a:r>
              <a:rPr lang="en-US" dirty="0" err="1">
                <a:solidFill>
                  <a:srgbClr val="282828"/>
                </a:solidFill>
                <a:latin typeface="MuseoSans"/>
              </a:rPr>
              <a:t>vSRL</a:t>
            </a:r>
            <a:r>
              <a:rPr lang="en-US" dirty="0">
                <a:solidFill>
                  <a:srgbClr val="282828"/>
                </a:solidFill>
                <a:latin typeface="MuseoSans"/>
              </a:rPr>
              <a:t>)</a:t>
            </a:r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0EA8D-C09D-4CCC-BC6A-9DC94765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77" y="78581"/>
            <a:ext cx="5581650" cy="641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A8AB7-3053-4FAB-814B-629167C943E4}"/>
              </a:ext>
            </a:extLst>
          </p:cNvPr>
          <p:cNvSpPr txBox="1"/>
          <p:nvPr/>
        </p:nvSpPr>
        <p:spPr>
          <a:xfrm>
            <a:off x="6531623" y="645425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Silberer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об участниках фрейма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и название</a:t>
            </a:r>
            <a:r>
              <a:rPr lang="en-US" dirty="0"/>
              <a:t> </a:t>
            </a:r>
            <a:r>
              <a:rPr lang="ru-RU" dirty="0"/>
              <a:t>элемента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Тип: ядерный </a:t>
            </a:r>
            <a:r>
              <a:rPr lang="en-US" dirty="0"/>
              <a:t>vs. </a:t>
            </a:r>
            <a:r>
              <a:rPr lang="ru-RU" dirty="0"/>
              <a:t>периферийный </a:t>
            </a:r>
            <a:r>
              <a:rPr lang="en-US" dirty="0"/>
              <a:t>vs. </a:t>
            </a:r>
            <a:r>
              <a:rPr lang="ru-RU" dirty="0"/>
              <a:t>экстра-тематический</a:t>
            </a:r>
          </a:p>
          <a:p>
            <a:r>
              <a:rPr lang="ru-RU" dirty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словах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Часть речи</a:t>
            </a:r>
          </a:p>
          <a:p>
            <a:r>
              <a:rPr lang="ru-RU" b="1" dirty="0"/>
              <a:t>Размеченные примеры (!)</a:t>
            </a:r>
          </a:p>
          <a:p>
            <a:r>
              <a:rPr lang="ru-RU" dirty="0"/>
              <a:t>…и некоторые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в число ядерных (</a:t>
            </a:r>
            <a:r>
              <a:rPr lang="ru-RU" dirty="0" err="1"/>
              <a:t>Core</a:t>
            </a:r>
            <a:r>
              <a:rPr lang="ru-RU" dirty="0"/>
              <a:t>) элементов которых 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значений (</a:t>
            </a:r>
            <a:r>
              <a:rPr lang="en-US" dirty="0" err="1"/>
              <a:t>Concepticon</a:t>
            </a:r>
            <a:r>
              <a:rPr lang="ru-RU" dirty="0"/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Опубликованные словники, приведенные к общему 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Словники: от списков </a:t>
            </a:r>
            <a:r>
              <a:rPr lang="ru-RU" sz="3200" dirty="0" err="1"/>
              <a:t>Сводеша</a:t>
            </a:r>
            <a:r>
              <a:rPr lang="ru-RU" sz="3200" dirty="0"/>
              <a:t> до клинических тестов на называние (</a:t>
            </a:r>
            <a:r>
              <a:rPr lang="en-US" sz="3200" dirty="0"/>
              <a:t>naming tests</a:t>
            </a:r>
            <a:r>
              <a:rPr lang="ru-RU" sz="3200" dirty="0"/>
              <a:t>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00"/>
                </a:solidFill>
              </a:rPr>
              <a:t>30222 </a:t>
            </a:r>
            <a:r>
              <a:rPr lang="ru-RU" sz="3200" dirty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>
                <a:solidFill>
                  <a:srgbClr val="000000"/>
                </a:solidFill>
              </a:rPr>
              <a:t>160 </a:t>
            </a:r>
            <a:r>
              <a:rPr lang="ru-RU" sz="3200" dirty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</a:rPr>
              <a:t>из</a:t>
            </a:r>
            <a:r>
              <a:rPr lang="en-US" sz="3200" dirty="0">
                <a:solidFill>
                  <a:srgbClr val="000000"/>
                </a:solidFill>
              </a:rPr>
              <a:t> 2495 </a:t>
            </a:r>
            <a:r>
              <a:rPr lang="ru-RU" sz="3200" dirty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>
                <a:hlinkClick r:id="rId2"/>
              </a:rPr>
              <a:t>https://github.com/clld/clics</a:t>
            </a:r>
            <a:r>
              <a:rPr lang="ru-RU" sz="3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создавать / развивать подобные ресурсы?</a:t>
            </a:r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/>
              <a:t>Ворднет</a:t>
            </a:r>
            <a:r>
              <a:rPr lang="ru-RU" dirty="0"/>
              <a:t> – скорее для имен, </a:t>
            </a:r>
            <a:r>
              <a:rPr lang="en-US" dirty="0"/>
              <a:t>top-down approach</a:t>
            </a:r>
          </a:p>
          <a:p>
            <a:r>
              <a:rPr lang="ru-RU" dirty="0" err="1"/>
              <a:t>Фреймнет</a:t>
            </a:r>
            <a:r>
              <a:rPr lang="ru-RU" dirty="0"/>
              <a:t> – для предикатов, тоже </a:t>
            </a:r>
            <a:r>
              <a:rPr lang="en-US" dirty="0"/>
              <a:t>top-down</a:t>
            </a:r>
          </a:p>
          <a:p>
            <a:r>
              <a:rPr lang="en-US" dirty="0"/>
              <a:t>CLICS </a:t>
            </a:r>
            <a:r>
              <a:rPr lang="ru-RU" dirty="0"/>
              <a:t>– в общем для всего, </a:t>
            </a:r>
            <a:r>
              <a:rPr lang="en-US" dirty="0"/>
              <a:t>bottom-up</a:t>
            </a:r>
          </a:p>
          <a:p>
            <a:r>
              <a:rPr lang="ru-RU" dirty="0"/>
              <a:t>Структура каждого из этих ресурсов – </a:t>
            </a:r>
            <a:r>
              <a:rPr lang="ru-RU" dirty="0" err="1"/>
              <a:t>графовая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пространство?</a:t>
            </a:r>
          </a:p>
          <a:p>
            <a:pPr marL="0" indent="0">
              <a:buNone/>
            </a:pPr>
            <a:r>
              <a:rPr lang="ru-RU" dirty="0"/>
              <a:t>Вопрос,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/>
              <a:t>) </a:t>
            </a:r>
            <a:r>
              <a:rPr lang="ru-RU" b="1" dirty="0"/>
              <a:t>прямо сейчас</a:t>
            </a:r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Тезаурусы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Выше-ниже: гипонимы, </a:t>
            </a:r>
            <a:r>
              <a:rPr lang="ru-RU" sz="3200" dirty="0" err="1"/>
              <a:t>гиперонимы</a:t>
            </a:r>
            <a:r>
              <a:rPr lang="ru-RU" sz="3200" dirty="0"/>
              <a:t>, </a:t>
            </a:r>
            <a:r>
              <a:rPr lang="ru-RU" sz="3200" dirty="0" err="1"/>
              <a:t>когипонимы</a:t>
            </a:r>
            <a:endParaRPr lang="ru-RU" sz="3200" dirty="0"/>
          </a:p>
          <a:p>
            <a:r>
              <a:rPr lang="ru-RU" sz="3200" dirty="0"/>
              <a:t>Синонимы, антонимы</a:t>
            </a:r>
          </a:p>
          <a:p>
            <a:r>
              <a:rPr lang="ru-RU" sz="3200" dirty="0"/>
              <a:t>Часть-целое: </a:t>
            </a:r>
            <a:r>
              <a:rPr lang="ru-RU" sz="3200" dirty="0" err="1"/>
              <a:t>меронимы</a:t>
            </a:r>
            <a:r>
              <a:rPr lang="ru-RU" sz="3200" dirty="0"/>
              <a:t> и </a:t>
            </a:r>
            <a:r>
              <a:rPr lang="ru-RU" sz="3200" dirty="0" err="1"/>
              <a:t>холонимы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Фрагмент структуры </a:t>
            </a:r>
            <a:r>
              <a:rPr lang="en-US" dirty="0"/>
              <a:t>WordNet</a:t>
            </a:r>
            <a:r>
              <a:rPr lang="ru-RU" dirty="0"/>
              <a:t>-а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http://compling.hss.ntu.edu.sg/omw/</a:t>
            </a:r>
            <a:endParaRPr lang="ru-RU" dirty="0"/>
          </a:p>
          <a:p>
            <a:r>
              <a:rPr lang="ru-RU" dirty="0"/>
              <a:t>За основу взята структура (семантическое дерево) английского </a:t>
            </a:r>
            <a:r>
              <a:rPr lang="ru-RU" dirty="0" err="1"/>
              <a:t>ворднета</a:t>
            </a:r>
            <a:endParaRPr lang="ru-RU" dirty="0"/>
          </a:p>
          <a:p>
            <a:r>
              <a:rPr lang="ru-RU" dirty="0"/>
              <a:t>На нее наложены данные других языков</a:t>
            </a:r>
          </a:p>
          <a:p>
            <a:r>
              <a:rPr lang="ru-RU" dirty="0"/>
              <a:t>Через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ru-RU" dirty="0"/>
              <a:t>доступны 31</a:t>
            </a:r>
          </a:p>
          <a:p>
            <a:r>
              <a:rPr lang="ru-RU" dirty="0"/>
              <a:t>Существует версия на 150 языков (данные собраны автоматически по </a:t>
            </a:r>
            <a:r>
              <a:rPr lang="en-US" dirty="0"/>
              <a:t>Wiktionary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http://compling.hss.ntu.edu.sg/omw/summx.html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1507</Words>
  <Application>Microsoft Office PowerPoint</Application>
  <PresentationFormat>Широкоэкранный</PresentationFormat>
  <Paragraphs>237</Paragraphs>
  <Slides>36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Libre Franklin</vt:lpstr>
      <vt:lpstr>Maven Pro</vt:lpstr>
      <vt:lpstr>MuseoSans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CompSem_wn_fn.ipynb)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Фреймовая разметка изображений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Дарья Рыжова</cp:lastModifiedBy>
  <cp:revision>48</cp:revision>
  <dcterms:created xsi:type="dcterms:W3CDTF">2020-04-17T21:20:48Z</dcterms:created>
  <dcterms:modified xsi:type="dcterms:W3CDTF">2024-09-02T11:52:31Z</dcterms:modified>
</cp:coreProperties>
</file>