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DB98F6-E9EC-4F3A-8A98-6AF55C0F3493}">
  <a:tblStyle styleId="{74DB98F6-E9EC-4F3A-8A98-6AF55C0F34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76c7cf8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176c7cf865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76c7cf86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176c7cf865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76c7cf86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176c7cf865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76c7cf86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176c7cf865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76c7cf86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176c7cf865_0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76c7cf86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176c7cf865_0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76c7cf865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76c7cf865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76c7cf865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76c7cf865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76c7cf865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76c7cf865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76c7cf86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76c7cf86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76c7cf865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76c7cf865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76c7cf865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76c7cf86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76c7cf865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76c7cf865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76c7cf86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76c7cf86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76c7cf865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76c7cf865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76c7cf865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76c7cf865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76c7cf865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76c7cf865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76c7cf865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76c7cf865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76c7cf865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76c7cf865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76c7cf865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76c7cf865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76c7cf865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76c7cf865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76c7cf865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76c7cf865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76c7cf865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76c7cf865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76c7cf86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76c7cf86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76c7cf865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76c7cf865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6c7cf865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76c7cf865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76c7cf865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76c7cf865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76c7cf865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76c7cf865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76c7cf865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76c7cf86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76c7cf86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76c7cf86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76c7cf865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76c7cf865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76c7cf865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76c7cf865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76c7cf865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76c7cf865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76c7cf865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76c7cf865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76c7cf865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76c7cf865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76c7cf865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76c7cf865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76c7cf865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176c7cf865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76c7cf865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76c7cf865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76c7cf865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76c7cf865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76c7cf865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76c7cf865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76c7cf865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76c7cf865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76c7cf865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76c7cf865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1pPr>
            <a:lvl2pPr indent="-3810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indent="-3556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1pPr>
            <a:lvl2pPr indent="-3810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indent="-3556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emanticsarchive.net/Archive/Tg3ZGI2M/Marneffe.pdf" TargetMode="External"/><Relationship Id="rId4" Type="http://schemas.openxmlformats.org/officeDocument/2006/relationships/hyperlink" Target="https://github.com/mcdm/CommitmentBank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aclweb.org/anthology/D19-1630.pdf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lato.stanford.edu/entries/abduc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Natural Language Inference: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/>
              <a:t>дискуссия</a:t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Компьютерная семантика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Даша Рыжова, Даша Попова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28 февраля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457200" y="205978"/>
            <a:ext cx="82296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974"/>
              <a:buFont typeface="Times New Roman"/>
              <a:buNone/>
            </a:pPr>
            <a:r>
              <a:rPr lang="ru" sz="3959">
                <a:latin typeface="Times New Roman"/>
                <a:ea typeface="Times New Roman"/>
                <a:cs typeface="Times New Roman"/>
                <a:sym typeface="Times New Roman"/>
              </a:rPr>
              <a:t>Experimental set-up</a:t>
            </a:r>
            <a:endParaRPr sz="395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457200" y="750081"/>
            <a:ext cx="8229600" cy="4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ru" sz="2480">
                <a:latin typeface="Times New Roman"/>
                <a:ea typeface="Times New Roman"/>
                <a:cs typeface="Times New Roman"/>
                <a:sym typeface="Times New Roman"/>
              </a:rPr>
              <a:t>Three target sentences per experimental list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Noto Sans Symbols"/>
              <a:buChar char="▪"/>
            </a:pPr>
            <a:r>
              <a:rPr lang="ru" sz="2480">
                <a:latin typeface="Times New Roman"/>
                <a:ea typeface="Times New Roman"/>
                <a:cs typeface="Times New Roman"/>
                <a:sym typeface="Times New Roman"/>
              </a:rPr>
              <a:t>a regular embedding: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ru" sz="2480">
                <a:latin typeface="Times New Roman"/>
                <a:ea typeface="Times New Roman"/>
                <a:cs typeface="Times New Roman"/>
                <a:sym typeface="Times New Roman"/>
              </a:rPr>
              <a:t>Mary said that Sam is running for political office, but he isn’t.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Noto Sans Symbols"/>
              <a:buChar char="▪"/>
            </a:pPr>
            <a:r>
              <a:rPr lang="ru" sz="2480">
                <a:latin typeface="Times New Roman"/>
                <a:ea typeface="Times New Roman"/>
                <a:cs typeface="Times New Roman"/>
                <a:sym typeface="Times New Roman"/>
              </a:rPr>
              <a:t>a sentence-internal slift: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ru" sz="2480">
                <a:latin typeface="Times New Roman"/>
                <a:ea typeface="Times New Roman"/>
                <a:cs typeface="Times New Roman"/>
                <a:sym typeface="Times New Roman"/>
              </a:rPr>
              <a:t>Katherine is, Dean thinks, getting married, but she isn’t.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Noto Sans Symbols"/>
              <a:buChar char="▪"/>
            </a:pPr>
            <a:r>
              <a:rPr lang="ru" sz="2480">
                <a:latin typeface="Times New Roman"/>
                <a:ea typeface="Times New Roman"/>
                <a:cs typeface="Times New Roman"/>
                <a:sym typeface="Times New Roman"/>
              </a:rPr>
              <a:t>a sentence-final slift: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1200"/>
              </a:spcAft>
              <a:buClr>
                <a:schemeClr val="dk1"/>
              </a:buClr>
              <a:buSzPts val="2480"/>
              <a:buNone/>
            </a:pPr>
            <a:r>
              <a:rPr lang="ru" sz="2480">
                <a:latin typeface="Times New Roman"/>
                <a:ea typeface="Times New Roman"/>
                <a:cs typeface="Times New Roman"/>
                <a:sym typeface="Times New Roman"/>
              </a:rPr>
              <a:t>The hospital will hire a surgeon, Jeremy suspects, but it won’t.</a:t>
            </a:r>
            <a:endParaRPr sz="24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457200" y="205978"/>
            <a:ext cx="82296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974"/>
              <a:buFont typeface="Times New Roman"/>
              <a:buNone/>
            </a:pPr>
            <a:r>
              <a:rPr lang="ru" sz="3959">
                <a:latin typeface="Times New Roman"/>
                <a:ea typeface="Times New Roman"/>
                <a:cs typeface="Times New Roman"/>
                <a:sym typeface="Times New Roman"/>
              </a:rPr>
              <a:t>Experimental set-up</a:t>
            </a:r>
            <a:endParaRPr sz="395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457200" y="910816"/>
            <a:ext cx="8229600" cy="4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" sz="2480">
                <a:latin typeface="Times New Roman"/>
                <a:ea typeface="Times New Roman"/>
                <a:cs typeface="Times New Roman"/>
                <a:sym typeface="Times New Roman"/>
              </a:rPr>
              <a:t>Six non-contradictory fillers: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" sz="2480">
                <a:latin typeface="Times New Roman"/>
                <a:ea typeface="Times New Roman"/>
                <a:cs typeface="Times New Roman"/>
                <a:sym typeface="Times New Roman"/>
              </a:rPr>
              <a:t>a. Bob wants to go to the park, but Bill does not.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" sz="2480">
                <a:latin typeface="Times New Roman"/>
                <a:ea typeface="Times New Roman"/>
                <a:cs typeface="Times New Roman"/>
                <a:sym typeface="Times New Roman"/>
              </a:rPr>
              <a:t>b. It’s a good idea, but I can’t endorse it.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" sz="2480">
                <a:latin typeface="Times New Roman"/>
                <a:ea typeface="Times New Roman"/>
                <a:cs typeface="Times New Roman"/>
                <a:sym typeface="Times New Roman"/>
              </a:rPr>
              <a:t>c. Some, but not all, of the students passed the test.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" sz="2480">
                <a:latin typeface="Times New Roman"/>
                <a:ea typeface="Times New Roman"/>
                <a:cs typeface="Times New Roman"/>
                <a:sym typeface="Times New Roman"/>
              </a:rPr>
              <a:t>d. John wants to go to a football game, but he won’t.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" sz="2480">
                <a:latin typeface="Times New Roman"/>
                <a:ea typeface="Times New Roman"/>
                <a:cs typeface="Times New Roman"/>
                <a:sym typeface="Times New Roman"/>
              </a:rPr>
              <a:t>e. James was planning to come to the party, but I don’t think he will.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rPr lang="ru" sz="2480">
                <a:latin typeface="Times New Roman"/>
                <a:ea typeface="Times New Roman"/>
                <a:cs typeface="Times New Roman"/>
                <a:sym typeface="Times New Roman"/>
              </a:rPr>
              <a:t>f. Sam thinks it will rain, and Joan thinks it will be sunny.</a:t>
            </a:r>
            <a:endParaRPr sz="24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457200" y="205978"/>
            <a:ext cx="82296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974"/>
              <a:buFont typeface="Times New Roman"/>
              <a:buNone/>
            </a:pPr>
            <a:r>
              <a:rPr lang="ru" sz="3959">
                <a:latin typeface="Times New Roman"/>
                <a:ea typeface="Times New Roman"/>
                <a:cs typeface="Times New Roman"/>
                <a:sym typeface="Times New Roman"/>
              </a:rPr>
              <a:t>Experimental set-up</a:t>
            </a:r>
            <a:endParaRPr sz="395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457200" y="750081"/>
            <a:ext cx="8229600" cy="4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ru" sz="2380">
                <a:latin typeface="Times New Roman"/>
                <a:ea typeface="Times New Roman"/>
                <a:cs typeface="Times New Roman"/>
                <a:sym typeface="Times New Roman"/>
              </a:rPr>
              <a:t>Six contradictory fillers:</a:t>
            </a:r>
            <a:endParaRPr sz="1700"/>
          </a:p>
          <a:p>
            <a:pPr indent="-342900" lvl="0" marL="342900" rtl="0" algn="l">
              <a:lnSpc>
                <a:spcPct val="6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6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ru" sz="2380">
                <a:latin typeface="Times New Roman"/>
                <a:ea typeface="Times New Roman"/>
                <a:cs typeface="Times New Roman"/>
                <a:sym typeface="Times New Roman"/>
              </a:rPr>
              <a:t>a. Ed has no children, and his youngest daughter is visiting him.</a:t>
            </a:r>
            <a:endParaRPr sz="1700"/>
          </a:p>
          <a:p>
            <a:pPr indent="-342900" lvl="0" marL="342900" rtl="0" algn="l">
              <a:lnSpc>
                <a:spcPct val="6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6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ru" sz="2380">
                <a:latin typeface="Times New Roman"/>
                <a:ea typeface="Times New Roman"/>
                <a:cs typeface="Times New Roman"/>
                <a:sym typeface="Times New Roman"/>
              </a:rPr>
              <a:t>b. Judy stopped smoking, but she did not smoke before.</a:t>
            </a:r>
            <a:endParaRPr sz="1700"/>
          </a:p>
          <a:p>
            <a:pPr indent="-342900" lvl="0" marL="342900" rtl="0" algn="l">
              <a:lnSpc>
                <a:spcPct val="6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6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ru" sz="2380">
                <a:latin typeface="Times New Roman"/>
                <a:ea typeface="Times New Roman"/>
                <a:cs typeface="Times New Roman"/>
                <a:sym typeface="Times New Roman"/>
              </a:rPr>
              <a:t>c. Jacob realized that Teresa is a spy, but she isn’t.</a:t>
            </a:r>
            <a:endParaRPr sz="1700"/>
          </a:p>
          <a:p>
            <a:pPr indent="-342900" lvl="0" marL="342900" rtl="0" algn="l">
              <a:lnSpc>
                <a:spcPct val="6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6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ru" sz="2380">
                <a:latin typeface="Times New Roman"/>
                <a:ea typeface="Times New Roman"/>
                <a:cs typeface="Times New Roman"/>
                <a:sym typeface="Times New Roman"/>
              </a:rPr>
              <a:t>d. Ivan is younger than Penny, and Penny is younger than Ivan.</a:t>
            </a:r>
            <a:endParaRPr sz="1700"/>
          </a:p>
          <a:p>
            <a:pPr indent="-342900" lvl="0" marL="342900" rtl="0" algn="l">
              <a:lnSpc>
                <a:spcPct val="6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6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ru" sz="2380">
                <a:latin typeface="Times New Roman"/>
                <a:ea typeface="Times New Roman"/>
                <a:cs typeface="Times New Roman"/>
                <a:sym typeface="Times New Roman"/>
              </a:rPr>
              <a:t>e. My sister is an only child.</a:t>
            </a:r>
            <a:endParaRPr sz="1700"/>
          </a:p>
          <a:p>
            <a:pPr indent="-342900" lvl="0" marL="342900" rtl="0" algn="l">
              <a:lnSpc>
                <a:spcPct val="6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60000"/>
              </a:lnSpc>
              <a:spcBef>
                <a:spcPts val="496"/>
              </a:spcBef>
              <a:spcAft>
                <a:spcPts val="1200"/>
              </a:spcAft>
              <a:buClr>
                <a:schemeClr val="dk1"/>
              </a:buClr>
              <a:buSzPts val="2480"/>
              <a:buNone/>
            </a:pPr>
            <a:r>
              <a:rPr lang="ru" sz="2380">
                <a:latin typeface="Times New Roman"/>
                <a:ea typeface="Times New Roman"/>
                <a:cs typeface="Times New Roman"/>
                <a:sym typeface="Times New Roman"/>
              </a:rPr>
              <a:t>f. Tom is an extraordinary violinist, but he isn’t.</a:t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457200" y="205978"/>
            <a:ext cx="82296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974"/>
              <a:buFont typeface="Times New Roman"/>
              <a:buNone/>
            </a:pPr>
            <a:r>
              <a:rPr lang="ru" sz="3959">
                <a:latin typeface="Times New Roman"/>
                <a:ea typeface="Times New Roman"/>
                <a:cs typeface="Times New Roman"/>
                <a:sym typeface="Times New Roman"/>
              </a:rPr>
              <a:t>Experimental set-up</a:t>
            </a:r>
            <a:endParaRPr sz="395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457200" y="750081"/>
            <a:ext cx="8229600" cy="4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5494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ru" sz="2960">
                <a:latin typeface="Times New Roman"/>
                <a:ea typeface="Times New Roman"/>
                <a:cs typeface="Times New Roman"/>
                <a:sym typeface="Times New Roman"/>
              </a:rPr>
              <a:t>A hundred people were recruited via Amazon Mechanical Turk to participate in the study.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●"/>
            </a:pPr>
            <a:r>
              <a:rPr lang="ru" sz="2960">
                <a:latin typeface="Times New Roman"/>
                <a:ea typeface="Times New Roman"/>
                <a:cs typeface="Times New Roman"/>
                <a:sym typeface="Times New Roman"/>
              </a:rPr>
              <a:t>All the participants self-identified as native speakers of English.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1200"/>
              </a:spcAft>
              <a:buClr>
                <a:schemeClr val="dk1"/>
              </a:buClr>
              <a:buSzPts val="2960"/>
              <a:buChar char="●"/>
            </a:pPr>
            <a:r>
              <a:rPr lang="ru" sz="2960">
                <a:latin typeface="Times New Roman"/>
                <a:ea typeface="Times New Roman"/>
                <a:cs typeface="Times New Roman"/>
                <a:sym typeface="Times New Roman"/>
              </a:rPr>
              <a:t>Participants were asked to give each stimulus a score on a scale ranging from -3 (contradictory sentence) to 3 (non-contradictory sentence) with one point increments.</a:t>
            </a:r>
            <a:endParaRPr sz="29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457200" y="205978"/>
            <a:ext cx="82296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974"/>
              <a:buFont typeface="Times New Roman"/>
              <a:buNone/>
            </a:pPr>
            <a:r>
              <a:rPr lang="ru" sz="3959">
                <a:latin typeface="Times New Roman"/>
                <a:ea typeface="Times New Roman"/>
                <a:cs typeface="Times New Roman"/>
                <a:sym typeface="Times New Roman"/>
              </a:rPr>
              <a:t>Experimental results</a:t>
            </a:r>
            <a:endParaRPr sz="395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4" y="750081"/>
            <a:ext cx="4572000" cy="38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idx="2" type="body"/>
          </p:nvPr>
        </p:nvSpPr>
        <p:spPr>
          <a:xfrm>
            <a:off x="4648200" y="857238"/>
            <a:ext cx="4038600" cy="3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31565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2380">
                <a:latin typeface="Times New Roman"/>
                <a:ea typeface="Times New Roman"/>
                <a:cs typeface="Times New Roman"/>
                <a:sym typeface="Times New Roman"/>
              </a:rPr>
              <a:t>The ratings of regular embeddings are significantly higher than the ratings of both types of slifts (Wilcoxon rank sum test, α = 0.99, p = 0.0004)</a:t>
            </a:r>
            <a:endParaRPr/>
          </a:p>
          <a:p>
            <a:pPr indent="-191770" lvl="0" marL="34290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565" lvl="0" marL="342900" rtl="0" algn="l">
              <a:lnSpc>
                <a:spcPct val="90000"/>
              </a:lnSpc>
              <a:spcBef>
                <a:spcPts val="476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ru" sz="2380">
                <a:latin typeface="Times New Roman"/>
                <a:ea typeface="Times New Roman"/>
                <a:cs typeface="Times New Roman"/>
                <a:sym typeface="Times New Roman"/>
              </a:rPr>
              <a:t>The ratings of non-contradictory fillers are significantly higher than the ratings of regular embeddings (Wilcoxon rank sum test, α = 0.99, p = 0.003)</a:t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20" y="535767"/>
            <a:ext cx="8429684" cy="4339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The CommitmentBank</a:t>
            </a:r>
            <a:endParaRPr sz="2400"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Marie-Catherine de Marneffe, Mandy Simons, and Judith Tonhauser (2019). The CommitmentBank: Investigating projection in naturally occurring discourse. Proceedings of Sinn und Bedeutung 23.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The Data: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https://github.com/mcdm/CommitmentBank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628650" y="273852"/>
            <a:ext cx="7886700" cy="43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</a:rPr>
              <a:t>The CommitmentBank is a corpus of 1,200 naturally occurring discourses whose final sentence contains a clause-embedding predicate under an entailment canceling operator (question, modal, negation, antecedent of conditional)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chemeClr val="dk1"/>
                </a:solidFill>
              </a:rPr>
              <a:t>Jane knows that it is snowing</a:t>
            </a:r>
            <a:r>
              <a:rPr lang="ru" sz="1350">
                <a:solidFill>
                  <a:schemeClr val="dk1"/>
                </a:solidFill>
              </a:rPr>
              <a:t>: </a:t>
            </a:r>
            <a:r>
              <a:rPr i="1" lang="ru" sz="1350">
                <a:solidFill>
                  <a:schemeClr val="dk1"/>
                </a:solidFill>
              </a:rPr>
              <a:t>know </a:t>
            </a:r>
            <a:r>
              <a:rPr lang="ru" sz="1350">
                <a:solidFill>
                  <a:schemeClr val="dk1"/>
                </a:solidFill>
              </a:rPr>
              <a:t>entails its complement, hence the speaker is committed to the complement clause (CC)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</a:rPr>
              <a:t>Content which is expressed under the scope of an entailment canceling operator but which is nonetheless understood to be a commitment of the speaker is said to </a:t>
            </a:r>
            <a:r>
              <a:rPr i="1" lang="ru" sz="1350">
                <a:solidFill>
                  <a:schemeClr val="dk1"/>
                </a:solidFill>
              </a:rPr>
              <a:t>project</a:t>
            </a:r>
            <a:r>
              <a:rPr lang="ru" sz="1350">
                <a:solidFill>
                  <a:schemeClr val="dk1"/>
                </a:solidFill>
              </a:rPr>
              <a:t>: 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chemeClr val="dk1"/>
                </a:solidFill>
              </a:rPr>
              <a:t>Jane doesn’t know that it is snowing.</a:t>
            </a:r>
            <a:endParaRPr i="1"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chemeClr val="dk1"/>
                </a:solidFill>
              </a:rPr>
              <a:t>Does Jane know that it is snowing?</a:t>
            </a:r>
            <a:endParaRPr i="1"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chemeClr val="dk1"/>
                </a:solidFill>
              </a:rPr>
              <a:t>Jane may know that it is snowing.</a:t>
            </a:r>
            <a:endParaRPr i="1"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chemeClr val="dk1"/>
                </a:solidFill>
              </a:rPr>
              <a:t>If Jane knows that it is snowing, she will wear her snow boots, hat and gloves.</a:t>
            </a:r>
            <a:endParaRPr i="1"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350">
                <a:solidFill>
                  <a:schemeClr val="dk1"/>
                </a:solidFill>
              </a:rPr>
              <a:t>The goal with the CommitmentBank has been to create a resource for the empirically-based study of projection of CCs, using naturally occurring examples and basing analysis on judgments of projection provided by theoretically untrained speakers.</a:t>
            </a:r>
            <a:endParaRPr i="1" sz="13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</a:rPr>
              <a:t>The CommitmentBank contains 1,200 examples of naturally occurring discourse segments extracted from three corpora of different genres: the Wall Street Journal (WSJ, news articles),the fiction component of the British National Corpus (BNC, fiction) and Switchboard (SWBD,dialogue). 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</a:rPr>
              <a:t>Each discourse consists of a target sentence with a clause-embedding predicate embedded under an entailment canceling operator (negation, modal, antecedent of conditional, or question) with up to 2 prior context sentences/turns.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313" y="2883738"/>
            <a:ext cx="633412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00" y="71175"/>
            <a:ext cx="7299651" cy="49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Лейблы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{74DB98F6-E9EC-4F3A-8A98-6AF55C0F3493}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u="sng">
                          <a:solidFill>
                            <a:schemeClr val="dk1"/>
                          </a:solidFill>
                        </a:rPr>
                        <a:t>couch</a:t>
                      </a:r>
                      <a:endParaRPr b="1" u="sng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sofa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u="sng"/>
                        <a:t>crow</a:t>
                      </a:r>
                      <a:endParaRPr b="1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bird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u="sng"/>
                        <a:t>bird</a:t>
                      </a:r>
                      <a:endParaRPr b="1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crow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u="sng"/>
                        <a:t>hippo</a:t>
                      </a:r>
                      <a:endParaRPr b="1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hungry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u="sng"/>
                        <a:t>elephant</a:t>
                      </a:r>
                      <a:endParaRPr b="1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linguist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yes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entailment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no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non-entailment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 hMerge="1"/>
                <a:tc hMerge="1"/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yes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entailment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unknown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non-entailment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no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contradiction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P ≡ Q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equivalence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 P    Q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forward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P</a:t>
                      </a:r>
                      <a:r>
                        <a:rPr lang="ru"/>
                        <a:t>     </a:t>
                      </a:r>
                      <a:r>
                        <a:rPr b="1" lang="ru"/>
                        <a:t>Q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reverse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P # Q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non-entailment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750" y="3293904"/>
            <a:ext cx="161925" cy="3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491038" y="3318512"/>
            <a:ext cx="161925" cy="3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213" y="428625"/>
            <a:ext cx="667702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03" y="0"/>
            <a:ext cx="79227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143000"/>
            <a:ext cx="72961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38" y="1038225"/>
            <a:ext cx="72485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88" y="1143000"/>
            <a:ext cx="72104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Projective or not?</a:t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23"/>
            <a:ext cx="78867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50" y="0"/>
            <a:ext cx="7937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80550" y="619300"/>
            <a:ext cx="8930400" cy="412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8" y="1438275"/>
            <a:ext cx="84296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The CommitmentBank can be recast as a dataset for NLI: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https://www.aclweb.org/anthology/D19-1630.pdf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type="title"/>
          </p:nvPr>
        </p:nvSpPr>
        <p:spPr>
          <a:xfrm>
            <a:off x="311700" y="255625"/>
            <a:ext cx="8520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5"/>
              <a:t>Комитмент говорящего: данные русского языка (суждения студентов)</a:t>
            </a:r>
            <a:endParaRPr sz="220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251" name="Google Shape;251;p43"/>
          <p:cNvSpPr txBox="1"/>
          <p:nvPr>
            <p:ph idx="1" type="body"/>
          </p:nvPr>
        </p:nvSpPr>
        <p:spPr>
          <a:xfrm>
            <a:off x="311700" y="795950"/>
            <a:ext cx="8520600" cy="4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Как вы считаете, в чем главная причина недовольства государства вечеринками и связанных с этим ограничительных мер? — Я не </a:t>
            </a:r>
            <a:r>
              <a:rPr b="1" lang="ru" sz="14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думаю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что власти осознанно притесняют культуру электронной музыки. (-2)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Потом вернулся в дом ― странно, но я не </a:t>
            </a:r>
            <a:r>
              <a:rPr b="1" lang="ru" sz="1400">
                <a:solidFill>
                  <a:srgbClr val="3C78D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боюсь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что донесут соседи: те, кто знал меня хорошо, или погибли, или уехали, а те, кто остался, путают меня с двоюродным братом” (+3)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Этот лозунг должен быть проверен в реальной политической борьбе. Он по сути ― мобилизационный. И я, кстати, не </a:t>
            </a:r>
            <a:r>
              <a:rPr b="1" lang="ru" sz="1400">
                <a:solidFill>
                  <a:srgbClr val="3C78D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уверен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что он сразу будет принят усталым обществом на ура. (-2)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Нарушитель не </a:t>
            </a:r>
            <a:r>
              <a:rPr b="1" lang="ru" sz="14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подозревал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что стражи порядка садились в машину, чтобы отправиться на его поиски (+3)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Ну, ну, неужели ты </a:t>
            </a:r>
            <a:r>
              <a:rPr b="1" lang="ru" sz="14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думаешь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что все девушки выходят замуж, а мужчины женятся по своему выбору? (-3)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Разве он не </a:t>
            </a:r>
            <a:r>
              <a:rPr b="1" lang="ru" sz="14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понимает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этот разговорившийся аспирант, что профессор не может ему ответить с той же степенью открытости, вынужден отмалчиваться? (+2)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★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― Не </a:t>
            </a:r>
            <a:r>
              <a:rPr b="1" lang="ru" sz="14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думаю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что это крестик виноват, ― говорил отец с огорчением. (-3)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Если я </a:t>
            </a:r>
            <a:r>
              <a:rPr b="1" lang="ru" sz="1400">
                <a:solidFill>
                  <a:srgbClr val="3C78D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знаю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что моя правда не нанесет ущерб, то говорю правду. (+2)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Лейблы: </a:t>
            </a:r>
            <a:r>
              <a:rPr lang="ru" sz="2200"/>
              <a:t>н</a:t>
            </a:r>
            <a:r>
              <a:rPr lang="ru" sz="2200"/>
              <a:t>ейтральность vs. следствие</a:t>
            </a:r>
            <a:endParaRPr sz="22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195" u="sng">
                <a:solidFill>
                  <a:schemeClr val="dk1"/>
                </a:solidFill>
              </a:rPr>
              <a:t>Обратное следствие</a:t>
            </a:r>
            <a:r>
              <a:rPr lang="ru" sz="6195">
                <a:solidFill>
                  <a:schemeClr val="dk1"/>
                </a:solidFill>
              </a:rPr>
              <a:t>:</a:t>
            </a:r>
            <a:endParaRPr sz="619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6195">
                <a:solidFill>
                  <a:schemeClr val="dk1"/>
                </a:solidFill>
              </a:rPr>
              <a:t>Студенты курят    студенты курят сигары</a:t>
            </a:r>
            <a:endParaRPr i="1" sz="619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19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19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195" u="sng">
                <a:solidFill>
                  <a:schemeClr val="dk1"/>
                </a:solidFill>
              </a:rPr>
              <a:t>SNLI n/e cases</a:t>
            </a:r>
            <a:r>
              <a:rPr lang="ru" sz="6195">
                <a:solidFill>
                  <a:schemeClr val="dk1"/>
                </a:solidFill>
              </a:rPr>
              <a:t>:</a:t>
            </a:r>
            <a:endParaRPr sz="619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195">
                <a:solidFill>
                  <a:schemeClr val="dk1"/>
                </a:solidFill>
              </a:rPr>
              <a:t>Premise: </a:t>
            </a:r>
            <a:r>
              <a:rPr i="1" lang="ru" sz="6195">
                <a:solidFill>
                  <a:schemeClr val="dk1"/>
                </a:solidFill>
              </a:rPr>
              <a:t>An older and younger man smiling 	</a:t>
            </a:r>
            <a:endParaRPr i="1" sz="619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195">
                <a:solidFill>
                  <a:schemeClr val="dk1"/>
                </a:solidFill>
              </a:rPr>
              <a:t>Hypothesis: </a:t>
            </a:r>
            <a:r>
              <a:rPr i="1" lang="ru" sz="6195">
                <a:solidFill>
                  <a:schemeClr val="dk1"/>
                </a:solidFill>
              </a:rPr>
              <a:t>Two men are smiling and laughing at the cats playing on the floor</a:t>
            </a:r>
            <a:endParaRPr i="1" sz="619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19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195">
                <a:solidFill>
                  <a:schemeClr val="dk1"/>
                </a:solidFill>
              </a:rPr>
              <a:t>Premise: </a:t>
            </a:r>
            <a:r>
              <a:rPr i="1" lang="ru" sz="6195">
                <a:solidFill>
                  <a:schemeClr val="dk1"/>
                </a:solidFill>
              </a:rPr>
              <a:t>A smiling costumed woman is holding an umbrella	</a:t>
            </a:r>
            <a:endParaRPr i="1" sz="619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195">
                <a:solidFill>
                  <a:schemeClr val="dk1"/>
                </a:solidFill>
              </a:rPr>
              <a:t>Hypothesis: </a:t>
            </a:r>
            <a:r>
              <a:rPr i="1" lang="ru" sz="6195">
                <a:solidFill>
                  <a:schemeClr val="dk1"/>
                </a:solidFill>
              </a:rPr>
              <a:t>A happy woman in a fairy costume holds an umbrella</a:t>
            </a:r>
            <a:endParaRPr i="1" sz="619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111538" y="1624762"/>
            <a:ext cx="161925" cy="3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873"/>
              <a:buFont typeface="Arial"/>
              <a:buNone/>
            </a:pPr>
            <a:r>
              <a:rPr lang="ru" sz="2205"/>
              <a:t>Комитмент говорящего: данные русского языка (суждения студентов)</a:t>
            </a:r>
            <a:endParaRPr/>
          </a:p>
        </p:txBody>
      </p:sp>
      <p:sp>
        <p:nvSpPr>
          <p:cNvPr id="257" name="Google Shape;25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★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стесняйтесь странных желаний. Если вы </a:t>
            </a:r>
            <a:r>
              <a:rPr b="1" lang="ru" sz="12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полагаете</a:t>
            </a: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что одного кабинета совершенно недостаточно для вашей широкой творческой натуры, запланируйте два или три. (1)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★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Я дам вам сильные порошки и мази, и вы, бог даст, пройдете на своих ногах многие-многие лье. — Парацельс, ты </a:t>
            </a:r>
            <a:r>
              <a:rPr b="1" lang="ru" sz="12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веришь</a:t>
            </a: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что ее можно спасти? (0)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★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-- Неужели вы не </a:t>
            </a:r>
            <a:r>
              <a:rPr b="1" lang="ru" sz="1200">
                <a:solidFill>
                  <a:srgbClr val="3C78D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чувствуете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как вам легко оскорблять меня? -- сказала она. (3)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★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Мог ли он </a:t>
            </a:r>
            <a:r>
              <a:rPr b="1" lang="ru" sz="1200">
                <a:solidFill>
                  <a:srgbClr val="3C78D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предполагать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что непринужденный обмен идеями задержит его во Франции на целых девятнадцать месяцев. (2)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★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-- Нет, позволь; но если ты </a:t>
            </a:r>
            <a:r>
              <a:rPr b="1" lang="ru" sz="1200">
                <a:solidFill>
                  <a:srgbClr val="3C78D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считаешь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что это неравенство несправедливо, то почему же ты не действуешь так. (-1)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★"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Я могу </a:t>
            </a:r>
            <a:r>
              <a:rPr b="1" lang="ru" sz="1200">
                <a:solidFill>
                  <a:srgbClr val="3C78D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надеяться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что их ждёт гильотина? </a:t>
            </a: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★"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Если вы </a:t>
            </a:r>
            <a:r>
              <a:rPr b="1" lang="ru" sz="1200">
                <a:solidFill>
                  <a:srgbClr val="3C78D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вообразите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что у нас на Невском землетрясение, Александр III уже закачался на своем коне, но все-таки еще держится и геликонным голосом кричит вниз зевакам: «Чего не видали, дураки?» ― вам будет приблизительно ясно, что произошло в столовой, когда Варвара Сергеевна прочитала газету. (-3)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★"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― Ты же </a:t>
            </a:r>
            <a:r>
              <a:rPr b="1" lang="ru" sz="1200">
                <a:solidFill>
                  <a:srgbClr val="3C78D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понимаешь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что ты профукал экзамены? (3)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★"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Уже в эту среду я буду представлять свой проект о многострадальных тевтонских руинах Калининграда перед широкой публикой в Концертном зале города Брюгге. Известие это стало для меня неожиданностью. Подавая проект на рассмотрение жюри, я особо не </a:t>
            </a:r>
            <a:r>
              <a:rPr b="1" lang="ru" sz="1200">
                <a:solidFill>
                  <a:srgbClr val="3C78D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надеялась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что его отберут. (-2)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873"/>
              <a:buFont typeface="Arial"/>
              <a:buNone/>
            </a:pPr>
            <a:r>
              <a:rPr lang="ru" sz="2205"/>
              <a:t>Комитмент говорящего: данные русского языка (суждения студентов)</a:t>
            </a:r>
            <a:endParaRPr sz="23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5"/>
          <p:cNvSpPr txBox="1"/>
          <p:nvPr>
            <p:ph idx="1" type="body"/>
          </p:nvPr>
        </p:nvSpPr>
        <p:spPr>
          <a:xfrm>
            <a:off x="311700" y="1017725"/>
            <a:ext cx="8520600" cy="3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Никогда бы не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подумал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что буду болеть за "Эдмонтон", но нам нужно, чтобы они победили (+3)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 общем, можно было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сказать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что свадьба все-таки удалась (+1)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Но мне с ним легко и даже хочется уступать… и при этом я не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чувствую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что ломаю себя (-3)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 впоследствии Гоголь никогда не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замечал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чтобы этот проницательный и невозмутимо-спокойный критик чем-либо шумно восхищался (-2)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Крупный мужчина цветущего вида… мог ли он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думать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что жить ему осталось недолго? (+3)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Не знать её книги... так можно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подумать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что Булгакова она прямо-таки ненавидит (-3)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Кажется, я готов был различить даже нечто вроде ореола, светящегося вокруг его головы, в то время как он, наверно, и не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подозревал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что за ним наблюдают (+3)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Вы не можете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надеяться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что армия с таким социальным составом будет одерживать победы. (-3)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Конечно, надо иметь в виду, что сегодня Западный мир есть мир секулярный. Не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думайте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что там существуют только католики и протестанты. (-3)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Не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знаем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добился ли юный поэт благосклонности длинноногой красавицы, но в дзюдо его достижения были налицо ― он даже выполнил норму мастера спорта. (0)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873"/>
              <a:buFont typeface="Arial"/>
              <a:buNone/>
            </a:pPr>
            <a:r>
              <a:rPr lang="ru" sz="2205"/>
              <a:t>Комитмент говорящего: данные русского языка (суждения студентов)</a:t>
            </a:r>
            <a:endParaRPr sz="23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6"/>
          <p:cNvSpPr txBox="1"/>
          <p:nvPr>
            <p:ph idx="1" type="body"/>
          </p:nvPr>
        </p:nvSpPr>
        <p:spPr>
          <a:xfrm>
            <a:off x="311700" y="951450"/>
            <a:ext cx="8520600" cy="40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По словам Гиббса, присуждение Нобелевской премии мира смутило президента США. В своем выступлении по этому поводу Барак Обама подчеркнул: «Не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чувствую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что заслужил возможность оказаться в обществе такого количества деятелей, преобразивших мир». (-1.5)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я не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верю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что он норм если весь мир платит за зум… (-1)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Ребята, а вы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заметили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что в доке МА с темами на экз нет Частей речи? (2)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Неужели русские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полагают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что немецкому офицеру не следует интересоваться пищей? (-3)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― Тогда и чай будет сладкий, и вежливость в коридоре. И друга твоего никто тронуть не посмеет. ― А вы не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боитесь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что вас самого выкинут? ― спросил Андрей. (+2)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― Можете выдвигать её как гипотезу. Вы же этого не знаете, у вас же нет доступа к счётам… ― Откуда вы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знаете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что нет? (-2)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Если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обнаружат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что ваши гражданские документы фальшивые, можете отговориться тем, что купили их, чтобы избежать службы в армии. (+3)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Европейцы же разорвут отношения даже с самым давним партнёром, если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обнаружат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что с другой компанией работать выгоднее. (0)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Хватит внушать мне ощущение неполноценности. Это твои сугубо индивидуальные фантазии. Ты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предполагаешь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что тебе ведома суть вещей? (-2)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873"/>
              <a:buFont typeface="Arial"/>
              <a:buNone/>
            </a:pPr>
            <a:r>
              <a:rPr lang="ru" sz="2205"/>
              <a:t>Комитмент говорящего: данные русского языка (суждения студентов)</a:t>
            </a:r>
            <a:endParaRPr sz="2320"/>
          </a:p>
        </p:txBody>
      </p:sp>
      <p:sp>
        <p:nvSpPr>
          <p:cNvPr id="275" name="Google Shape;275;p47"/>
          <p:cNvSpPr txBox="1"/>
          <p:nvPr>
            <p:ph idx="1" type="body"/>
          </p:nvPr>
        </p:nvSpPr>
        <p:spPr>
          <a:xfrm>
            <a:off x="311700" y="1152475"/>
            <a:ext cx="85206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 Там будет видно. Впрочем, есть политики, которые предрекают гораздо более драматичный предвыборный сценарий. Я не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думаю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что кабинет может быть уверен в своей неприкосновенности (-2)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― Не успокоюсь, пока не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узнаю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что он мертв. (0 или -3)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Уж не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боялся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ли он, что я донесу на него? (-2)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★"/>
            </a:pP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Знал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ли он, что этой мечте не было суждено сбыться? (+3)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Что же касается сцены и вокала, то я не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чувствую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что могу сейчас кого-то взять и чему-то научить. (+2)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Медленно кралась она вокруг стада, пока не вышла против ветра. Теперь она не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боялась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что олени или собаки почуют серых разбойников. (+2)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873"/>
              <a:buFont typeface="Arial"/>
              <a:buNone/>
            </a:pPr>
            <a:r>
              <a:rPr lang="ru" sz="2205"/>
              <a:t>Комитмент говорящего: данные русского языка (суждения студентов)</a:t>
            </a:r>
            <a:endParaRPr sz="2320"/>
          </a:p>
        </p:txBody>
      </p:sp>
      <p:sp>
        <p:nvSpPr>
          <p:cNvPr id="281" name="Google Shape;281;p48"/>
          <p:cNvSpPr txBox="1"/>
          <p:nvPr>
            <p:ph idx="1" type="body"/>
          </p:nvPr>
        </p:nvSpPr>
        <p:spPr>
          <a:xfrm>
            <a:off x="311700" y="1017725"/>
            <a:ext cx="8520600" cy="3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― В карцер захотел? ― заговорил наконец Масахиро. ― Или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надеешься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что твои русские опять тебя пожалеют? (-2)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Я не </a:t>
            </a:r>
            <a:r>
              <a:rPr lang="ru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думаю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что они имеют право повышать цены (-3)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Представьте: вам подносят полный стакан водки.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Чувствуете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как вас мутит? (+3)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Муся сама уже почти не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чувствовала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где у нее начинается театр. (-3)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Когда вы это делали, разве не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чувствовали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что совершаете нечто неординарное, героическое… не тревожились? (+3)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Можно открывать форточку в другом помещении, если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боитесь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что продует. (+1)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Он взвыл бы, если б не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боялся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что ему снова трепку зададут. (+3)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★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На сегодняшний вкус, пожалуй, скучновато, но кто </a:t>
            </a:r>
            <a:r>
              <a:rPr lang="ru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сказал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что кино про тирана обязано непременно быть занимательным? (-3)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27"/>
              <a:t>Комитмент говорящего: параметры</a:t>
            </a:r>
            <a:endParaRPr/>
          </a:p>
        </p:txBody>
      </p:sp>
      <p:sp>
        <p:nvSpPr>
          <p:cNvPr id="287" name="Google Shape;28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 вопроса: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общий вопрос, частный вопрос,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не-ли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ли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разве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неужели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так ли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так…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Модальный контекст: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может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должен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нужно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должно быть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возможно, якобы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Лицо, время: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 думаю, что… Я думал, что… Петя думает, что… Петя думал, что…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Вид: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Петя стесняется петь. Петя стесняется спеть. Петя постеснялся петь. Петя постеснялся спеть.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 союза: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Судья видел, что мяч ушел в аут.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Маша видела, как Аня примеряла мамину тиару.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Интонация: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Петя /подозревает, что ему готовят сюрприз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Петя \подозревает, что ему готовят сюрприз.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Семантический тип предиката: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 чувствую, что проголодался.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 чувствую, что Вы что-то не договариваете.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Анна А. Зализняк: импликативный тип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/>
              <a:t>Зализняк, Анна А. 1988. О понятии импликативного типа (для глагола с пропозициональным актантом). Знание и мнение. Москва: Наука, 107–121.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4" name="Google Shape;294;p50"/>
          <p:cNvGraphicFramePr/>
          <p:nvPr/>
        </p:nvGraphicFramePr>
        <p:xfrm>
          <a:off x="4672550" y="93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{74DB98F6-E9EC-4F3A-8A98-6AF55C0F3493}</a:tableStyleId>
              </a:tblPr>
              <a:tblGrid>
                <a:gridCol w="389675"/>
                <a:gridCol w="1846850"/>
                <a:gridCol w="2083075"/>
              </a:tblGrid>
              <a:tr h="29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импликативный тип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пример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&lt;T,T&gt;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/>
                        <a:t>сожалеть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29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&lt;T,F&gt;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/>
                        <a:t>суметь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29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&lt;T,0&gt;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/>
                        <a:t>обнаружить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29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&lt;F,T&gt;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/>
                        <a:t>лгать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29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&lt;F,F&gt;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/>
                        <a:t>хотеть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29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&lt;F,0&gt;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/>
                        <a:t>опровергать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29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&lt;0,T&gt;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/>
                        <a:t>стесняться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29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&lt;0,F&gt;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/>
                        <a:t>пытаться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29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&lt;0,0&gt;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/>
                        <a:t>думать</a:t>
                      </a:r>
                      <a:endParaRPr i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5" name="Google Shape;295;p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Варьирование импликативного типа</a:t>
            </a:r>
            <a:endParaRPr/>
          </a:p>
        </p:txBody>
      </p:sp>
      <p:sp>
        <p:nvSpPr>
          <p:cNvPr id="301" name="Google Shape;30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Вид пропозиционального глагола: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&lt;0,T&gt;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dk1"/>
                </a:solidFill>
              </a:rPr>
              <a:t>Иван боялся петь.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dk1"/>
                </a:solidFill>
              </a:rPr>
              <a:t>Иван не боялся петь.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&lt;F,T&gt;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>
                <a:solidFill>
                  <a:schemeClr val="dk1"/>
                </a:solidFill>
              </a:rPr>
              <a:t>Иван побоялся петь.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>
                <a:solidFill>
                  <a:schemeClr val="dk1"/>
                </a:solidFill>
              </a:rPr>
              <a:t>Иван не побоялся петь.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Варьирование импликативного типа</a:t>
            </a:r>
            <a:endParaRPr/>
          </a:p>
        </p:txBody>
      </p:sp>
      <p:sp>
        <p:nvSpPr>
          <p:cNvPr id="307" name="Google Shape;30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Вид глагола в комплементе: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&lt;F,T&gt;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dk1"/>
                </a:solidFill>
              </a:rPr>
              <a:t>Иван стесняется рассказать о своём прошлом.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&lt;0,T&gt;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ru">
                <a:solidFill>
                  <a:schemeClr val="dk1"/>
                </a:solidFill>
              </a:rPr>
              <a:t>Иван стесняется рассказывать о своём прошлом.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Варьирование импликативного типа</a:t>
            </a:r>
            <a:endParaRPr/>
          </a:p>
        </p:txBody>
      </p:sp>
      <p:sp>
        <p:nvSpPr>
          <p:cNvPr id="313" name="Google Shape;31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Интонационный контур</a:t>
            </a:r>
            <a:r>
              <a:rPr lang="ru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&lt;0,&gt;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dk1"/>
                </a:solidFill>
              </a:rPr>
              <a:t>Иван /подозревает, что его \обманули.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&lt;T,T&gt;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ru">
                <a:solidFill>
                  <a:schemeClr val="dk1"/>
                </a:solidFill>
              </a:rPr>
              <a:t>Иван \подозревает, что его обманули.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Лейблы: нейтральность vs. противоречие</a:t>
            </a:r>
            <a:endParaRPr sz="22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ru" sz="4595" u="sng">
                <a:solidFill>
                  <a:schemeClr val="dk1"/>
                </a:solidFill>
              </a:rPr>
              <a:t>SNLI n/с case</a:t>
            </a:r>
            <a:r>
              <a:rPr lang="ru" sz="4595">
                <a:solidFill>
                  <a:schemeClr val="dk1"/>
                </a:solidFill>
              </a:rPr>
              <a:t>:</a:t>
            </a:r>
            <a:endParaRPr sz="459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ru" sz="4595">
                <a:solidFill>
                  <a:schemeClr val="dk1"/>
                </a:solidFill>
              </a:rPr>
              <a:t>Premise: </a:t>
            </a:r>
            <a:r>
              <a:rPr i="1" lang="ru" sz="4595">
                <a:solidFill>
                  <a:schemeClr val="dk1"/>
                </a:solidFill>
              </a:rPr>
              <a:t>A smiling costumed woman is holding an umbrella	</a:t>
            </a:r>
            <a:endParaRPr i="1" sz="459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595">
                <a:solidFill>
                  <a:schemeClr val="dk1"/>
                </a:solidFill>
              </a:rPr>
              <a:t>Hypothesis: </a:t>
            </a:r>
            <a:r>
              <a:rPr i="1" lang="ru" sz="4595">
                <a:solidFill>
                  <a:schemeClr val="dk1"/>
                </a:solidFill>
              </a:rPr>
              <a:t>A happy woman in a fairy costume holds an umbrella</a:t>
            </a:r>
            <a:endParaRPr i="1" sz="459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9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ru" sz="4595">
                <a:solidFill>
                  <a:schemeClr val="dk1"/>
                </a:solidFill>
              </a:rPr>
              <a:t>+кореферентность событий</a:t>
            </a:r>
            <a:endParaRPr sz="459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Варьирование импликативного типа</a:t>
            </a:r>
            <a:endParaRPr/>
          </a:p>
        </p:txBody>
      </p:sp>
      <p:sp>
        <p:nvSpPr>
          <p:cNvPr id="319" name="Google Shape;319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Тип союза</a:t>
            </a:r>
            <a:r>
              <a:rPr lang="ru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&lt;T,T&gt;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dk1"/>
                </a:solidFill>
              </a:rPr>
              <a:t>Я вижу, как/что по дороге скачет всадник</a:t>
            </a:r>
            <a:r>
              <a:rPr i="1" lang="ru">
                <a:solidFill>
                  <a:schemeClr val="dk1"/>
                </a:solidFill>
              </a:rPr>
              <a:t>.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&lt;T,F&gt;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ru">
                <a:solidFill>
                  <a:schemeClr val="dk1"/>
                </a:solidFill>
              </a:rPr>
              <a:t>Я вижу, что/*как ты недоволен</a:t>
            </a:r>
            <a:r>
              <a:rPr i="1" lang="ru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/>
              <a:t>Варьирование импликативного типа: </a:t>
            </a:r>
            <a:r>
              <a:rPr i="1" lang="ru" sz="2420"/>
              <a:t>стесняться </a:t>
            </a:r>
            <a:r>
              <a:rPr lang="ru" sz="2420"/>
              <a:t>(НКРЯ)</a:t>
            </a:r>
            <a:endParaRPr sz="2420"/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ru">
                <a:solidFill>
                  <a:schemeClr val="dk1"/>
                </a:solidFill>
              </a:rPr>
              <a:t>Потом он исчез, и она </a:t>
            </a:r>
            <a:r>
              <a:rPr i="1" lang="ru">
                <a:solidFill>
                  <a:srgbClr val="3C78D8"/>
                </a:solidFill>
              </a:rPr>
              <a:t>стеснялась</a:t>
            </a:r>
            <a:r>
              <a:rPr i="1" lang="ru">
                <a:solidFill>
                  <a:schemeClr val="dk1"/>
                </a:solidFill>
              </a:rPr>
              <a:t> спросить о нём.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ru">
                <a:solidFill>
                  <a:schemeClr val="dk1"/>
                </a:solidFill>
              </a:rPr>
              <a:t>Один мой друг </a:t>
            </a:r>
            <a:r>
              <a:rPr i="1" lang="ru">
                <a:solidFill>
                  <a:srgbClr val="3C78D8"/>
                </a:solidFill>
              </a:rPr>
              <a:t>стесняется</a:t>
            </a:r>
            <a:r>
              <a:rPr i="1" lang="ru">
                <a:solidFill>
                  <a:schemeClr val="dk1"/>
                </a:solidFill>
              </a:rPr>
              <a:t> знакомиться с девушками на вечеринках.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ru">
                <a:solidFill>
                  <a:schemeClr val="dk1"/>
                </a:solidFill>
              </a:rPr>
              <a:t>Вляпались в какую-то историю и </a:t>
            </a:r>
            <a:r>
              <a:rPr i="1" lang="ru">
                <a:solidFill>
                  <a:srgbClr val="3C78D8"/>
                </a:solidFill>
              </a:rPr>
              <a:t>стесняются</a:t>
            </a:r>
            <a:r>
              <a:rPr i="1" lang="ru">
                <a:solidFill>
                  <a:schemeClr val="dk1"/>
                </a:solidFill>
              </a:rPr>
              <a:t> рассказывать.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ru">
                <a:solidFill>
                  <a:schemeClr val="dk1"/>
                </a:solidFill>
              </a:rPr>
              <a:t>Сам я тогда </a:t>
            </a:r>
            <a:r>
              <a:rPr i="1" lang="ru">
                <a:solidFill>
                  <a:srgbClr val="3C78D8"/>
                </a:solidFill>
              </a:rPr>
              <a:t>стеснялся</a:t>
            </a:r>
            <a:r>
              <a:rPr i="1" lang="ru">
                <a:solidFill>
                  <a:schemeClr val="dk1"/>
                </a:solidFill>
              </a:rPr>
              <a:t> выпивать и заказывал себе только морс.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ru">
                <a:solidFill>
                  <a:schemeClr val="dk1"/>
                </a:solidFill>
              </a:rPr>
              <a:t>Он ужасно </a:t>
            </a:r>
            <a:r>
              <a:rPr i="1" lang="ru">
                <a:solidFill>
                  <a:srgbClr val="3C78D8"/>
                </a:solidFill>
              </a:rPr>
              <a:t>стеснялся</a:t>
            </a:r>
            <a:r>
              <a:rPr i="1" lang="ru">
                <a:solidFill>
                  <a:schemeClr val="dk1"/>
                </a:solidFill>
              </a:rPr>
              <a:t>, что плачет, и не мог с собой ничего поделать.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ru">
                <a:solidFill>
                  <a:schemeClr val="dk1"/>
                </a:solidFill>
              </a:rPr>
              <a:t>Они </a:t>
            </a:r>
            <a:r>
              <a:rPr i="1" lang="ru">
                <a:solidFill>
                  <a:srgbClr val="3C78D8"/>
                </a:solidFill>
              </a:rPr>
              <a:t>стеснялись</a:t>
            </a:r>
            <a:r>
              <a:rPr i="1" lang="ru">
                <a:solidFill>
                  <a:schemeClr val="dk1"/>
                </a:solidFill>
              </a:rPr>
              <a:t> того, что не воюют.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/>
              <a:t>Варьирование импликативного типа: </a:t>
            </a:r>
            <a:r>
              <a:rPr i="1" lang="ru" sz="2420"/>
              <a:t>видеть</a:t>
            </a:r>
            <a:r>
              <a:rPr i="1" lang="ru" sz="2420"/>
              <a:t> </a:t>
            </a:r>
            <a:r>
              <a:rPr lang="ru" sz="2420"/>
              <a:t>(НКРЯ)</a:t>
            </a:r>
            <a:endParaRPr sz="2420"/>
          </a:p>
        </p:txBody>
      </p:sp>
      <p:sp>
        <p:nvSpPr>
          <p:cNvPr id="331" name="Google Shape;331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ru">
                <a:solidFill>
                  <a:schemeClr val="dk1"/>
                </a:solidFill>
              </a:rPr>
              <a:t>Во время корриды бык</a:t>
            </a:r>
            <a:r>
              <a:rPr i="1" lang="ru">
                <a:solidFill>
                  <a:schemeClr val="dk1"/>
                </a:solidFill>
              </a:rPr>
              <a:t> </a:t>
            </a:r>
            <a:r>
              <a:rPr i="1" lang="ru">
                <a:solidFill>
                  <a:srgbClr val="3C78D8"/>
                </a:solidFill>
              </a:rPr>
              <a:t>видит</a:t>
            </a:r>
            <a:r>
              <a:rPr i="1" lang="ru">
                <a:solidFill>
                  <a:schemeClr val="dk1"/>
                </a:solidFill>
              </a:rPr>
              <a:t>, что какое-то животное угрожает ему</a:t>
            </a:r>
            <a:r>
              <a:rPr i="1" lang="ru">
                <a:solidFill>
                  <a:schemeClr val="dk1"/>
                </a:solidFill>
              </a:rPr>
              <a:t>.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ru">
                <a:solidFill>
                  <a:schemeClr val="dk1"/>
                </a:solidFill>
              </a:rPr>
              <a:t>Я </a:t>
            </a:r>
            <a:r>
              <a:rPr i="1" lang="ru">
                <a:solidFill>
                  <a:srgbClr val="3C78D8"/>
                </a:solidFill>
              </a:rPr>
              <a:t>вижу</a:t>
            </a:r>
            <a:r>
              <a:rPr i="1" lang="ru">
                <a:solidFill>
                  <a:schemeClr val="dk1"/>
                </a:solidFill>
              </a:rPr>
              <a:t>, что Ване страшно приятно, что он может меня чему-то научить</a:t>
            </a:r>
            <a:r>
              <a:rPr i="1" lang="ru">
                <a:solidFill>
                  <a:schemeClr val="dk1"/>
                </a:solidFill>
              </a:rPr>
              <a:t>.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ru">
                <a:solidFill>
                  <a:schemeClr val="dk1"/>
                </a:solidFill>
              </a:rPr>
              <a:t>Вы же сами </a:t>
            </a:r>
            <a:r>
              <a:rPr i="1" lang="ru">
                <a:solidFill>
                  <a:srgbClr val="3C78D8"/>
                </a:solidFill>
              </a:rPr>
              <a:t>видите</a:t>
            </a:r>
            <a:r>
              <a:rPr i="1" lang="ru">
                <a:solidFill>
                  <a:schemeClr val="dk1"/>
                </a:solidFill>
              </a:rPr>
              <a:t>, какой на улице холод.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ru">
                <a:solidFill>
                  <a:schemeClr val="dk1"/>
                </a:solidFill>
              </a:rPr>
              <a:t>Недавно ехала в метро и </a:t>
            </a:r>
            <a:r>
              <a:rPr i="1" lang="ru">
                <a:solidFill>
                  <a:srgbClr val="3C78D8"/>
                </a:solidFill>
              </a:rPr>
              <a:t>видела</a:t>
            </a:r>
            <a:r>
              <a:rPr i="1" lang="ru">
                <a:solidFill>
                  <a:schemeClr val="dk1"/>
                </a:solidFill>
              </a:rPr>
              <a:t>, как девушка подпиливает себе ногти.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ru">
                <a:solidFill>
                  <a:schemeClr val="dk1"/>
                </a:solidFill>
              </a:rPr>
              <a:t>Никогда не </a:t>
            </a:r>
            <a:r>
              <a:rPr i="1" lang="ru">
                <a:solidFill>
                  <a:srgbClr val="3C78D8"/>
                </a:solidFill>
              </a:rPr>
              <a:t>видел</a:t>
            </a:r>
            <a:r>
              <a:rPr i="1" lang="ru">
                <a:solidFill>
                  <a:schemeClr val="dk1"/>
                </a:solidFill>
              </a:rPr>
              <a:t>, чтобы фраза состояла из одного местоимения.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ru">
                <a:solidFill>
                  <a:schemeClr val="dk1"/>
                </a:solidFill>
              </a:rPr>
              <a:t>Я никогда ранее не </a:t>
            </a:r>
            <a:r>
              <a:rPr i="1" lang="ru">
                <a:solidFill>
                  <a:srgbClr val="3C78D8"/>
                </a:solidFill>
              </a:rPr>
              <a:t>видел</a:t>
            </a:r>
            <a:r>
              <a:rPr i="1" lang="ru">
                <a:solidFill>
                  <a:schemeClr val="dk1"/>
                </a:solidFill>
              </a:rPr>
              <a:t>, чтобы так танцевали.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/>
              <a:t>Варьирование импликативного типа: </a:t>
            </a:r>
            <a:r>
              <a:rPr i="1" lang="ru" sz="2420"/>
              <a:t>думать</a:t>
            </a:r>
            <a:r>
              <a:rPr i="1" lang="ru" sz="2420"/>
              <a:t> </a:t>
            </a:r>
            <a:r>
              <a:rPr lang="ru" sz="2420"/>
              <a:t>(НКРЯ)</a:t>
            </a:r>
            <a:endParaRPr sz="2420"/>
          </a:p>
        </p:txBody>
      </p:sp>
      <p:sp>
        <p:nvSpPr>
          <p:cNvPr id="337" name="Google Shape;337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ru">
                <a:solidFill>
                  <a:schemeClr val="dk1"/>
                </a:solidFill>
              </a:rPr>
              <a:t>Я </a:t>
            </a:r>
            <a:r>
              <a:rPr i="1" lang="ru">
                <a:solidFill>
                  <a:srgbClr val="3C78D8"/>
                </a:solidFill>
              </a:rPr>
              <a:t>думаю</a:t>
            </a:r>
            <a:r>
              <a:rPr i="1" lang="ru">
                <a:solidFill>
                  <a:schemeClr val="dk1"/>
                </a:solidFill>
              </a:rPr>
              <a:t>, что тема борьбы с олигархами вылезла бы по-любому</a:t>
            </a:r>
            <a:r>
              <a:rPr i="1" lang="ru">
                <a:solidFill>
                  <a:schemeClr val="dk1"/>
                </a:solidFill>
              </a:rPr>
              <a:t>.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ru">
                <a:solidFill>
                  <a:schemeClr val="dk1"/>
                </a:solidFill>
              </a:rPr>
              <a:t>Я слушала её и </a:t>
            </a:r>
            <a:r>
              <a:rPr i="1" lang="ru">
                <a:solidFill>
                  <a:srgbClr val="3C78D8"/>
                </a:solidFill>
              </a:rPr>
              <a:t>думала</a:t>
            </a:r>
            <a:r>
              <a:rPr i="1" lang="ru">
                <a:solidFill>
                  <a:schemeClr val="dk1"/>
                </a:solidFill>
              </a:rPr>
              <a:t>, что действительно душки в наши нелегкие времена большая редкость.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ru">
                <a:solidFill>
                  <a:schemeClr val="dk1"/>
                </a:solidFill>
              </a:rPr>
              <a:t>Я не </a:t>
            </a:r>
            <a:r>
              <a:rPr i="1" lang="ru">
                <a:solidFill>
                  <a:srgbClr val="3C78D8"/>
                </a:solidFill>
              </a:rPr>
              <a:t>думал</a:t>
            </a:r>
            <a:r>
              <a:rPr i="1" lang="ru">
                <a:solidFill>
                  <a:schemeClr val="dk1"/>
                </a:solidFill>
              </a:rPr>
              <a:t>, что умею так быстро бегать!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ru">
                <a:solidFill>
                  <a:schemeClr val="dk1"/>
                </a:solidFill>
              </a:rPr>
              <a:t>Я по простоте душевной </a:t>
            </a:r>
            <a:r>
              <a:rPr i="1" lang="ru">
                <a:solidFill>
                  <a:srgbClr val="3C78D8"/>
                </a:solidFill>
              </a:rPr>
              <a:t>думал</a:t>
            </a:r>
            <a:r>
              <a:rPr i="1" lang="ru">
                <a:solidFill>
                  <a:schemeClr val="dk1"/>
                </a:solidFill>
              </a:rPr>
              <a:t>, что он автор этих текстов.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ru">
                <a:solidFill>
                  <a:schemeClr val="dk1"/>
                </a:solidFill>
              </a:rPr>
              <a:t>Почему же Вы </a:t>
            </a:r>
            <a:r>
              <a:rPr i="1" lang="ru">
                <a:solidFill>
                  <a:srgbClr val="3C78D8"/>
                </a:solidFill>
              </a:rPr>
              <a:t>думаете</a:t>
            </a:r>
            <a:r>
              <a:rPr i="1" lang="ru">
                <a:solidFill>
                  <a:schemeClr val="dk1"/>
                </a:solidFill>
              </a:rPr>
              <a:t>, что от Вашего </a:t>
            </a:r>
            <a:r>
              <a:rPr i="1" lang="ru">
                <a:solidFill>
                  <a:schemeClr val="dk1"/>
                </a:solidFill>
              </a:rPr>
              <a:t>бюллетеня</a:t>
            </a:r>
            <a:r>
              <a:rPr i="1" lang="ru">
                <a:solidFill>
                  <a:schemeClr val="dk1"/>
                </a:solidFill>
              </a:rPr>
              <a:t> что-то зависит?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ru">
                <a:solidFill>
                  <a:schemeClr val="dk1"/>
                </a:solidFill>
              </a:rPr>
              <a:t>Она </a:t>
            </a:r>
            <a:r>
              <a:rPr i="1" lang="ru">
                <a:solidFill>
                  <a:srgbClr val="3C78D8"/>
                </a:solidFill>
              </a:rPr>
              <a:t>думает</a:t>
            </a:r>
            <a:r>
              <a:rPr i="1" lang="ru">
                <a:solidFill>
                  <a:schemeClr val="dk1"/>
                </a:solidFill>
              </a:rPr>
              <a:t>, что Иркутск находится где-то за полярным кругом и что у нас сейчас полярная ночь идёт.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ru">
                <a:solidFill>
                  <a:schemeClr val="dk1"/>
                </a:solidFill>
              </a:rPr>
              <a:t>Я не </a:t>
            </a:r>
            <a:r>
              <a:rPr i="1" lang="ru">
                <a:solidFill>
                  <a:srgbClr val="3C78D8"/>
                </a:solidFill>
              </a:rPr>
              <a:t>думаю</a:t>
            </a:r>
            <a:r>
              <a:rPr i="1" lang="ru">
                <a:solidFill>
                  <a:schemeClr val="dk1"/>
                </a:solidFill>
              </a:rPr>
              <a:t> о том, будет ли фильм иметь успех.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Лейблы: </a:t>
            </a:r>
            <a:r>
              <a:rPr lang="ru" sz="2200"/>
              <a:t>следствие</a:t>
            </a:r>
            <a:r>
              <a:rPr lang="ru" sz="2200"/>
              <a:t> vs. противоречие</a:t>
            </a:r>
            <a:endParaRPr sz="220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Лейблы: следствие vs. перифраза</a:t>
            </a:r>
            <a:endParaRPr sz="220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dk1"/>
                </a:solidFill>
              </a:rPr>
              <a:t>Замена лексемы</a:t>
            </a:r>
            <a:r>
              <a:rPr lang="ru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i="1" lang="ru">
                <a:solidFill>
                  <a:schemeClr val="dk1"/>
                </a:solidFill>
              </a:rPr>
              <a:t>That is the way the </a:t>
            </a:r>
            <a:r>
              <a:rPr b="1" i="1" lang="ru">
                <a:solidFill>
                  <a:schemeClr val="dk1"/>
                </a:solidFill>
              </a:rPr>
              <a:t>system</a:t>
            </a:r>
            <a:r>
              <a:rPr i="1" lang="ru">
                <a:solidFill>
                  <a:schemeClr val="dk1"/>
                </a:solidFill>
              </a:rPr>
              <a:t> works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i="1" lang="ru">
                <a:solidFill>
                  <a:schemeClr val="dk1"/>
                </a:solidFill>
              </a:rPr>
              <a:t>That is the way the </a:t>
            </a:r>
            <a:r>
              <a:rPr b="1" i="1" lang="ru">
                <a:solidFill>
                  <a:schemeClr val="dk1"/>
                </a:solidFill>
              </a:rPr>
              <a:t>framework</a:t>
            </a:r>
            <a:r>
              <a:rPr i="1" lang="ru">
                <a:solidFill>
                  <a:schemeClr val="dk1"/>
                </a:solidFill>
              </a:rPr>
              <a:t> works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dk1"/>
                </a:solidFill>
              </a:rPr>
              <a:t>Глагольно-именные перифразы по Московской семантической школе</a:t>
            </a:r>
            <a:r>
              <a:rPr lang="ru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i="1" lang="ru">
                <a:solidFill>
                  <a:schemeClr val="dk1"/>
                </a:solidFill>
              </a:rPr>
              <a:t>Самолеты провели обстрел города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i="1" lang="ru">
                <a:solidFill>
                  <a:schemeClr val="dk1"/>
                </a:solidFill>
              </a:rPr>
              <a:t>Город подвергся обстрелу самолетов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i="1" lang="ru">
                <a:solidFill>
                  <a:schemeClr val="dk1"/>
                </a:solidFill>
              </a:rPr>
              <a:t>Идет обстрел города с самолетов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Лейблы: </a:t>
            </a:r>
            <a:r>
              <a:rPr lang="ru" sz="2200"/>
              <a:t>пресуппозиция и конвенциональная импликатура</a:t>
            </a:r>
            <a:endParaRPr sz="2200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066100"/>
            <a:ext cx="8520600" cy="3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4132" lvl="0" marL="457200" rtl="0" algn="just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i="1" lang="ru" sz="2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Дашин слон любит фисташковые торты</a:t>
            </a:r>
            <a:r>
              <a:rPr lang="ru" sz="2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:: </a:t>
            </a:r>
            <a:r>
              <a:rPr i="1" lang="ru" sz="2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Даши есть слон</a:t>
            </a:r>
            <a:endParaRPr i="1" sz="23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132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i="1" lang="ru" sz="2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Дадли, кузен Гарри, был одет в кожаную куртку</a:t>
            </a:r>
            <a:r>
              <a:rPr lang="ru" sz="2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:: </a:t>
            </a:r>
            <a:r>
              <a:rPr i="1" lang="ru" sz="2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Дадли – кузен Гарри</a:t>
            </a:r>
            <a:r>
              <a:rPr lang="ru" sz="2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(пресуппозиция/вторичная ассерция/конвенциональная импликатура)</a:t>
            </a:r>
            <a:endParaRPr sz="23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132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i="1" lang="ru" sz="2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Настя перестала пить вино по утрам</a:t>
            </a:r>
            <a:r>
              <a:rPr lang="ru" sz="2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:: </a:t>
            </a:r>
            <a:r>
              <a:rPr i="1" lang="ru" sz="2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Настя раньше пила вино по утрам</a:t>
            </a:r>
            <a:r>
              <a:rPr lang="ru" sz="2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(пресуппозиция + следствие)</a:t>
            </a:r>
            <a:endParaRPr sz="23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5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Лейблы: </a:t>
            </a:r>
            <a:r>
              <a:rPr lang="ru" sz="2200"/>
              <a:t>скалярная импликатура</a:t>
            </a:r>
            <a:endParaRPr sz="2200"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i="1" lang="ru">
                <a:solidFill>
                  <a:schemeClr val="dk1"/>
                </a:solidFill>
              </a:rPr>
              <a:t>Даша может сыграть некоторые прелюдии Рахманинова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i="1" lang="ru">
                <a:solidFill>
                  <a:schemeClr val="dk1"/>
                </a:solidFill>
              </a:rPr>
              <a:t>Даша может сыграть не все прелюдии Рахманинова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i="1" lang="ru">
                <a:solidFill>
                  <a:schemeClr val="dk1"/>
                </a:solidFill>
              </a:rPr>
              <a:t>Баскетбольная лига перенесла несколько матчей.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i="1" lang="ru">
                <a:solidFill>
                  <a:schemeClr val="dk1"/>
                </a:solidFill>
              </a:rPr>
              <a:t>Баскетбольная лига перенесла все матчи.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Лейблы: дедукция, индукция и </a:t>
            </a:r>
            <a:r>
              <a:rPr lang="ru" sz="2200"/>
              <a:t>абдукция</a:t>
            </a:r>
            <a:endParaRPr sz="2200"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3999900" cy="3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 u="sng">
                <a:solidFill>
                  <a:schemeClr val="dk1"/>
                </a:solidFill>
              </a:rPr>
              <a:t>Дедукция:</a:t>
            </a:r>
            <a:endParaRPr sz="43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ru" sz="4300">
                <a:solidFill>
                  <a:schemeClr val="dk1"/>
                </a:solidFill>
              </a:rPr>
              <a:t>All </a:t>
            </a:r>
            <a:r>
              <a:rPr i="1" lang="ru" sz="4300">
                <a:solidFill>
                  <a:schemeClr val="dk1"/>
                </a:solidFill>
              </a:rPr>
              <a:t>A</a:t>
            </a:r>
            <a:r>
              <a:rPr lang="ru" sz="4300">
                <a:solidFill>
                  <a:schemeClr val="dk1"/>
                </a:solidFill>
              </a:rPr>
              <a:t>s are </a:t>
            </a:r>
            <a:r>
              <a:rPr i="1" lang="ru" sz="4300">
                <a:solidFill>
                  <a:schemeClr val="dk1"/>
                </a:solidFill>
              </a:rPr>
              <a:t>B</a:t>
            </a:r>
            <a:r>
              <a:rPr lang="ru" sz="4300">
                <a:solidFill>
                  <a:schemeClr val="dk1"/>
                </a:solidFill>
              </a:rPr>
              <a:t>s.</a:t>
            </a:r>
            <a:endParaRPr sz="4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i="1" lang="ru" sz="4300">
                <a:solidFill>
                  <a:schemeClr val="dk1"/>
                </a:solidFill>
              </a:rPr>
              <a:t>a</a:t>
            </a:r>
            <a:r>
              <a:rPr lang="ru" sz="4300">
                <a:solidFill>
                  <a:schemeClr val="dk1"/>
                </a:solidFill>
              </a:rPr>
              <a:t> is an </a:t>
            </a:r>
            <a:r>
              <a:rPr i="1" lang="ru" sz="4300">
                <a:solidFill>
                  <a:schemeClr val="dk1"/>
                </a:solidFill>
              </a:rPr>
              <a:t>A</a:t>
            </a:r>
            <a:r>
              <a:rPr lang="ru" sz="4300">
                <a:solidFill>
                  <a:schemeClr val="dk1"/>
                </a:solidFill>
              </a:rPr>
              <a:t>.</a:t>
            </a:r>
            <a:endParaRPr sz="4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300">
                <a:solidFill>
                  <a:schemeClr val="dk1"/>
                </a:solidFill>
              </a:rPr>
              <a:t>Hence, </a:t>
            </a:r>
            <a:r>
              <a:rPr i="1" lang="ru" sz="4300">
                <a:solidFill>
                  <a:schemeClr val="dk1"/>
                </a:solidFill>
              </a:rPr>
              <a:t>a</a:t>
            </a:r>
            <a:r>
              <a:rPr lang="ru" sz="4300">
                <a:solidFill>
                  <a:schemeClr val="dk1"/>
                </a:solidFill>
              </a:rPr>
              <a:t> is a </a:t>
            </a:r>
            <a:r>
              <a:rPr i="1" lang="ru" sz="4300">
                <a:solidFill>
                  <a:schemeClr val="dk1"/>
                </a:solidFill>
              </a:rPr>
              <a:t>B</a:t>
            </a:r>
            <a:r>
              <a:rPr lang="ru" sz="4300">
                <a:solidFill>
                  <a:schemeClr val="dk1"/>
                </a:solidFill>
              </a:rPr>
              <a:t>.</a:t>
            </a:r>
            <a:endParaRPr sz="4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5800" u="sng">
                <a:solidFill>
                  <a:schemeClr val="hlink"/>
                </a:solidFill>
                <a:hlinkClick r:id="rId3"/>
              </a:rPr>
              <a:t>https://plato.stanford.edu/entries/abduction/</a:t>
            </a:r>
            <a:endParaRPr/>
          </a:p>
        </p:txBody>
      </p:sp>
      <p:sp>
        <p:nvSpPr>
          <p:cNvPr id="121" name="Google Shape;121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475" u="sng">
                <a:solidFill>
                  <a:schemeClr val="dk1"/>
                </a:solidFill>
              </a:rPr>
              <a:t>Индукция</a:t>
            </a:r>
            <a:r>
              <a:rPr lang="ru" sz="1475">
                <a:solidFill>
                  <a:schemeClr val="dk1"/>
                </a:solidFill>
              </a:rPr>
              <a:t>:</a:t>
            </a:r>
            <a:endParaRPr sz="14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475">
                <a:solidFill>
                  <a:schemeClr val="dk1"/>
                </a:solidFill>
              </a:rPr>
              <a:t>96 per cent of the Flemish college students speak both Dutch and French.</a:t>
            </a:r>
            <a:endParaRPr sz="14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475">
                <a:solidFill>
                  <a:schemeClr val="dk1"/>
                </a:solidFill>
              </a:rPr>
              <a:t>Louise is a Flemish college student.</a:t>
            </a:r>
            <a:endParaRPr sz="14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475">
                <a:solidFill>
                  <a:schemeClr val="dk1"/>
                </a:solidFill>
              </a:rPr>
              <a:t>Hence, Louise speaks both Dutch and French.</a:t>
            </a:r>
            <a:endParaRPr sz="14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475" u="sng">
                <a:solidFill>
                  <a:schemeClr val="dk1"/>
                </a:solidFill>
              </a:rPr>
              <a:t>Абдукция</a:t>
            </a:r>
            <a:r>
              <a:rPr lang="ru" sz="1475">
                <a:solidFill>
                  <a:schemeClr val="dk1"/>
                </a:solidFill>
              </a:rPr>
              <a:t>:</a:t>
            </a:r>
            <a:endParaRPr sz="14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475">
                <a:solidFill>
                  <a:schemeClr val="dk1"/>
                </a:solidFill>
              </a:rPr>
              <a:t>Most people living in Chelsea are rich.</a:t>
            </a:r>
            <a:endParaRPr sz="14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475">
                <a:solidFill>
                  <a:schemeClr val="dk1"/>
                </a:solidFill>
              </a:rPr>
              <a:t>John lives in Chelsea.</a:t>
            </a:r>
            <a:endParaRPr sz="14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475">
                <a:solidFill>
                  <a:schemeClr val="dk1"/>
                </a:solidFill>
              </a:rPr>
              <a:t>Hence, John is rich.</a:t>
            </a:r>
            <a:endParaRPr sz="14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27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