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BF073-42B9-4B4A-B4B5-0316B2B10F89}">
  <a:tblStyle styleId="{497BF073-42B9-4B4A-B4B5-0316B2B10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8d89b00a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8d89b00a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8d89b00a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8d89b00a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8d89b00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8d89b00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8d89b00a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8d89b00a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8d89b00a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8d89b00a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8d89b00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8d89b00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8d89b00a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8d89b00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8d89b00a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8d89b00a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8d89b00a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8d89b00a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8d89b00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8d89b00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d89b00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d89b00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d89b00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8d89b00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84ef6c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84ef6c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8d89b00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8d89b00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8d89b00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8d89b00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8d89b00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8d89b00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84ef6c1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84ef6c1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84ef6c1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84ef6c1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8d89b00a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8d89b00a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8d89b00a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8d89b00a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8d89b00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8d89b00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d89b00a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d89b00a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8d89b00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8d89b00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84ef6c1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84ef6c1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d89b00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d89b00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d89b00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d89b00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d89b00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d89b00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d89b00a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d89b00a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8d89b00a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8d89b00a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8d89b00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8d89b00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avartzi.com/sp14/slides/mooney.sp14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22975" y="22610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Пробинг: лингвистическая оценка моделей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Механизм внимания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2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https://jalammar.github.io/illustrated-transformer/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667" y="1152474"/>
            <a:ext cx="36149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Коротко о BERT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Pretraining objectives:</a:t>
            </a:r>
            <a:br>
              <a:rPr lang="en-CA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Next Sentence Prediction</a:t>
            </a:r>
            <a:br>
              <a:rPr lang="en-CA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Masked Language Modelling</a:t>
            </a:r>
            <a:br>
              <a:rPr lang="en-CA"/>
            </a:b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"Hello I'm a [MASK] model."</a:t>
            </a:r>
            <a:endParaRPr sz="950">
              <a:solidFill>
                <a:srgbClr val="50A14F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[{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'sequence'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"[CLS] hello i'm a fashion model. [SEP]"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0.1073106899857521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,}</a:t>
            </a:r>
            <a:b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'sequence'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"[CLS] hello i'm a role model. [SEP]"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0.08774490654468536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,},</a:t>
            </a:r>
            <a:b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'sequence'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"[CLS] hello i'm a new model. [SEP]"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0.05338378623127937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,}</a:t>
            </a:r>
            <a:b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'sequence'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"[CLS] hello i'm a super model. [SEP]"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0.04667217284440994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,}</a:t>
            </a:r>
            <a:b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'sequence'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"[CLS] hello i'm a fine model. [SEP]"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en-CA" sz="950">
                <a:solidFill>
                  <a:srgbClr val="50A14F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950">
                <a:solidFill>
                  <a:srgbClr val="986801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0.027095865458250046</a:t>
            </a:r>
            <a:r>
              <a:rPr lang="en-CA" sz="950">
                <a:solidFill>
                  <a:srgbClr val="4B5563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,}]</a:t>
            </a:r>
            <a:endParaRPr sz="950">
              <a:solidFill>
                <a:srgbClr val="4B5563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700" y="179350"/>
            <a:ext cx="628800" cy="8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Что это за модели?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Для решения многих практических задач (машинный перевод, классификация текстов и т. д.) используются </a:t>
            </a:r>
            <a:r>
              <a:rPr b="1" lang="en-CA"/>
              <a:t>предобученные</a:t>
            </a:r>
            <a:r>
              <a:rPr lang="en-CA"/>
              <a:t> эмбеддинги, при этом качество на этих задачах хорошее → модели выучили язык?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Зачем оценивать модели?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Для решения многих практических задач (машинный перевод, классификация текстов и т. д.) используются предобученные эмбеддинги, при этом качество на этих задачах хорошее → модели выучили язык?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На самом деле, непонятно! Задачи сложные, что на самом деле выучили модели?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Как проверить, что модели действительно что-то знают? Нужны какие-то техники оценки, потому что модели – “черные ящики”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Что такое пробинг?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“</a:t>
            </a:r>
            <a:r>
              <a:rPr i="1" lang="en-CA"/>
              <a:t>A probing task is </a:t>
            </a:r>
            <a:r>
              <a:rPr i="1" lang="en-CA"/>
              <a:t>classification problem that</a:t>
            </a:r>
            <a:r>
              <a:rPr i="1" lang="en-CA"/>
              <a:t> focuses on </a:t>
            </a:r>
            <a:r>
              <a:rPr i="1" lang="en-CA"/>
              <a:t>small linguistic properties of sentences</a:t>
            </a:r>
            <a:r>
              <a:rPr lang="en-CA"/>
              <a:t>.” (Conneau et al., 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Пробинговые задачи должны быть простыми: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чтобы их было легко интерпретировать: мы спрашиваем, может ли модель определить </a:t>
            </a:r>
            <a:r>
              <a:rPr i="1" lang="en-CA"/>
              <a:t>число субъекта</a:t>
            </a:r>
            <a:r>
              <a:rPr lang="en-CA"/>
              <a:t>, а не </a:t>
            </a:r>
            <a:r>
              <a:rPr i="1" lang="en-CA"/>
              <a:t>что?</a:t>
            </a:r>
            <a:r>
              <a:rPr lang="en-CA"/>
              <a:t> 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легче контролировать возможные смещения (bias)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Примеры пробинговых задач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Число субъекта: </a:t>
            </a:r>
            <a:endParaRPr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785425" y="21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{497BF073-42B9-4B4A-B4B5-0316B2B10F89}</a:tableStyleId>
              </a:tblPr>
              <a:tblGrid>
                <a:gridCol w="968675"/>
                <a:gridCol w="6604475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Label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/>
                        <a:t>The marble floors in the foyer felt like ice cubes on the soles of her feet 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The van pulled up to the church and everyone got out 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Примеры пробинговых задач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Число субъекта: </a:t>
            </a:r>
            <a:endParaRPr/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785425" y="21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{497BF073-42B9-4B4A-B4B5-0316B2B10F89}</a:tableStyleId>
              </a:tblPr>
              <a:tblGrid>
                <a:gridCol w="968675"/>
                <a:gridCol w="6604475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Label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</a:t>
                      </a:r>
                      <a:r>
                        <a:rPr lang="en-CA"/>
                        <a:t>omeone sneezed and I waited until the fit had ended before I started 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PRES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The Spectator launches onto my throat , and I jerk , losing my grasp on the knife 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А как мы делаем пробинг?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Берем предобученную языковую модель </a:t>
            </a:r>
            <a:br>
              <a:rPr lang="en-CA"/>
            </a:br>
            <a:r>
              <a:rPr lang="en-CA"/>
              <a:t>(BERT, RoBERTa, что угодно)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Достаем эмбеддинги предложений (как?)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Обучаем классификатор на нашу задачу:</a:t>
            </a:r>
            <a:br>
              <a:rPr lang="en-CA"/>
            </a:br>
            <a:r>
              <a:rPr lang="en-CA"/>
              <a:t>обычно логисти</a:t>
            </a:r>
            <a:r>
              <a:rPr lang="en-CA"/>
              <a:t>ческую</a:t>
            </a:r>
            <a:r>
              <a:rPr lang="en-CA"/>
              <a:t> регрессию или </a:t>
            </a:r>
            <a:br>
              <a:rPr lang="en-CA"/>
            </a:br>
            <a:r>
              <a:rPr lang="en-CA"/>
              <a:t>перцептрон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Качество классификатора ~ то, насколько</a:t>
            </a:r>
            <a:br>
              <a:rPr lang="en-CA"/>
            </a:br>
            <a:r>
              <a:rPr lang="en-CA"/>
              <a:t>языковая</a:t>
            </a:r>
            <a:r>
              <a:rPr lang="en-CA"/>
              <a:t> </a:t>
            </a:r>
            <a:r>
              <a:rPr lang="en-CA"/>
              <a:t>м</a:t>
            </a:r>
            <a:r>
              <a:rPr lang="en-CA"/>
              <a:t>одель знает язык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079" y="337950"/>
            <a:ext cx="3437821" cy="4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Почему это должно сработать?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Мы берем очень простую задачу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Мы берем очень простой классификатор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Если в эмбеддингах закодирован этот признак, то классификатор должен найти эту закономерность → модель это выучила и закодировала!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Типы пробинга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Belinkov et al. (2020) выделяет два типа пробинга: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Структурный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Поведенческий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Однако недавно стали говорить про еще один тип пробинга: каузальный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Как все началось?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2013 –</a:t>
            </a:r>
            <a:r>
              <a:rPr lang="en-CA"/>
              <a:t> word2vec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CA"/>
              <a:t>Какие еще модели Вы знаете? 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Структурный (диагностический) пробинг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“Классический” вид пробинга: обучаем классификатор на основе эмбеддингов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Различные вариации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Можно обучать на эмбеддингах токенов, а не предложений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Можно брать другие представления из модели, например, слои внимания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Проблемы?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Структурный (диагностический) пробинг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“Классический” вид пробинга: обучаем классификатор на основе эмбеддингов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Различные вариации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Можно обучать на эмбеддингах токенов, а не предложений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Можно брать другие представления из модели, например, слои внимания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Проблемы? Мы обучаем отдельный классификатор → добавляем больше факторов: возможно, модель не знает ничего про число, а классификатор обучился по другим причинам (например, дисбаланс данных), тогда наши выводы не верны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Поведенческий пробинг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Как избежать проблем с классификатором? Не использовать его!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Поведенческий пробинг адаптирует задачу MLM и получает скоры из самой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Пример задачи из датасета BLiMP (Warstadt et al., 2020):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Сравнение грамматичного и неграмматичного предложений: </a:t>
            </a:r>
            <a:br>
              <a:rPr lang="en-CA"/>
            </a:br>
            <a:r>
              <a:rPr i="1" lang="en-CA"/>
              <a:t>"Who should Derek hug after shocking Richard?" </a:t>
            </a:r>
            <a:br>
              <a:rPr i="1" lang="en-CA"/>
            </a:br>
            <a:r>
              <a:rPr i="1" lang="en-CA"/>
              <a:t>“Who should Derek hug Richard after shocking?"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Модель должна оценить правильное предложение как более вероятное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Считаем долю верных ответов!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Каузальный пробинг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Чтобы понять, как разные явления влияют на перформанс модели, мы меняем какой-то фактор и затем используем каузальные модели: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Например, в (Amini et al., 2023):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2331725"/>
            <a:ext cx="45815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Что мы теперь знаем про модели?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(Rogers et al., 2021)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Синтаксис:</a:t>
            </a:r>
            <a:r>
              <a:rPr lang="en-CA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BERT кодирует информацию про части речи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из его эмбеддингов можно извлечь синтаксические зависимости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Семантика: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BERT понимает немного про семантические роли, прото-роли, умеет различать сущности для 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У BERT все очень плохо с числами!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Информация о мире</a:t>
            </a:r>
            <a:r>
              <a:rPr lang="en-CA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BERT плохо знает и понимает дискурс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В BERT содержится много фактической информации, но BERT не умеет использовать ее для построения рассуждений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Где BERT хранит информацию</a:t>
            </a:r>
            <a:r>
              <a:rPr lang="en-CA"/>
              <a:t>?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Потокенные эмбеддинги хранят в основном лексическую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Головы внимания обычно “специализируются” в конкретных синтаксических отношениях (анафора, согласование субъекта и предиката и т.д.)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Несколько работ (Mikhailov et al., 2021, Cao et al., 2021) показали, что информация, нужная для пробинга, хранится в подсетях, то есть одни и те же нейроны используются для разных задач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Первые слои хранят информацию о линейном порядке слов, средние слои отвечают за синтаксис, а последние слои – за конкретную задачу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Как BERT учит информацию?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Мы знаем, что морфология начинает усваиваться довольно рано, синтаксис и семантика – позже (и не так успешно), с дискурсом совсем плохо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(Chosen et al., 2022)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7"/>
            <a:ext cx="9143999" cy="192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Место пробинга в современном NLP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Пробинг и методы по interpretability в NLP довольно популярны! Есть отдельные секции на конференциях, отдельные воркшопы. Популярно направление XAI (Explainable AI): мы хотим создавать системы, для которых понятно, как они пришли к тому или иному выводу, что они выучили во время обучения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В дальнейшем можно использовать полученные знания о том, что модели не знают, для их дообучения или создания новых систем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Место пробинга в лингвистике?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Модели иногда используются как контраргумент к теории универсальной грамматики: если модели могут выучивать язык до какой-то степени, значит, не нужна врожденная языковая способность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Модели могут использоваться и как аргументы к другим теориям: например, если модель выучивает морфологию и синтаксис в одно и то же время, может ли это быть аргументом в пользу морфосинтаксиса?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Проблемы пробинга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Важно помнить, что пробинговые методы не идеальны и к методологии много вопросов → они не могут быть аргументами сами по себе</a:t>
            </a:r>
            <a:br>
              <a:rPr lang="en-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В идеальном мире пробинг показывает на “проблемные места” моделей, то, что они не могут выучить → сложно использовать эту информацию для (до)обучения моделей: как мы могли бы это включить?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Как все началось?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2013 –</a:t>
            </a:r>
            <a:r>
              <a:rPr lang="en-CA"/>
              <a:t> word2vec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CA"/>
              <a:t>Какие еще модели Вы знаете? </a:t>
            </a:r>
            <a:r>
              <a:rPr lang="en-CA"/>
              <a:t>Например, FastText, GloVe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Список литературы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Amini, Afra, et al. "Naturalistic Causal Probing for Morpho-Syntax."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Transactions of the Association for Computational Linguistics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11 (2023): 384-403.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Belinkov, Y., Gehrmann, S., &amp; Pavlick, E. (2020, July). Interpretability and analysis in neural NLP. In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58th annual meeting of the association for computational linguistics: tutorial abstracts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1-5).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Cao, S., Sanh, V., &amp; Rush, A. M. (2021, June). Low-Complexity Probing via Finding Subnetworks. In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2021 Conference of the North American Chapter of the Association for Computational Linguistics: Human Language Technologies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960-966).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Choshen, L., Hacohen, G., Weinshall, D., &amp; Abend, O. (2022, May). The Grammar-Learning Trajectories of Neural Language Models. In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60th Annual Meeting of the Association for Computational Linguistics (Volume 1: Long Papers)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8281-8297).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Conneau, A., Kruszewski, G., Lample, G., Barrault, L., &amp; Baroni, M. (2018, July). What you can cram into a single $ &amp;!#* vector: Probing sentence embeddings for linguistic properties. In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56th Annual Meeting of the Association for Computational Linguistics (Volume 1: Long Papers)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2126-2136).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Mikhailov, V., Taktasheva, E., Sigdel, E., &amp; Artemova, E. (2021, April). RuSentEval: Linguistic Source, Encoder Force!. In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8th Workshop on Balto-Slavic Natural Language Processing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43-65).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Rogers, A., Kovaleva, O., &amp; Rumshisky, A. (2021). A primer in BERTology: What we know about how BERT works.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Transactions of the Association for Computational Linguistics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842-866.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Давайте попробуем!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https://colab.research.google.com/drive/1X8UJu_lYboENt2XPiUxaB_CRlwEYvSfI?usp=sharing</a:t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425" y="19748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Как все началось?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2013 –</a:t>
            </a:r>
            <a:r>
              <a:rPr lang="en-CA"/>
              <a:t> word2vec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CA"/>
              <a:t>Какие еще модели Вы знаете? </a:t>
            </a:r>
            <a:r>
              <a:rPr lang="en-CA"/>
              <a:t>Например, FastText, GloVe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2014 </a:t>
            </a:r>
            <a:r>
              <a:rPr lang="en-CA"/>
              <a:t>- ACL 2014 Workshop on Semantic Parsing, где Рэймонд Дж. Муни выступал с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приглашенным докладом</a:t>
            </a:r>
            <a:r>
              <a:rPr lang="en-CA"/>
              <a:t>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rgbClr val="FF0000"/>
                </a:solidFill>
              </a:rPr>
              <a:t>“You can’t cram the meaning of a whole  %&amp;!$# sentence into a single $&amp;!#* vector!”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Как все началось?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CA"/>
              <a:t>2018 </a:t>
            </a:r>
            <a:r>
              <a:rPr lang="en-CA"/>
              <a:t>- первая статья про пробинг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938" y="1719300"/>
            <a:ext cx="65817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Зачем оценивать модели?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Модели показывают хорошее качество (иногда – лучше человека!) на разных задачах: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63" y="2054448"/>
            <a:ext cx="7780323" cy="28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Что это за модели?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Для решения многих практических задач в NLP (машинный перевод, классификация текстов и т. д.) используются </a:t>
            </a:r>
            <a:r>
              <a:rPr b="1" lang="en-CA"/>
              <a:t>предобученные</a:t>
            </a:r>
            <a:r>
              <a:rPr lang="en-CA"/>
              <a:t> модели, например: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??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Что это за модели?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Для решения многих практических задач в NLP (машинный перевод, классификация текстов и т. д.) используются </a:t>
            </a:r>
            <a:r>
              <a:rPr b="1" lang="en-CA"/>
              <a:t>предобученные</a:t>
            </a:r>
            <a:r>
              <a:rPr lang="en-CA"/>
              <a:t> модели, например: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Трансформеры: BERT, RoBERTa, T5, GPT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Коротко о трансформерах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38" y="1152475"/>
            <a:ext cx="6984139" cy="3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