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1750B9-5E82-4369-9650-36986F10A409}">
  <a:tblStyle styleId="{9A1750B9-5E82-4369-9650-36986F10A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1329f6f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1329f6f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41329f6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41329f6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1329f6f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41329f6f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1329f6f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1329f6f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1329f6f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1329f6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1329f6f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1329f6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1329f6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1329f6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1329f6f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1329f6f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1329f6f1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1329f6f1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1329f6f1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41329f6f1_1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1329f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1329f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1329f6f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d41329f6f1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1329f6f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41329f6f1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41329f6f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d41329f6f1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41329f6f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41329f6f1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1329f6f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d41329f6f1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1329f6f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d41329f6f1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1329f6f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d41329f6f1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1329f6f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41329f6f1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41329f6f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41329f6f1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41329f6f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41329f6f1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1329f6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1329f6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1329f6f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41329f6f1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1329f6f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d41329f6f1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41329f6f1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41329f6f1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1329f6f1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41329f6f1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1329f6f1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1329f6f1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1329f6f1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1329f6f1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1329f6f1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1329f6f1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41329f6f1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41329f6f1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41329f6f1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41329f6f1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41329f6f1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41329f6f1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41329f6f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41329f6f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41329f6f1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41329f6f1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1329f6f1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1329f6f1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41329f6f1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41329f6f1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1329f6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1329f6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1329f6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1329f6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1329f6f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1329f6f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1329f6f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1329f6f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1329f6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1329f6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hannon.cs.illinois.edu/DenotationGraph/" TargetMode="External"/><Relationship Id="rId4" Type="http://schemas.openxmlformats.org/officeDocument/2006/relationships/hyperlink" Target="https://en.wikipedia.org/wiki/Fleiss%27_kappa" TargetMode="External"/><Relationship Id="rId5" Type="http://schemas.openxmlformats.org/officeDocument/2006/relationships/hyperlink" Target="https://nlp.stanford.edu/projects/snli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ims.nyu.edu/~sbowman/multinli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ims.nyu.edu/~sbowman/multinli" TargetMode="External"/><Relationship Id="rId4" Type="http://schemas.openxmlformats.org/officeDocument/2006/relationships/hyperlink" Target="https://cims.nyu.edu/~sbowman/multinli" TargetMode="External"/><Relationship Id="rId5" Type="http://schemas.openxmlformats.org/officeDocument/2006/relationships/hyperlink" Target="https://cims.nyu.edu/~sbowman/xnli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clweb.org/anthology/J12-2003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atalog.ldc.upenn.edu/LDC2009T23" TargetMode="External"/><Relationship Id="rId4" Type="http://schemas.openxmlformats.org/officeDocument/2006/relationships/hyperlink" Target="https://catalog.ldc.upenn.edu/LDC2009T23" TargetMode="External"/><Relationship Id="rId5" Type="http://schemas.openxmlformats.org/officeDocument/2006/relationships/hyperlink" Target="https://catalog.ldc.upenn.edu/LDC2009T23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emanticsarchive.net/Archive/Tg3ZGI2M/Marneffe.pdf" TargetMode="External"/><Relationship Id="rId4" Type="http://schemas.openxmlformats.org/officeDocument/2006/relationships/hyperlink" Target="https://github.com/mcdm/CommitmentBank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aclweb.org/anthology/D19-163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nk.springer.com/chapter/10.1007%2F11736790_9" TargetMode="External"/><Relationship Id="rId4" Type="http://schemas.openxmlformats.org/officeDocument/2006/relationships/hyperlink" Target="https://link.springer.com/chapter/10.1007%2F11736790_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Natural Language Inference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47100"/>
            <a:ext cx="85206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Компьютерная семантика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Рыжова, Даша Попова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14 февраля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Лейблы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Обычно пространство отношений разбивается на две (следствие, не-следствие), три (следствие, не-следствие, противоречие), или четыре (тождественность, включение, обратное включение, не-следствие) категории. Какой из дизайнов кажется вам наиболее перспективным? Что вы думаете по поводу расширения наименований отношений?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/>
              <a:t>The Stanford Natural Language Inference (SNLI) Corpus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798975"/>
            <a:ext cx="85206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Bowman et al. 2015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Все посылки (premises) подписи из корпуса </a:t>
            </a:r>
            <a:r>
              <a:rPr lang="ru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Flickr30K</a:t>
            </a:r>
            <a:r>
              <a:rPr lang="ru" sz="1400">
                <a:solidFill>
                  <a:schemeClr val="dk1"/>
                </a:solidFill>
              </a:rPr>
              <a:t> (Young et al. 2014).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Все гипотезы (hypotheses) получены с помощью краудсорсинга.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550,152 train examples; 10K dev; 10K test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Средняя длина в токенах: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Посылка (premise): 14.1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Гипотеза (hypothesis): 8.3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Типы клауз: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Посылка в главном предложении: 74%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Гипотеза в главном предложении: 88.9%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Размер словаря: 37,026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56,951 примеров были аннотированы дополнительными аннотаторами: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58.3% примеров получили ожидаемый лейбл отношения (gold label)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91.2% ожидаемых лейблов (gold labels) совпадают с ожидаемыми лейблами автора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0.70 общий индекс согласия между аннотаторами (</a:t>
            </a:r>
            <a:r>
              <a:rPr lang="ru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Fleiss kappa</a:t>
            </a:r>
            <a:r>
              <a:rPr lang="ru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https://nlp.stanford.edu/projects/snli/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5" y="97575"/>
            <a:ext cx="9020175" cy="49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952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{9A1750B9-5E82-4369-9650-36986F10A409}</a:tableStyleId>
              </a:tblPr>
              <a:tblGrid>
                <a:gridCol w="2346600"/>
                <a:gridCol w="2346600"/>
                <a:gridCol w="23466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Premise (Посылка)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Relation (Отношение)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Hypothesis (Гипотеза)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inspects the uniform of a figure in some East Asian country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The man is sleeping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An older and younger man smiling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Two men are smiling and laughing at the cats playing on the floor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black race car starts up in front of a crowd of people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is driving down a lonely road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soccer game with multiple males playing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Some men are playing a sport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smiling costumed woman is holding an umbrella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happy woman in a fairycostume holds an umbrella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952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{9A1750B9-5E82-4369-9650-36986F10A409}</a:tableStyleId>
              </a:tblPr>
              <a:tblGrid>
                <a:gridCol w="2346600"/>
                <a:gridCol w="2346600"/>
                <a:gridCol w="23466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Premise (Посылка)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Relation (Отношение)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Hypothesis (Гипотеза)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inspects the uniform of a figure in some East Asian country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contradiction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c c c c c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The man is sleeping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An older and younger man smiling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neutral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 n e n n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Two men are smiling and laughing at the cats playing on the floor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black race car starts up in front of a crowd of people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contradiction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c c c c c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is driving down a lonely road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soccer game with multiple males playing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entailment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e e e e e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Some men are playing a sport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smiling costumed woman is holding an umbrella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neutral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 n e c 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happy woman in a fairycostume holds an umbrella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Кореференция событий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посылка и гипотеза </a:t>
            </a:r>
            <a:r>
              <a:rPr i="1" lang="ru">
                <a:solidFill>
                  <a:schemeClr val="dk1"/>
                </a:solidFill>
              </a:rPr>
              <a:t>скорее всего</a:t>
            </a:r>
            <a:r>
              <a:rPr lang="ru">
                <a:solidFill>
                  <a:schemeClr val="dk1"/>
                </a:solidFill>
              </a:rPr>
              <a:t> описывают разные фото, то лейбл -- противоречие</a:t>
            </a:r>
            <a:endParaRPr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952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{9A1750B9-5E82-4369-9650-36986F10A409}</a:tableStyleId>
              </a:tblPr>
              <a:tblGrid>
                <a:gridCol w="2346600"/>
                <a:gridCol w="2346600"/>
                <a:gridCol w="23466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Premise (Посылка)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Relation (Отношение)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Hypothesis (Гипотеза)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 boat sank in the Pacific Ocean.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contradiction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 boat sank in the Atlantic Ocean.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Ruth Bader Ginsburg was appointed to the Supreme Court.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contradiction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I had a sandwich for lunch today.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The Multi-Genre Natural Language Inference (MultiNLI) corpus</a:t>
            </a:r>
            <a:endParaRPr sz="18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Williams et al. 2018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Train premises drawn from five genres: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Fiction: works from 1912–2010 spanning many genres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Government: reports, letters, speeches, etc., from government websites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The Slate website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Telephone: the Switchboard corpus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Travel: Berlitz travel guides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Additional genres just for dev and test (the mismatched condition):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The 9/11 report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Face-to-face: The Charlotte Narrative and Conversation Collection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Fundraising letters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Non-fiction from Oxford University Press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Verbatim: articles about linguistics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392,702 train examples; 20K dev; 20K test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19,647 examples validated by four additional annotators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58.2% examples with unanimous gold label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92.6% of gold labels match the author’s label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Project page: </a:t>
            </a:r>
            <a:r>
              <a:rPr lang="ru" sz="1200" u="sng">
                <a:solidFill>
                  <a:schemeClr val="hlink"/>
                </a:solidFill>
                <a:hlinkClick r:id="rId3"/>
              </a:rPr>
              <a:t>https://cims.nyu.edu/~sbowman/multinli/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The Cross-lingual Natural Language Inference (XNLI) corpus</a:t>
            </a:r>
            <a:endParaRPr sz="1800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 crowd-sourced collection of 5,000 test and 2,500 dev pairs for the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4"/>
              </a:rPr>
              <a:t>MultiNLI corpus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pairs are annotated with textual entailment and translated into 14 languages: </a:t>
            </a:r>
            <a:r>
              <a:rPr i="1" lang="ru">
                <a:solidFill>
                  <a:schemeClr val="dk1"/>
                </a:solidFill>
              </a:rPr>
              <a:t>French, Spanish, German, Greek, Bulgarian, Russian, Turkish, Arabic, Vietnamese, Thai, Chinese, Hindi, Swahili and Urdu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This results in 112.5k annotated pairs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https://cims.nyu.edu/~sbowman/xnli/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Veridicality Assessment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de Marneffe et al. 2012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Что такое веридикальность?</a:t>
            </a:r>
            <a:endParaRPr sz="2400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</a:rPr>
              <a:t>A lexical item </a:t>
            </a:r>
            <a:r>
              <a:rPr b="1" lang="ru" sz="2700">
                <a:solidFill>
                  <a:schemeClr val="dk1"/>
                </a:solidFill>
              </a:rPr>
              <a:t>L</a:t>
            </a:r>
            <a:r>
              <a:rPr lang="ru" sz="2700">
                <a:solidFill>
                  <a:schemeClr val="dk1"/>
                </a:solidFill>
              </a:rPr>
              <a:t> is </a:t>
            </a:r>
            <a:r>
              <a:rPr b="1" lang="ru" sz="2700">
                <a:solidFill>
                  <a:schemeClr val="dk1"/>
                </a:solidFill>
              </a:rPr>
              <a:t>veridical</a:t>
            </a:r>
            <a:r>
              <a:rPr lang="ru" sz="2700">
                <a:solidFill>
                  <a:schemeClr val="dk1"/>
                </a:solidFill>
              </a:rPr>
              <a:t> if the meaning of </a:t>
            </a:r>
            <a:r>
              <a:rPr b="1" lang="ru" sz="2700">
                <a:solidFill>
                  <a:schemeClr val="dk1"/>
                </a:solidFill>
              </a:rPr>
              <a:t>L</a:t>
            </a:r>
            <a:r>
              <a:rPr lang="ru" sz="2700">
                <a:solidFill>
                  <a:schemeClr val="dk1"/>
                </a:solidFill>
              </a:rPr>
              <a:t> applied to argument </a:t>
            </a:r>
            <a:r>
              <a:rPr b="1" lang="ru" sz="2700">
                <a:solidFill>
                  <a:schemeClr val="dk1"/>
                </a:solidFill>
              </a:rPr>
              <a:t>p</a:t>
            </a:r>
            <a:r>
              <a:rPr lang="ru" sz="2700">
                <a:solidFill>
                  <a:schemeClr val="dk1"/>
                </a:solidFill>
              </a:rPr>
              <a:t> entails </a:t>
            </a:r>
            <a:r>
              <a:rPr b="1" lang="ru" sz="2700">
                <a:solidFill>
                  <a:schemeClr val="dk1"/>
                </a:solidFill>
              </a:rPr>
              <a:t>the truth of p: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ru">
                <a:solidFill>
                  <a:schemeClr val="dk1"/>
                </a:solidFill>
              </a:rPr>
              <a:t>  </a:t>
            </a:r>
            <a:r>
              <a:rPr lang="ru" sz="2700">
                <a:solidFill>
                  <a:schemeClr val="dk1"/>
                </a:solidFill>
              </a:rPr>
              <a:t>(1) </a:t>
            </a:r>
            <a:r>
              <a:rPr i="1" lang="ru" sz="2700">
                <a:solidFill>
                  <a:schemeClr val="dk1"/>
                </a:solidFill>
              </a:rPr>
              <a:t>Mary</a:t>
            </a:r>
            <a:r>
              <a:rPr i="1" lang="ru" sz="2700">
                <a:solidFill>
                  <a:schemeClr val="dk1"/>
                </a:solidFill>
              </a:rPr>
              <a:t> knows that Ivan smokes cigars =&gt; Ivan smokes cigars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" sz="2700">
                <a:solidFill>
                  <a:schemeClr val="dk1"/>
                </a:solidFill>
              </a:rPr>
              <a:t>	know </a:t>
            </a:r>
            <a:r>
              <a:rPr lang="ru" sz="2700">
                <a:solidFill>
                  <a:schemeClr val="dk1"/>
                </a:solidFill>
              </a:rPr>
              <a:t>is a </a:t>
            </a:r>
            <a:r>
              <a:rPr b="1" lang="ru" sz="2700">
                <a:solidFill>
                  <a:schemeClr val="dk1"/>
                </a:solidFill>
              </a:rPr>
              <a:t>veridical</a:t>
            </a:r>
            <a:r>
              <a:rPr lang="ru" sz="2700">
                <a:solidFill>
                  <a:schemeClr val="dk1"/>
                </a:solidFill>
              </a:rPr>
              <a:t> predicate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" sz="2700">
                <a:solidFill>
                  <a:schemeClr val="dk1"/>
                </a:solidFill>
              </a:rPr>
              <a:t>  (2) </a:t>
            </a:r>
            <a:r>
              <a:rPr i="1" lang="ru" sz="2700">
                <a:solidFill>
                  <a:schemeClr val="dk1"/>
                </a:solidFill>
              </a:rPr>
              <a:t>Mary</a:t>
            </a:r>
            <a:r>
              <a:rPr i="1" lang="ru" sz="2700">
                <a:solidFill>
                  <a:schemeClr val="dk1"/>
                </a:solidFill>
              </a:rPr>
              <a:t> believes that Ivan smokes cigars !=&gt; Ivan smokes cigars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" sz="2700">
                <a:solidFill>
                  <a:schemeClr val="dk1"/>
                </a:solidFill>
              </a:rPr>
              <a:t>	believe </a:t>
            </a:r>
            <a:r>
              <a:rPr lang="ru" sz="2700">
                <a:solidFill>
                  <a:schemeClr val="dk1"/>
                </a:solidFill>
              </a:rPr>
              <a:t>is a </a:t>
            </a:r>
            <a:r>
              <a:rPr b="1" lang="ru" sz="2700">
                <a:solidFill>
                  <a:schemeClr val="dk1"/>
                </a:solidFill>
              </a:rPr>
              <a:t>non-veridical</a:t>
            </a:r>
            <a:r>
              <a:rPr lang="ru" sz="2700">
                <a:solidFill>
                  <a:schemeClr val="dk1"/>
                </a:solidFill>
              </a:rPr>
              <a:t> predicate</a:t>
            </a:r>
            <a:endParaRPr>
              <a:solidFill>
                <a:schemeClr val="dk1"/>
              </a:solidFill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Natural Language Inference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Natural Language Inference (NLI) -- задача определения логических отношений между словами, фразами, предложениями, параграфами, документами…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t/>
            </a:r>
            <a:endParaRPr sz="4100"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92906" y="1133475"/>
            <a:ext cx="84939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>
                <a:solidFill>
                  <a:schemeClr val="dk1"/>
                </a:solidFill>
              </a:rPr>
              <a:t>The goal is to begin to identify the linguistic and contextual factors that shape readers’ veridicality judgments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>
                <a:solidFill>
                  <a:schemeClr val="dk1"/>
                </a:solidFill>
              </a:rPr>
              <a:t>The idea: lexical approaches to veridicality are only part of the bigger mechanism, and veridicality should be assessed using information from the entire sentence as well as from the context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>
                <a:solidFill>
                  <a:schemeClr val="dk1"/>
                </a:solidFill>
              </a:rPr>
              <a:t>For example, veridicality of (3) depends on whether we trust CNN: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(3) </a:t>
            </a:r>
            <a:r>
              <a:rPr i="1" lang="ru">
                <a:solidFill>
                  <a:schemeClr val="dk1"/>
                </a:solidFill>
              </a:rPr>
              <a:t>CNN reports that Prince Harry has returned to the US. 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7465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b="1" lang="ru" sz="2400"/>
              <a:t>The </a:t>
            </a:r>
            <a:r>
              <a:rPr b="1" lang="ru" sz="2400"/>
              <a:t>FactBank</a:t>
            </a:r>
            <a:endParaRPr sz="2400"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628649" y="1114425"/>
            <a:ext cx="81225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i="0" lang="ru" u="sng" strike="noStrike">
                <a:solidFill>
                  <a:schemeClr val="hlink"/>
                </a:solidFill>
                <a:hlinkClick r:id="rId3"/>
              </a:rPr>
              <a:t>The </a:t>
            </a:r>
            <a:r>
              <a:rPr b="1" i="0" lang="ru" u="sng" strike="noStrike">
                <a:solidFill>
                  <a:schemeClr val="hlink"/>
                </a:solidFill>
                <a:hlinkClick r:id="rId4"/>
              </a:rPr>
              <a:t>FactBank</a:t>
            </a:r>
            <a:r>
              <a:rPr i="0" lang="ru" u="sng" strike="noStrike">
                <a:solidFill>
                  <a:schemeClr val="hlink"/>
                </a:solidFill>
                <a:hlinkClick r:id="rId5"/>
              </a:rPr>
              <a:t> corpus</a:t>
            </a:r>
            <a:r>
              <a:rPr i="0" lang="ru" u="none" strike="noStrike">
                <a:solidFill>
                  <a:schemeClr val="dk1"/>
                </a:solidFill>
              </a:rPr>
              <a:t> is a leading resource for research on veridicality</a:t>
            </a:r>
            <a:endParaRPr i="0" u="none" strike="noStrike"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It provides veridicality annotations for events relative to each participant involved in the discourse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Each tag consists of a </a:t>
            </a:r>
            <a:r>
              <a:rPr b="1" lang="ru">
                <a:solidFill>
                  <a:schemeClr val="dk1"/>
                </a:solidFill>
              </a:rPr>
              <a:t>veridicality</a:t>
            </a:r>
            <a:r>
              <a:rPr lang="ru">
                <a:solidFill>
                  <a:schemeClr val="dk1"/>
                </a:solidFill>
              </a:rPr>
              <a:t> value (certain [CT], probable [PR], possible [PS], underspecified [U]) 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and a </a:t>
            </a:r>
            <a:r>
              <a:rPr b="1" lang="ru">
                <a:solidFill>
                  <a:schemeClr val="dk1"/>
                </a:solidFill>
              </a:rPr>
              <a:t>polarity</a:t>
            </a:r>
            <a:r>
              <a:rPr lang="ru">
                <a:solidFill>
                  <a:schemeClr val="dk1"/>
                </a:solidFill>
              </a:rPr>
              <a:t> value (positive [+], negative [−], unknown [u])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CT+ corresponds to the standard notion of veridicality,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CT− to anti-veridicality, and Uu to non-veridicality.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27272"/>
            <a:ext cx="7886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b="1" lang="ru" sz="2400"/>
              <a:t>The FactBank</a:t>
            </a:r>
            <a:endParaRPr sz="4100"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78472"/>
            <a:ext cx="9143999" cy="404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28650" y="273849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Central claims</a:t>
            </a:r>
            <a:endParaRPr sz="2400"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628649" y="1107281"/>
            <a:ext cx="83013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P</a:t>
            </a:r>
            <a:r>
              <a:rPr lang="ru">
                <a:solidFill>
                  <a:schemeClr val="dk1"/>
                </a:solidFill>
              </a:rPr>
              <a:t>ragmatically informed veridicality judgments are systematic enough to be included in computational work on textual understanding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authors seek to j</a:t>
            </a:r>
            <a:r>
              <a:rPr lang="ru">
                <a:solidFill>
                  <a:schemeClr val="dk1"/>
                </a:solidFill>
              </a:rPr>
              <a:t>ustify</a:t>
            </a:r>
            <a:r>
              <a:rPr lang="ru">
                <a:solidFill>
                  <a:schemeClr val="dk1"/>
                </a:solidFill>
              </a:rPr>
              <a:t> FactBank’s seven-point categorization over simpler alternatives (e.g., certain vs. uncertain, as in the CoNLL task)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inherent uncertainty of pragmatic inference suggests to them that veridicality judgments are not always categorical, and thus are better modeled as probability distributions over veridicality categories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Annotations from the Reader’s Perspective</a:t>
            </a:r>
            <a:endParaRPr sz="2400"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628649" y="1369219"/>
            <a:ext cx="80655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FactBank seeks to capture aspects of sentence meaning, whereas authors aim to capture aspects of utterance meaning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They extend the FactBank annotations by bringing world knowledge into the picture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They use a subset of the FactBank sentences annotated from the author’s perspective and recruit MTurkers to annotate the sentences from the reader’s perspective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Design of the Mechanical Turk experiment</a:t>
            </a:r>
            <a:endParaRPr sz="2400"/>
          </a:p>
        </p:txBody>
      </p:sp>
      <p:pic>
        <p:nvPicPr>
          <p:cNvPr id="220" name="Google Shape;22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98" y="1393031"/>
            <a:ext cx="8216400" cy="3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300"/>
              <a:buFont typeface="Corsiva"/>
              <a:buNone/>
            </a:pPr>
            <a:r>
              <a:rPr b="1" lang="ru" sz="2400"/>
              <a:t>Annotations from the Reader’s Perspective: results</a:t>
            </a:r>
            <a:endParaRPr b="1" sz="2400"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Authors collected 10 annotations for each of the 642 events, a total of 177 Turkers participated in the annotations.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At least 6 out of 10 Turkers agreed on the same tag for 500 of the 642 sentences (78%)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For 53% of the examples, at least 8 Turkers agreed with each other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Total agreement is obtained for 26% of the data (165 sentences)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628650" y="273848"/>
            <a:ext cx="78867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An Alternative Scale</a:t>
            </a:r>
            <a:endParaRPr sz="2400"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143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One of the goals is to assess whether FactBank’s seven-category scheme is the right one for the task</a:t>
            </a:r>
            <a:endParaRPr>
              <a:solidFill>
                <a:schemeClr val="dk1"/>
              </a:solidFill>
            </a:endParaRPr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To this end, authors also evaluated whether a five-tag version would increase agreement and perhaps provide a better match with readers’ intuitions</a:t>
            </a:r>
            <a:endParaRPr>
              <a:solidFill>
                <a:schemeClr val="dk1"/>
              </a:solidFill>
            </a:endParaRPr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Logically, PR− is equivalent to PS+, and PS− to PR+, so it seemed natural to try to collapse them into a two-way division between “probable” and “possible”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An Alternative Scale: results</a:t>
            </a:r>
            <a:endParaRPr sz="2400"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five-point scheme led to lower agreement between Turkers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Globally, the PR− items were generally mapped to “no”, and PS− to either “no” or “unknown”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Some Turkers chose the expected mappings (PS− to “probable” and PR− to “possible”), but only very rarely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Authors conclude from this that Saurı’s 7-point-scale comes closer than its competitors to capturing reader intuitions about veridicality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Lessons from the New Annotations</a:t>
            </a:r>
            <a:endParaRPr sz="2400"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628649" y="1383506"/>
            <a:ext cx="81366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Although mostly authors’ experiment went in line with FactBank, some differences emerge due to pragmatic enrichment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For example, </a:t>
            </a:r>
            <a:r>
              <a:rPr i="1" lang="ru" u="none" strike="noStrike">
                <a:solidFill>
                  <a:schemeClr val="dk1"/>
                </a:solidFill>
              </a:rPr>
              <a:t>say</a:t>
            </a:r>
            <a:r>
              <a:rPr i="0" lang="ru" u="none" strike="noStrike">
                <a:solidFill>
                  <a:schemeClr val="dk1"/>
                </a:solidFill>
              </a:rPr>
              <a:t>, </a:t>
            </a:r>
            <a:r>
              <a:rPr i="1" lang="ru" u="none" strike="noStrike">
                <a:solidFill>
                  <a:schemeClr val="dk1"/>
                </a:solidFill>
              </a:rPr>
              <a:t>report</a:t>
            </a:r>
            <a:r>
              <a:rPr i="0" lang="ru" u="none" strike="noStrike">
                <a:solidFill>
                  <a:schemeClr val="dk1"/>
                </a:solidFill>
              </a:rPr>
              <a:t>, and </a:t>
            </a:r>
            <a:r>
              <a:rPr i="1" lang="ru" u="none" strike="noStrike">
                <a:solidFill>
                  <a:schemeClr val="dk1"/>
                </a:solidFill>
              </a:rPr>
              <a:t>indicate</a:t>
            </a:r>
            <a:r>
              <a:rPr lang="ru">
                <a:solidFill>
                  <a:schemeClr val="dk1"/>
                </a:solidFill>
              </a:rPr>
              <a:t> are</a:t>
            </a:r>
            <a:r>
              <a:rPr i="0" lang="ru" u="none" strike="noStrike">
                <a:solidFill>
                  <a:schemeClr val="dk1"/>
                </a:solidFill>
              </a:rPr>
              <a:t> tagged Uu in the FactBank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However, in the PragBank veridicality is more sensitive to context:</a:t>
            </a:r>
            <a:endParaRPr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(4) </a:t>
            </a:r>
            <a:r>
              <a:rPr i="1" lang="ru">
                <a:solidFill>
                  <a:schemeClr val="dk1"/>
                </a:solidFill>
              </a:rPr>
              <a:t>In the air, U.S. Air Force fliers say they have engaged in “a little cat and mouse” with Iraqi warplanes.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This was estimated as certain by 9 of 10 Turkers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Простые примеры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{9A1750B9-5E82-4369-9650-36986F10A409}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Premise (Посылка)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Relation (Отношение)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Hypothesis (Гипотеза)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elephant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linguist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moved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Every reptile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Some elephants walk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 elephants move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Byron Dean refused to move without blue jeans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Dean didn’t dance without pants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 Motors Corp’s new vehicle sales in the US fell 46 percent in June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Mitsubishi’s sales rose 46 percent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 Corporation reported that its CEO resigned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Acme’s CEO resigned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Lessons from the New Annotations</a:t>
            </a:r>
            <a:endParaRPr sz="2400"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628649" y="1369219"/>
            <a:ext cx="80511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Another difference between the FactBank and the PragBank is the more nuanced categories for PS and PR events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In FactBank, markers of possibility or probability, such as </a:t>
            </a:r>
            <a:r>
              <a:rPr i="1" lang="ru">
                <a:solidFill>
                  <a:schemeClr val="dk1"/>
                </a:solidFill>
              </a:rPr>
              <a:t>could</a:t>
            </a:r>
            <a:r>
              <a:rPr lang="ru">
                <a:solidFill>
                  <a:schemeClr val="dk1"/>
                </a:solidFill>
              </a:rPr>
              <a:t> or </a:t>
            </a:r>
            <a:r>
              <a:rPr i="1" lang="ru">
                <a:solidFill>
                  <a:schemeClr val="dk1"/>
                </a:solidFill>
              </a:rPr>
              <a:t>likely</a:t>
            </a:r>
            <a:r>
              <a:rPr lang="ru">
                <a:solidFill>
                  <a:schemeClr val="dk1"/>
                </a:solidFill>
              </a:rPr>
              <a:t>, uniquely determine the corresponding tag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In contrast, the Turkers allow the bias created by these lexical items to be swayed by other factors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(5) </a:t>
            </a:r>
            <a:r>
              <a:rPr i="1" lang="ru">
                <a:solidFill>
                  <a:schemeClr val="dk1"/>
                </a:solidFill>
              </a:rPr>
              <a:t>Iraq could start hostilities with Israel either through a direct attack or by attacking Jordan.</a:t>
            </a:r>
            <a:endParaRPr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Annotations: Uu: 6, PS+: 3, PR+: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Some unexpected results</a:t>
            </a:r>
            <a:endParaRPr sz="2400"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628650" y="1193006"/>
            <a:ext cx="82083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Some lexical markers behave as linguistic theories predict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For example, </a:t>
            </a:r>
            <a:r>
              <a:rPr i="1" lang="ru">
                <a:solidFill>
                  <a:schemeClr val="dk1"/>
                </a:solidFill>
              </a:rPr>
              <a:t>believe</a:t>
            </a:r>
            <a:r>
              <a:rPr lang="ru">
                <a:solidFill>
                  <a:schemeClr val="dk1"/>
                </a:solidFill>
              </a:rPr>
              <a:t> is often a marker of probability whereas </a:t>
            </a:r>
            <a:r>
              <a:rPr i="1" lang="ru">
                <a:solidFill>
                  <a:schemeClr val="dk1"/>
                </a:solidFill>
              </a:rPr>
              <a:t>could</a:t>
            </a:r>
            <a:r>
              <a:rPr lang="ru">
                <a:solidFill>
                  <a:schemeClr val="dk1"/>
                </a:solidFill>
              </a:rPr>
              <a:t> and </a:t>
            </a:r>
            <a:r>
              <a:rPr i="1" lang="ru">
                <a:solidFill>
                  <a:schemeClr val="dk1"/>
                </a:solidFill>
              </a:rPr>
              <a:t>may</a:t>
            </a:r>
            <a:r>
              <a:rPr lang="ru">
                <a:solidFill>
                  <a:schemeClr val="dk1"/>
                </a:solidFill>
              </a:rPr>
              <a:t> are more likely to indicate possibility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However, sometimes pragmatics corrects it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greatest departure from theoretical predictions occurs with the SAY category, which is logically non-veridical but correlates highly with certainty (CT+) in the new corpus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Conversely, the class KNOW, which includes </a:t>
            </a:r>
            <a:r>
              <a:rPr i="1" lang="ru">
                <a:solidFill>
                  <a:schemeClr val="dk1"/>
                </a:solidFill>
              </a:rPr>
              <a:t>know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acknowledge</a:t>
            </a:r>
            <a:r>
              <a:rPr lang="ru">
                <a:solidFill>
                  <a:schemeClr val="dk1"/>
                </a:solidFill>
              </a:rPr>
              <a:t>, and </a:t>
            </a:r>
            <a:r>
              <a:rPr i="1" lang="ru">
                <a:solidFill>
                  <a:schemeClr val="dk1"/>
                </a:solidFill>
              </a:rPr>
              <a:t>learn</a:t>
            </a:r>
            <a:r>
              <a:rPr lang="ru">
                <a:solidFill>
                  <a:schemeClr val="dk1"/>
                </a:solidFill>
              </a:rPr>
              <a:t>, is traditionally analyzed as veridical (CT+), but in the data is sometimes a marker of possibility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The CommitmentBank</a:t>
            </a:r>
            <a:endParaRPr sz="2400"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Marie-Catherine de Marneffe, Mandy Simons, and Judith Tonhauser (2019). The CommitmentBank: Investigating projection in naturally occurring discourse. Proceedings of Sinn und Bedeutung 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The Data: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https://github.com/mcdm/CommitmentBank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628650" y="273852"/>
            <a:ext cx="7886700" cy="43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CommitmentBank is a corpus of 1,200 naturally occurring discourses whose final sentence contains a clause-embedding predicate under an entailment canceling operator (question, modal, negation, antecedent of conditional)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knows that it is snowing</a:t>
            </a:r>
            <a:r>
              <a:rPr lang="ru" sz="1350">
                <a:solidFill>
                  <a:schemeClr val="dk1"/>
                </a:solidFill>
              </a:rPr>
              <a:t>: </a:t>
            </a:r>
            <a:r>
              <a:rPr i="1" lang="ru" sz="1350">
                <a:solidFill>
                  <a:schemeClr val="dk1"/>
                </a:solidFill>
              </a:rPr>
              <a:t>know </a:t>
            </a:r>
            <a:r>
              <a:rPr lang="ru" sz="1350">
                <a:solidFill>
                  <a:schemeClr val="dk1"/>
                </a:solidFill>
              </a:rPr>
              <a:t>entails its complement, hence the speaker is committed to the complement clause (CC)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Content which is expressed under the scope of an entailment canceling operator but which is nonetheless understood to be a commitment of the speaker is said to </a:t>
            </a:r>
            <a:r>
              <a:rPr i="1" lang="ru" sz="1350">
                <a:solidFill>
                  <a:schemeClr val="dk1"/>
                </a:solidFill>
              </a:rPr>
              <a:t>project</a:t>
            </a:r>
            <a:r>
              <a:rPr lang="ru" sz="1350">
                <a:solidFill>
                  <a:schemeClr val="dk1"/>
                </a:solidFill>
              </a:rPr>
              <a:t>: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doesn’t know that it is snowing.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Does Jane know that it is snowing?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may know that it is snowing.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If Jane knows that it is snowing, she will wear her snow boots, hat and gloves.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goal with the CommitmentBank has been to create a resource for the empirically-based study of projection of CCs, using naturally occurring examples and basing analysis on judgments of projection provided by theoretically untrained speakers.</a:t>
            </a:r>
            <a:endParaRPr i="1"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CommitmentBank contains 1,200 examples of naturally occurring discourse segments extracted from three corpora of different genres: the Wall Street Journal (WSJ, news articles),the fiction component of the British National Corpus (BNC, fiction) and Switchboard (SWBD,dialogue).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Each discourse consists of a target sentence with a clause-embedding predicate embedded under an entailment canceling operator (negation, modal, antecedent of conditional, or question) with up to 2 prior context sentences/turns.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313" y="2883738"/>
            <a:ext cx="63341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00" y="71175"/>
            <a:ext cx="7299651" cy="49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13" y="428625"/>
            <a:ext cx="66770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03" y="0"/>
            <a:ext cx="79227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143000"/>
            <a:ext cx="7296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038225"/>
            <a:ext cx="72485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NLI ставит задачей выявление (логических) отношений между словами (например, elephant -- linguist) и пропозициями (например, some students smoke – some students smoke cigars). В самом простом случае, отношения могут сводиться к следствию (entailment), противоречию (contradiction), отсутствию какого-либо отношения (neutral).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143000"/>
            <a:ext cx="7210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Projective or not?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3"/>
            <a:ext cx="78867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The CommitmentBank can be recast as a dataset for NLI: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https://www.aclweb.org/anthology/D19-1630.pdf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Простые примеры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{9A1750B9-5E82-4369-9650-36986F10A409}</a:tableStyleId>
              </a:tblPr>
              <a:tblGrid>
                <a:gridCol w="2606125"/>
                <a:gridCol w="22198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Premise (Посылка)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Relation (Отношение)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Hypothesis (Гипотеза)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elephant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9900"/>
                          </a:highlight>
                        </a:rPr>
                        <a:t>contradicts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linguist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6AA84F"/>
                          </a:highlight>
                        </a:rPr>
                        <a:t>entails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moved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Every reptile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CFE2F3"/>
                          </a:highlight>
                        </a:rPr>
                        <a:t>neutral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Some elephants walk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9900"/>
                          </a:highlight>
                        </a:rPr>
                        <a:t>contradicts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 elephants move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Byron Dean refused to move without blue jeans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6AA84F"/>
                          </a:highlight>
                        </a:rPr>
                        <a:t>entails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Dean didn’t dance without pants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 Motors Corp’s new vehicle sales in the US fell 46 percent in June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9900"/>
                          </a:highlight>
                        </a:rPr>
                        <a:t>contradicts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Mitsubishi’s sales rose 46 percent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 Corporation reported that its CEO resigned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6AA84F"/>
                          </a:highlight>
                        </a:rPr>
                        <a:t>entails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Acme’s CEO resigned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NLI: формулировка задачи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Можно ли вывести из посылки (premise) гипотезу (hypothesis)?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500">
                <a:solidFill>
                  <a:schemeClr val="dk1"/>
                </a:solidFill>
              </a:rPr>
              <a:t>Опора на здравый смысл, а не на формальную логику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500">
                <a:solidFill>
                  <a:schemeClr val="dk1"/>
                </a:solidFill>
              </a:rPr>
              <a:t>Фокус на локальных выводах, а не на цепочках логических выводов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500">
                <a:solidFill>
                  <a:schemeClr val="dk1"/>
                </a:solidFill>
              </a:rPr>
              <a:t>Упор на разнообразие лингвистических способов выражения логических отношений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Зачем нужен NLI?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Dagan </a:t>
            </a:r>
            <a:r>
              <a:rPr lang="ru" u="sng">
                <a:solidFill>
                  <a:schemeClr val="hlink"/>
                </a:solidFill>
                <a:hlinkClick r:id="rId4"/>
              </a:rPr>
              <a:t>et al. (2006)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35825" y="1152475"/>
            <a:ext cx="87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It seems that major inferences, as needed by multiple applications, can indeed be cast in terms of textual entailment. For example, </a:t>
            </a:r>
            <a:r>
              <a:rPr b="1" lang="ru" sz="1400">
                <a:solidFill>
                  <a:schemeClr val="dk1"/>
                </a:solidFill>
              </a:rPr>
              <a:t>a QA system</a:t>
            </a:r>
            <a:r>
              <a:rPr lang="ru" sz="1400">
                <a:solidFill>
                  <a:schemeClr val="dk1"/>
                </a:solidFill>
              </a:rPr>
              <a:t> has to identify texts that entail a hypothesized answer. [...] Similarly, for certain </a:t>
            </a:r>
            <a:r>
              <a:rPr b="1" lang="ru" sz="1400">
                <a:solidFill>
                  <a:schemeClr val="dk1"/>
                </a:solidFill>
              </a:rPr>
              <a:t>Information Retrieval</a:t>
            </a:r>
            <a:r>
              <a:rPr lang="ru" sz="1400">
                <a:solidFill>
                  <a:schemeClr val="dk1"/>
                </a:solidFill>
              </a:rPr>
              <a:t> queries the combination of semantic concepts and relations denoted by the query should be entailed from relevant retrieved documents. [...] In </a:t>
            </a:r>
            <a:r>
              <a:rPr b="1" lang="ru" sz="1400">
                <a:solidFill>
                  <a:schemeClr val="dk1"/>
                </a:solidFill>
              </a:rPr>
              <a:t>multi-document summarization</a:t>
            </a:r>
            <a:r>
              <a:rPr lang="ru" sz="1400">
                <a:solidFill>
                  <a:schemeClr val="dk1"/>
                </a:solidFill>
              </a:rPr>
              <a:t> a redundant sentence, to be omitted from the summary, should be entailed from other sentences in the summary. And in </a:t>
            </a:r>
            <a:r>
              <a:rPr b="1" lang="ru" sz="1400">
                <a:solidFill>
                  <a:schemeClr val="dk1"/>
                </a:solidFill>
              </a:rPr>
              <a:t>MT evaluation</a:t>
            </a:r>
            <a:r>
              <a:rPr lang="ru" sz="1400">
                <a:solidFill>
                  <a:schemeClr val="dk1"/>
                </a:solidFill>
              </a:rPr>
              <a:t> a correct translation should be semantically equivalent to the gold standard translation, and thus both translations should entail each other. Consequently, we hypothesize that textual entailment recognition is a suitable generic task for evaluating and comparing applied semantic inference models. Eventually, such efforts can promote the development of entailment recognition "engines" which may provide useful generic modules across applications.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с другими задачами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{9A1750B9-5E82-4369-9650-36986F10A409}</a:tableStyleId>
              </a:tblPr>
              <a:tblGrid>
                <a:gridCol w="3619500"/>
                <a:gridCol w="3619500"/>
              </a:tblGrid>
              <a:tr h="3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Задача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В терминах NLI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Paraphrase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text ≡ paraphrase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Summarization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text   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sz="1250">
                          <a:solidFill>
                            <a:schemeClr val="dk1"/>
                          </a:solidFill>
                        </a:rPr>
                        <a:t>summary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Information retrieval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query    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Question answering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question      answer</a:t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Who left?⇒Someone left</a:t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Someone left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ru" sz="1250">
                          <a:solidFill>
                            <a:schemeClr val="dk1"/>
                          </a:solidFill>
                        </a:rPr>
                        <a:t>Dasha left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 vMerge="1"/>
                <a:tc vMerge="1"/>
              </a:tr>
              <a:tr h="362375">
                <a:tc vMerge="1"/>
                <a:tc vMerge="1"/>
              </a:tr>
            </a:tbl>
          </a:graphicData>
        </a:graphic>
      </p:graphicFrame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800" y="2068200"/>
            <a:ext cx="1619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81725" y="2506700"/>
            <a:ext cx="161925" cy="1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319850" y="2839500"/>
            <a:ext cx="1619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624075" y="3591300"/>
            <a:ext cx="1619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Лейблы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{9A1750B9-5E82-4369-9650-36986F10A409}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>
                          <a:solidFill>
                            <a:schemeClr val="dk1"/>
                          </a:solidFill>
                        </a:rPr>
                        <a:t>couch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sofa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crow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bird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bird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crow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hippo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hungry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elephant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linguist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yes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no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 hMerge="1"/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yes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unknown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no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contradiction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P ≡ 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equivalence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 P    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forward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</a:t>
                      </a:r>
                      <a:r>
                        <a:rPr lang="ru"/>
                        <a:t>     </a:t>
                      </a:r>
                      <a:r>
                        <a:rPr b="1" lang="ru"/>
                        <a:t>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reverse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 # 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750" y="3293904"/>
            <a:ext cx="161925" cy="3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491038" y="3318512"/>
            <a:ext cx="161925" cy="3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