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0" r:id="rId3"/>
    <p:sldId id="301" r:id="rId4"/>
    <p:sldId id="302" r:id="rId5"/>
    <p:sldId id="303" r:id="rId6"/>
    <p:sldId id="299" r:id="rId7"/>
    <p:sldId id="304" r:id="rId8"/>
    <p:sldId id="305" r:id="rId9"/>
    <p:sldId id="30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2" r:id="rId24"/>
    <p:sldId id="283" r:id="rId25"/>
    <p:sldId id="307" r:id="rId26"/>
    <p:sldId id="272" r:id="rId27"/>
    <p:sldId id="273" r:id="rId28"/>
    <p:sldId id="274" r:id="rId29"/>
    <p:sldId id="276" r:id="rId30"/>
    <p:sldId id="277" r:id="rId31"/>
    <p:sldId id="278" r:id="rId32"/>
    <p:sldId id="279" r:id="rId33"/>
    <p:sldId id="280" r:id="rId34"/>
    <p:sldId id="286" r:id="rId35"/>
    <p:sldId id="281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Paperno" initials="" lastIdx="3" clrIdx="0"/>
  <p:cmAuthor id="2" name="Дарья Рыжова" initials="" lastIdx="5" clrIdx="1"/>
  <p:cmAuthor id="3" name="Мария Суворова" initials="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1E0C-4914-48BF-94D5-A6843B1FFC1B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79E7-5184-4172-ACED-3E1B3D4C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92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ja.ruslang.ru/ru/archive/2005-1/3-30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579E7-5184-4172-ACED-3E1B3D4CDB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4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3dd5607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63dd5607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751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29e678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29e678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58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3dd5607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3dd5607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00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3dd5607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3dd5607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9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576f17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576f17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60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29e678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29e678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47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dd5607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dd5607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6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829e6789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829e6789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50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309072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309072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26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3090729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3090729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2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43869d0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43869d0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60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309072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3090729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</a:t>
            </a:r>
            <a:r>
              <a:rPr lang="en" dirty="0"/>
              <a:t>оставлять такую анкету вручную долго + ты не всегда уверен, что всё учел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4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3090729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3090729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3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3090729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3090729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60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3090729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3090729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825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63dd560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63dd560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http://vja.ruslang.ru/ru/archive/2005-1/3-30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370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0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5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8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22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0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6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2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3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4EA3-F801-4325-85D7-7802763B6A3D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1E9B-5C3D-4714-8F15-3277D4063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Sense Induction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ru-RU" dirty="0"/>
              <a:t>и два алгоритма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39796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лексико-типологических анкет с помощью дистрибутивных моделей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Case study</a:t>
            </a:r>
            <a:r>
              <a:rPr lang="ru-RU" sz="2800" dirty="0"/>
              <a:t> (совместно с Денисом Паперно)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49" y="3910806"/>
            <a:ext cx="2178844" cy="21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Научный контекст (1)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Сведений о наборах значений и особенностях употребления лексических единиц в словарях недостаточно</a:t>
            </a:r>
          </a:p>
          <a:p>
            <a:r>
              <a:rPr lang="ru-RU" dirty="0"/>
              <a:t>Корпуса для анализа лексики должны быть большими и сбалансированными, а далеко не для всех языков такие есть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Ключевую роль в лексико-типологических исследованиях играют анкеты</a:t>
            </a:r>
          </a:p>
          <a:p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25083" y="4262511"/>
            <a:ext cx="478302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Научный контекст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Строгой методологии разработки анкеты НЕТ ни в грамматической, ни в лексической типологии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2400" dirty="0"/>
              <a:t>(особые случаи:</a:t>
            </a:r>
          </a:p>
          <a:p>
            <a:r>
              <a:rPr lang="ru-RU" sz="2400" dirty="0"/>
              <a:t>психолингвистическая парадигма Института имени Макса Планка</a:t>
            </a:r>
          </a:p>
          <a:p>
            <a:r>
              <a:rPr lang="ru-RU" sz="2400" dirty="0"/>
              <a:t>типология на основе параллельных корпусов)</a:t>
            </a:r>
          </a:p>
        </p:txBody>
      </p:sp>
    </p:spTree>
    <p:extLst>
      <p:ext uri="{BB962C8B-B14F-4D97-AF65-F5344CB8AC3E}">
        <p14:creationId xmlns:p14="http://schemas.microsoft.com/office/powerpoint/2010/main" val="423950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Научный контекст (3)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опираемся на фреймовый подход к лексической типологии (</a:t>
            </a:r>
            <a:r>
              <a:rPr lang="ru-RU" dirty="0" err="1"/>
              <a:t>Рахилина</a:t>
            </a:r>
            <a:r>
              <a:rPr lang="ru-RU" dirty="0"/>
              <a:t>, </a:t>
            </a:r>
            <a:r>
              <a:rPr lang="ru-RU" dirty="0" err="1"/>
              <a:t>Резникова</a:t>
            </a:r>
            <a:r>
              <a:rPr lang="ru-RU" dirty="0"/>
              <a:t> 2013)</a:t>
            </a:r>
          </a:p>
          <a:p>
            <a:r>
              <a:rPr lang="ru-RU" dirty="0"/>
              <a:t>Его идеология: в разных контекстах – разные значения (и, следовательно, возможны разные слова)</a:t>
            </a:r>
          </a:p>
          <a:p>
            <a:r>
              <a:rPr lang="ru-RU" dirty="0"/>
              <a:t>Опора на минимальные «диагностические» контексты</a:t>
            </a:r>
            <a:endParaRPr lang="en-US" dirty="0"/>
          </a:p>
          <a:p>
            <a:r>
              <a:rPr lang="ru-RU" dirty="0"/>
              <a:t>Возвращаясь к задаче </a:t>
            </a:r>
            <a:r>
              <a:rPr lang="en-US" dirty="0"/>
              <a:t>WSI: </a:t>
            </a:r>
            <a:r>
              <a:rPr lang="ru-RU" dirty="0"/>
              <a:t>по сути, то же самое, только своеобразное определение полисемии</a:t>
            </a:r>
          </a:p>
        </p:txBody>
      </p:sp>
    </p:spTree>
    <p:extLst>
      <p:ext uri="{BB962C8B-B14F-4D97-AF65-F5344CB8AC3E}">
        <p14:creationId xmlns:p14="http://schemas.microsoft.com/office/powerpoint/2010/main" val="143851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15600" y="17350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Иллюстрация</a:t>
            </a:r>
            <a:r>
              <a:rPr lang="en" dirty="0"/>
              <a:t>:</a:t>
            </a:r>
            <a:r>
              <a:rPr lang="ru-RU" dirty="0"/>
              <a:t> </a:t>
            </a:r>
            <a:r>
              <a:rPr lang="en-US" dirty="0"/>
              <a:t>‘</a:t>
            </a:r>
            <a:r>
              <a:rPr lang="ru-RU" dirty="0"/>
              <a:t>глубокий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284811" y="1235561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77367" y="4332833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63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15600" y="17350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Русское </a:t>
            </a:r>
            <a:r>
              <a:rPr lang="ru-RU" i="1" dirty="0"/>
              <a:t>глубокий</a:t>
            </a:r>
            <a:endParaRPr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  <p:sp>
        <p:nvSpPr>
          <p:cNvPr id="156" name="Google Shape;156;p24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274000" y="1235561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931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1797900"/>
            <a:ext cx="976489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1797900"/>
            <a:ext cx="976500" cy="9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734" y="4947034"/>
            <a:ext cx="976500" cy="1611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62740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night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winter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‘deep’ + ‘time’ =&gt; ‘late’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4416000"/>
            <a:ext cx="976500" cy="943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19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415600" y="301833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Французское</a:t>
            </a:r>
            <a:r>
              <a:rPr lang="ru-RU" i="1" dirty="0"/>
              <a:t> </a:t>
            </a:r>
            <a:r>
              <a:rPr lang="en" i="1" dirty="0"/>
              <a:t>profond </a:t>
            </a:r>
            <a:r>
              <a:rPr lang="en" dirty="0"/>
              <a:t>‘</a:t>
            </a:r>
            <a:r>
              <a:rPr lang="ru-RU" dirty="0"/>
              <a:t>глубокий</a:t>
            </a:r>
            <a:r>
              <a:rPr lang="en" dirty="0"/>
              <a:t>’</a:t>
            </a:r>
            <a:endParaRPr dirty="0"/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577367" y="1245033"/>
            <a:ext cx="4583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well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river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plate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‘container’ =&gt; size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274000" y="1245033"/>
            <a:ext cx="5377600" cy="2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sympathy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impression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 grief</a:t>
            </a:r>
            <a:endParaRPr sz="2400" i="1" dirty="0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 dirty="0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+ ‘emotion’ =&gt; intensifier</a:t>
            </a:r>
            <a:endParaRPr sz="2400" i="1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931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 red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+ ‘colour’ =&gt; ‘dark’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1797900"/>
            <a:ext cx="976489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1797900"/>
            <a:ext cx="976500" cy="943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6274000" y="4416000"/>
            <a:ext cx="4583600" cy="1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night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" sz="2400" i="1">
                <a:latin typeface="Open Sans"/>
                <a:ea typeface="Open Sans"/>
                <a:cs typeface="Open Sans"/>
                <a:sym typeface="Open Sans"/>
              </a:rPr>
              <a:t>late winter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  <a:p>
            <a:pPr indent="609585">
              <a:lnSpc>
                <a:spcPct val="150000"/>
              </a:lnSpc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‘deep’ + ‘time’ =&gt; ‘late’</a:t>
            </a:r>
            <a:endParaRPr sz="2400" i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834" y="4416000"/>
            <a:ext cx="976500" cy="9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745" y="4416000"/>
            <a:ext cx="976489" cy="9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37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Типологическая анкета</a:t>
            </a:r>
            <a:endParaRPr dirty="0"/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graphicFrame>
        <p:nvGraphicFramePr>
          <p:cNvPr id="185" name="Google Shape;185;p26"/>
          <p:cNvGraphicFramePr/>
          <p:nvPr>
            <p:extLst>
              <p:ext uri="{D42A27DB-BD31-4B8C-83A1-F6EECF244321}">
                <p14:modId xmlns:p14="http://schemas.microsoft.com/office/powerpoint/2010/main" val="1301025258"/>
              </p:ext>
            </p:extLst>
          </p:nvPr>
        </p:nvGraphicFramePr>
        <p:xfrm>
          <a:off x="587733" y="890623"/>
          <a:ext cx="9652000" cy="5851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609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СИТУАЦИЯ</a:t>
                      </a:r>
                      <a:r>
                        <a:rPr lang="en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(“</a:t>
                      </a:r>
                      <a:r>
                        <a:rPr lang="ru-RU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ФРЕЙМ</a:t>
                      </a:r>
                      <a:r>
                        <a:rPr lang="en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”)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ПРИМЕР (минимальный</a:t>
                      </a:r>
                      <a:r>
                        <a:rPr lang="ru-RU" sz="2400" baseline="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диагностический контекст)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containers (size)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river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well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emotions (intensifier)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sympathy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impression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colors (saturation)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blue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Deep red</a:t>
                      </a:r>
                      <a:endParaRPr sz="2400" i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9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  <a:endParaRPr sz="2400" i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14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составить такую анкету автоматически, нужно решить две задачи:</a:t>
            </a:r>
          </a:p>
          <a:p>
            <a:pPr marL="152396" indent="0">
              <a:buNone/>
            </a:pPr>
            <a:endParaRPr lang="ru-RU" dirty="0"/>
          </a:p>
          <a:p>
            <a:pPr marL="666746" indent="-514350">
              <a:buAutoNum type="arabicPeriod"/>
            </a:pPr>
            <a:r>
              <a:rPr lang="ru-RU" dirty="0"/>
              <a:t>Составить список словосочетаний-иллюстраций</a:t>
            </a:r>
          </a:p>
          <a:p>
            <a:pPr marL="666746" indent="-514350">
              <a:buAutoNum type="arabicPeriod"/>
            </a:pPr>
            <a:r>
              <a:rPr lang="ru-RU" dirty="0"/>
              <a:t>Разбить их на группы</a:t>
            </a:r>
          </a:p>
          <a:p>
            <a:pPr marL="666746" indent="-514350">
              <a:buAutoNum type="arabicPeriod"/>
            </a:pPr>
            <a:endParaRPr lang="ru-RU" dirty="0"/>
          </a:p>
          <a:p>
            <a:r>
              <a:rPr lang="ru-RU" dirty="0"/>
              <a:t>Материал – качественные многозначные прилагательные</a:t>
            </a:r>
          </a:p>
        </p:txBody>
      </p:sp>
    </p:spTree>
    <p:extLst>
      <p:ext uri="{BB962C8B-B14F-4D97-AF65-F5344CB8AC3E}">
        <p14:creationId xmlns:p14="http://schemas.microsoft.com/office/powerpoint/2010/main" val="338363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1: список словосочетаний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</a:pPr>
            <a:r>
              <a:rPr lang="ru-RU" sz="3200" dirty="0"/>
              <a:t>Основной </a:t>
            </a:r>
            <a:r>
              <a:rPr lang="ru-RU" sz="3200" dirty="0" err="1"/>
              <a:t>подкорпус</a:t>
            </a:r>
            <a:r>
              <a:rPr lang="ru-RU" sz="3200" dirty="0"/>
              <a:t> НКРЯ</a:t>
            </a:r>
          </a:p>
          <a:p>
            <a:pPr marL="457200" indent="-457200">
              <a:spcBef>
                <a:spcPts val="1200"/>
              </a:spcBef>
            </a:pPr>
            <a:r>
              <a:rPr lang="ru-RU" sz="3200" dirty="0"/>
              <a:t>Список существительных, которые встречаются справа от интересующего нас прилагательного (т.е. окно = +1) не менее 10 раз*</a:t>
            </a:r>
          </a:p>
          <a:p>
            <a:pPr marL="457200" indent="-457200">
              <a:spcBef>
                <a:spcPts val="1200"/>
              </a:spcBef>
            </a:pPr>
            <a:endParaRPr lang="ru-RU" dirty="0"/>
          </a:p>
          <a:p>
            <a:pPr marL="0" indent="0">
              <a:spcBef>
                <a:spcPts val="1200"/>
              </a:spcBef>
              <a:buNone/>
            </a:pP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/>
              <a:t>* Оптимальное значение этого параметра хитрым образом зависит от частотности и многозначности прилагательного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85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2BFDD-8577-4180-BC01-E89257D6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Дистрибутивные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30CBC-0219-4F80-9CF9-BE3CC9A1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Матрицы совместной встречаемости</a:t>
            </a:r>
          </a:p>
          <a:p>
            <a:r>
              <a:rPr lang="ru-RU" b="1" dirty="0"/>
              <a:t>Нейросети (</a:t>
            </a:r>
            <a:r>
              <a:rPr lang="en-US" b="1" dirty="0"/>
              <a:t>word2vec </a:t>
            </a:r>
            <a:r>
              <a:rPr lang="ru-RU" b="1" dirty="0"/>
              <a:t>и дальше)</a:t>
            </a:r>
          </a:p>
          <a:p>
            <a:r>
              <a:rPr lang="ru-RU" dirty="0"/>
              <a:t>Трансформеры (</a:t>
            </a:r>
            <a:r>
              <a:rPr lang="en-US" dirty="0"/>
              <a:t>BERT </a:t>
            </a:r>
            <a:r>
              <a:rPr lang="ru-RU" dirty="0"/>
              <a:t>и дальше)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Don’t count, predict!</a:t>
            </a:r>
            <a:endParaRPr lang="ru-RU" dirty="0"/>
          </a:p>
        </p:txBody>
      </p:sp>
      <p:sp>
        <p:nvSpPr>
          <p:cNvPr id="4" name="Правая круглая скобка 3">
            <a:extLst>
              <a:ext uri="{FF2B5EF4-FFF2-40B4-BE49-F238E27FC236}">
                <a16:creationId xmlns:a16="http://schemas.microsoft.com/office/drawing/2014/main" id="{3E72DE6A-EC44-4E1B-9BAC-7F6724724976}"/>
              </a:ext>
            </a:extLst>
          </p:cNvPr>
          <p:cNvSpPr/>
          <p:nvPr/>
        </p:nvSpPr>
        <p:spPr>
          <a:xfrm>
            <a:off x="6968971" y="1908699"/>
            <a:ext cx="88777" cy="328474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авая круглая скобка 4">
            <a:extLst>
              <a:ext uri="{FF2B5EF4-FFF2-40B4-BE49-F238E27FC236}">
                <a16:creationId xmlns:a16="http://schemas.microsoft.com/office/drawing/2014/main" id="{60928B6B-7B1A-4E29-9B54-465EF0101515}"/>
              </a:ext>
            </a:extLst>
          </p:cNvPr>
          <p:cNvSpPr/>
          <p:nvPr/>
        </p:nvSpPr>
        <p:spPr>
          <a:xfrm>
            <a:off x="6968971" y="2389572"/>
            <a:ext cx="88777" cy="886287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19C8C-A17C-4A65-8C69-555F9E5A1490}"/>
              </a:ext>
            </a:extLst>
          </p:cNvPr>
          <p:cNvSpPr txBox="1"/>
          <p:nvPr/>
        </p:nvSpPr>
        <p:spPr>
          <a:xfrm>
            <a:off x="7297445" y="1811326"/>
            <a:ext cx="211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count-based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2C1FD-0FCD-4F49-A5D4-47B42F8702B7}"/>
              </a:ext>
            </a:extLst>
          </p:cNvPr>
          <p:cNvSpPr txBox="1"/>
          <p:nvPr/>
        </p:nvSpPr>
        <p:spPr>
          <a:xfrm>
            <a:off x="7297444" y="2571105"/>
            <a:ext cx="311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prediction-based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3043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2: разбиение словосочетаний на группы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702501"/>
            <a:ext cx="11360800" cy="4403600"/>
          </a:xfrm>
        </p:spPr>
        <p:txBody>
          <a:bodyPr/>
          <a:lstStyle/>
          <a:p>
            <a:pPr marL="457200" indent="-457200">
              <a:spcBef>
                <a:spcPts val="1200"/>
              </a:spcBef>
            </a:pPr>
            <a:r>
              <a:rPr lang="ru-RU" dirty="0">
                <a:ea typeface="Calibri"/>
                <a:cs typeface="Calibri"/>
                <a:sym typeface="Calibri"/>
              </a:rPr>
              <a:t>Векторное представление для каждого словосочетания</a:t>
            </a:r>
          </a:p>
          <a:p>
            <a:pPr marL="457200" indent="-457200">
              <a:spcBef>
                <a:spcPts val="1200"/>
              </a:spcBef>
            </a:pPr>
            <a:r>
              <a:rPr lang="ru-RU" dirty="0">
                <a:ea typeface="Calibri"/>
                <a:cs typeface="Calibri"/>
                <a:sym typeface="Calibri"/>
              </a:rPr>
              <a:t>Кластеризация векторного пространства</a:t>
            </a:r>
          </a:p>
        </p:txBody>
      </p:sp>
      <p:pic>
        <p:nvPicPr>
          <p:cNvPr id="4" name="Google Shape;21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2524" y="3168117"/>
            <a:ext cx="6156974" cy="247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376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Векторное представление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spcBef>
                <a:spcPts val="1200"/>
              </a:spcBef>
            </a:pPr>
            <a:r>
              <a:rPr lang="ru-RU" dirty="0"/>
              <a:t>Матрица совместной встречаемости</a:t>
            </a:r>
          </a:p>
          <a:p>
            <a:pPr marL="457200">
              <a:spcBef>
                <a:spcPts val="1200"/>
              </a:spcBef>
            </a:pPr>
            <a:r>
              <a:rPr lang="ru-RU" dirty="0"/>
              <a:t>Измерения: 10 000 самых частотных знаменательных слов</a:t>
            </a:r>
          </a:p>
          <a:p>
            <a:pPr marL="457200">
              <a:spcBef>
                <a:spcPts val="1200"/>
              </a:spcBef>
            </a:pPr>
            <a:r>
              <a:rPr lang="ru-RU" dirty="0"/>
              <a:t>Обработка матрицы: взвешивание, сокращение размерности до 300 (</a:t>
            </a:r>
            <a:r>
              <a:rPr lang="en-US" dirty="0"/>
              <a:t>SVD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нормализация</a:t>
            </a:r>
          </a:p>
          <a:p>
            <a:pPr marL="457200">
              <a:spcBef>
                <a:spcPts val="1200"/>
              </a:spcBef>
            </a:pPr>
            <a:r>
              <a:rPr lang="ru-RU" dirty="0"/>
              <a:t>Вектора словосочетаний: простая сумма векторов существительных и прилагательных</a:t>
            </a:r>
          </a:p>
        </p:txBody>
      </p:sp>
    </p:spTree>
    <p:extLst>
      <p:ext uri="{BB962C8B-B14F-4D97-AF65-F5344CB8AC3E}">
        <p14:creationId xmlns:p14="http://schemas.microsoft.com/office/powerpoint/2010/main" val="338194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/>
              <a:t>Алгоритмы с автоматическим определением числа кластеров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Affinity propagation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DBScan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ru-RU" b="1" dirty="0"/>
              <a:t>Иерархическая кластеризация</a:t>
            </a:r>
            <a:r>
              <a:rPr lang="ru-RU" dirty="0"/>
              <a:t>…</a:t>
            </a:r>
          </a:p>
          <a:p>
            <a:pPr>
              <a:spcBef>
                <a:spcPts val="1200"/>
              </a:spcBef>
            </a:pPr>
            <a:r>
              <a:rPr lang="ru-RU" dirty="0"/>
              <a:t>Алгоритмы без определения числа кластеров:</a:t>
            </a:r>
          </a:p>
          <a:p>
            <a:pPr lvl="1">
              <a:spcBef>
                <a:spcPts val="1200"/>
              </a:spcBef>
            </a:pPr>
            <a:r>
              <a:rPr lang="en-US" b="1" dirty="0"/>
              <a:t>K-</a:t>
            </a:r>
            <a:r>
              <a:rPr lang="ru-RU" b="1" dirty="0"/>
              <a:t>средних</a:t>
            </a:r>
          </a:p>
          <a:p>
            <a:pPr lvl="1">
              <a:spcBef>
                <a:spcPts val="1200"/>
              </a:spcBef>
            </a:pPr>
            <a:r>
              <a:rPr lang="ru-RU" dirty="0" err="1"/>
              <a:t>Графовые</a:t>
            </a:r>
            <a:endParaRPr lang="ru-RU" dirty="0"/>
          </a:p>
          <a:p>
            <a:pPr lvl="1">
              <a:spcBef>
                <a:spcPts val="1200"/>
              </a:spcBef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3537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058" y="466758"/>
            <a:ext cx="7631120" cy="943200"/>
          </a:xfrm>
        </p:spPr>
        <p:txBody>
          <a:bodyPr/>
          <a:lstStyle/>
          <a:p>
            <a:r>
              <a:rPr lang="ru-RU" dirty="0"/>
              <a:t>Иерархическая кластеризация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1" y="572598"/>
            <a:ext cx="6103785" cy="57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9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382351"/>
            <a:ext cx="5098935" cy="94320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K-</a:t>
            </a:r>
            <a:r>
              <a:rPr lang="ru-RU" dirty="0"/>
              <a:t>средних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142310"/>
            <a:ext cx="11360800" cy="366482"/>
          </a:xfrm>
        </p:spPr>
        <p:txBody>
          <a:bodyPr>
            <a:normAutofit fontScale="55000" lnSpcReduction="20000"/>
          </a:bodyPr>
          <a:lstStyle/>
          <a:p>
            <a:pPr marL="152396" indent="0">
              <a:buNone/>
            </a:pPr>
            <a:r>
              <a:rPr lang="en-US" dirty="0"/>
              <a:t>https://www.intuit.ru/studies/courses/6/6/lecture/184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53" y="112541"/>
            <a:ext cx="5719396" cy="64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5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23A2A-CB8A-4B84-B801-70F18B84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 в </a:t>
            </a:r>
            <a:r>
              <a:rPr lang="en-US" dirty="0"/>
              <a:t>WSI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913C0E-D062-4AC4-985F-C17A51A2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ru-RU" dirty="0"/>
              <a:t>Одна из существенных проблем </a:t>
            </a:r>
            <a:r>
              <a:rPr lang="en-US" dirty="0"/>
              <a:t>WSI –</a:t>
            </a:r>
            <a:r>
              <a:rPr lang="ru-RU" dirty="0"/>
              <a:t> определение количества значений многозначного слова. Решается по-разному:</a:t>
            </a:r>
            <a:endParaRPr lang="en-US" dirty="0"/>
          </a:p>
          <a:p>
            <a:pPr marL="152396" indent="0">
              <a:buNone/>
            </a:pP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knowledge-based </a:t>
            </a:r>
            <a:r>
              <a:rPr lang="ru-RU" dirty="0"/>
              <a:t>подходах – с опорой на базу знаний</a:t>
            </a:r>
          </a:p>
          <a:p>
            <a:r>
              <a:rPr lang="ru-RU" dirty="0"/>
              <a:t>Часто просто устанавливается по умолчанию одинаковый уровень для всех слов (например, предполагаем, что у каждого слова 3 значения)</a:t>
            </a:r>
          </a:p>
          <a:p>
            <a:r>
              <a:rPr lang="ru-RU" dirty="0"/>
              <a:t>Подбирается автоматически на основе </a:t>
            </a:r>
            <a:r>
              <a:rPr lang="en-US" dirty="0"/>
              <a:t>silhouette score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Rousseeuw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1987)</a:t>
            </a:r>
          </a:p>
          <a:p>
            <a:r>
              <a:rPr lang="ru-RU" dirty="0">
                <a:solidFill>
                  <a:srgbClr val="000000"/>
                </a:solidFill>
              </a:rPr>
              <a:t>Классификация на основе дистрибутивных характеристик и лингвистических профилей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Aksenova</a:t>
            </a:r>
            <a:r>
              <a:rPr lang="en-US" dirty="0">
                <a:solidFill>
                  <a:srgbClr val="000000"/>
                </a:solidFill>
              </a:rPr>
              <a:t> 2022)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9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dirty="0"/>
              <a:t>Все кластеры, содержащие меньше 3 элементов, удаляются</a:t>
            </a:r>
          </a:p>
          <a:p>
            <a:pPr>
              <a:spcBef>
                <a:spcPts val="1200"/>
              </a:spcBef>
            </a:pPr>
            <a:r>
              <a:rPr lang="ru-RU" dirty="0"/>
              <a:t>Из остальных выбирается по 3 элемента, максимально близких к центру кластера</a:t>
            </a:r>
          </a:p>
          <a:p>
            <a:pPr>
              <a:spcBef>
                <a:spcPts val="1200"/>
              </a:spcBef>
            </a:pPr>
            <a:endParaRPr lang="ru-RU" dirty="0"/>
          </a:p>
          <a:p>
            <a:pPr marL="152396" indent="0">
              <a:spcBef>
                <a:spcPts val="1200"/>
              </a:spcBef>
              <a:buNone/>
            </a:pPr>
            <a:r>
              <a:rPr lang="ru-RU" dirty="0"/>
              <a:t>Мотивация:</a:t>
            </a:r>
          </a:p>
          <a:p>
            <a:pPr>
              <a:spcBef>
                <a:spcPts val="1200"/>
              </a:spcBef>
            </a:pPr>
            <a:r>
              <a:rPr lang="ru-RU" dirty="0"/>
              <a:t>Уменьшение размера анкеты</a:t>
            </a:r>
          </a:p>
          <a:p>
            <a:pPr>
              <a:spcBef>
                <a:spcPts val="1200"/>
              </a:spcBef>
            </a:pPr>
            <a:r>
              <a:rPr lang="ru-RU" dirty="0"/>
              <a:t>Повышение степени чистоты кластеров</a:t>
            </a:r>
          </a:p>
        </p:txBody>
      </p:sp>
    </p:spTree>
    <p:extLst>
      <p:ext uri="{BB962C8B-B14F-4D97-AF65-F5344CB8AC3E}">
        <p14:creationId xmlns:p14="http://schemas.microsoft.com/office/powerpoint/2010/main" val="3783273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255742"/>
            <a:ext cx="11360800" cy="943200"/>
          </a:xfrm>
        </p:spPr>
        <p:txBody>
          <a:bodyPr>
            <a:normAutofit fontScale="90000"/>
          </a:bodyPr>
          <a:lstStyle/>
          <a:p>
            <a:r>
              <a:rPr lang="ru-RU" dirty="0"/>
              <a:t>Иллюстрация:</a:t>
            </a:r>
            <a:br>
              <a:rPr lang="ru-RU" dirty="0"/>
            </a:br>
            <a:r>
              <a:rPr lang="ru-RU" dirty="0"/>
              <a:t>один из кластеров для прилагательного </a:t>
            </a:r>
            <a:r>
              <a:rPr lang="ru-RU" i="1" dirty="0"/>
              <a:t>прямой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73" y="1744704"/>
            <a:ext cx="10128738" cy="4403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прямой_линия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прямой_путь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прямой_эфир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прямой_наводка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прямой_попадание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прямой_удар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прямой_кишка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прямой_направление</a:t>
            </a:r>
            <a:endParaRPr lang="ru-RU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dirty="0" err="1"/>
              <a:t>прямой_участок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12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200" y="508961"/>
            <a:ext cx="11360800" cy="943200"/>
          </a:xfrm>
        </p:spPr>
        <p:txBody>
          <a:bodyPr/>
          <a:lstStyle/>
          <a:p>
            <a:r>
              <a:rPr lang="ru-RU" dirty="0"/>
              <a:t>Иллюстрация: </a:t>
            </a:r>
            <a:r>
              <a:rPr lang="ru-RU" i="1" dirty="0"/>
              <a:t>прямой, </a:t>
            </a:r>
            <a:r>
              <a:rPr lang="ru-RU" dirty="0" err="1"/>
              <a:t>центроиды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0" indent="449263">
              <a:buNone/>
              <a:defRPr/>
            </a:pPr>
            <a:r>
              <a:rPr lang="ru-RU" altLang="ru-RU" u="sng" dirty="0"/>
              <a:t>Кластер 1: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столб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дорожка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аллея</a:t>
            </a:r>
          </a:p>
          <a:p>
            <a:pPr marL="0" indent="449263">
              <a:buNone/>
              <a:defRPr/>
            </a:pPr>
            <a:endParaRPr lang="ru-RU" altLang="ru-RU" dirty="0"/>
          </a:p>
          <a:p>
            <a:pPr marL="0" indent="449263">
              <a:buNone/>
              <a:defRPr/>
            </a:pPr>
            <a:r>
              <a:rPr lang="ru-RU" altLang="ru-RU" u="sng" dirty="0"/>
              <a:t>Кластер 2: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репортаж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прямая трансляция</a:t>
            </a:r>
          </a:p>
          <a:p>
            <a:pPr marL="0" indent="449263">
              <a:buNone/>
              <a:defRPr/>
            </a:pPr>
            <a:r>
              <a:rPr lang="ru-RU" altLang="ru-RU" dirty="0"/>
              <a:t>прямой номер</a:t>
            </a:r>
          </a:p>
          <a:p>
            <a:pPr marL="0" indent="0">
              <a:buNone/>
              <a:defRPr/>
            </a:pPr>
            <a:endParaRPr lang="ru-RU" altLang="ru-RU" u="sng" dirty="0"/>
          </a:p>
          <a:p>
            <a:pPr marL="0" indent="0">
              <a:buNone/>
              <a:defRPr/>
            </a:pPr>
            <a:r>
              <a:rPr lang="ru-RU" altLang="ru-RU" u="sng" dirty="0"/>
              <a:t>Кластер 3: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потомок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предшественник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прямое наследие</a:t>
            </a:r>
          </a:p>
          <a:p>
            <a:pPr marL="0" indent="0">
              <a:buNone/>
              <a:defRPr/>
            </a:pPr>
            <a:endParaRPr lang="ru-RU" altLang="ru-RU" dirty="0"/>
          </a:p>
          <a:p>
            <a:pPr marL="0" indent="0">
              <a:buNone/>
              <a:defRPr/>
            </a:pPr>
            <a:r>
              <a:rPr lang="ru-RU" altLang="ru-RU" u="sng" dirty="0"/>
              <a:t>Кластер 4: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прямой умысел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прямая измена</a:t>
            </a:r>
          </a:p>
          <a:p>
            <a:pPr marL="0" indent="0">
              <a:buNone/>
              <a:defRPr/>
            </a:pPr>
            <a:r>
              <a:rPr lang="ru-RU" altLang="ru-RU" dirty="0"/>
              <a:t>прямое предательство</a:t>
            </a:r>
            <a:endParaRPr lang="fr-FR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72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415600" y="195367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Качественная оценка результатов:</a:t>
            </a:r>
            <a:br>
              <a:rPr lang="ru-RU" dirty="0"/>
            </a:br>
            <a:r>
              <a:rPr lang="ru-RU" dirty="0"/>
              <a:t>фрагмент кластеризации для </a:t>
            </a:r>
            <a:r>
              <a:rPr lang="ru-RU" i="1" dirty="0"/>
              <a:t>прямой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667400" y="1675300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>
                <a:solidFill>
                  <a:srgbClr val="000000"/>
                </a:solidFill>
              </a:rPr>
              <a:t>прямой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столб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>
                <a:solidFill>
                  <a:srgbClr val="000000"/>
                </a:solidFill>
              </a:rPr>
              <a:t>прямой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дорожка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>
                <a:solidFill>
                  <a:srgbClr val="000000"/>
                </a:solidFill>
              </a:rPr>
              <a:t>прямой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аллея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>
                <a:solidFill>
                  <a:srgbClr val="000000"/>
                </a:solidFill>
              </a:rPr>
              <a:t>прямой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потомок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ru-RU" b="1" i="1" dirty="0">
                <a:solidFill>
                  <a:srgbClr val="000000"/>
                </a:solidFill>
              </a:rPr>
              <a:t>прямой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предшественник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267"/>
              </a:spcAft>
              <a:buNone/>
            </a:pPr>
            <a:r>
              <a:rPr lang="ru-RU" b="1" i="1" dirty="0">
                <a:solidFill>
                  <a:srgbClr val="000000"/>
                </a:solidFill>
              </a:rPr>
              <a:t>прямой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наследие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8128421" y="1798932"/>
            <a:ext cx="259116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>
                <a:latin typeface="Open Sans"/>
                <a:ea typeface="Open Sans"/>
                <a:cs typeface="Open Sans"/>
                <a:sym typeface="Open Sans"/>
              </a:rPr>
              <a:t>АНГЛИЙСКИЙ</a:t>
            </a:r>
            <a:r>
              <a:rPr lang="en" sz="2400" u="sng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8128421" y="2972164"/>
            <a:ext cx="19944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STRAIGHT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320821" y="5051828"/>
            <a:ext cx="146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DIRECT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108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284EE-49E9-4DFB-A3A8-E0E48592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34307"/>
            <a:ext cx="10515600" cy="735706"/>
          </a:xfrm>
        </p:spPr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FC9D4-8605-4364-9A2F-423B060E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59" y="6442399"/>
            <a:ext cx="10515600" cy="37096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https://github.com/dashapopova/CompSem2024/blob/main/CompSem_word2vec_24.ipynb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4840F7-EEBE-4022-8894-F08B6C0F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72" y="870013"/>
            <a:ext cx="8208373" cy="52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95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415600" y="107900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Качественная оценка:</a:t>
            </a:r>
            <a:br>
              <a:rPr lang="ru-RU" dirty="0"/>
            </a:br>
            <a:r>
              <a:rPr lang="ru-RU" dirty="0"/>
              <a:t>фрагмент кластеризации для </a:t>
            </a:r>
            <a:r>
              <a:rPr lang="ru-RU" i="1" dirty="0"/>
              <a:t>острый</a:t>
            </a:r>
            <a:endParaRPr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542210" y="1682925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лезвие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ножик</a:t>
            </a:r>
            <a:r>
              <a:rPr lang="en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нож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стрела</a:t>
            </a:r>
            <a:r>
              <a:rPr lang="en" dirty="0">
                <a:solidFill>
                  <a:srgbClr val="000000"/>
                </a:solidFill>
              </a:rPr>
              <a:t>, </a:t>
            </a: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пика</a:t>
            </a:r>
            <a:r>
              <a:rPr lang="en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камень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3: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buNone/>
            </a:pP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локоть</a:t>
            </a:r>
            <a:r>
              <a:rPr lang="en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локоток</a:t>
            </a:r>
            <a:r>
              <a:rPr lang="en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острый</a:t>
            </a:r>
            <a:r>
              <a:rPr lang="en" i="1" dirty="0">
                <a:solidFill>
                  <a:srgbClr val="000000"/>
                </a:solidFill>
              </a:rPr>
              <a:t>_</a:t>
            </a:r>
            <a:r>
              <a:rPr lang="ru-RU" i="1" dirty="0">
                <a:solidFill>
                  <a:srgbClr val="000000"/>
                </a:solidFill>
              </a:rPr>
              <a:t>колено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8747400" y="1997925"/>
            <a:ext cx="28303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>
                <a:latin typeface="Open Sans"/>
                <a:ea typeface="Open Sans"/>
                <a:cs typeface="Open Sans"/>
                <a:sym typeface="Open Sans"/>
              </a:rPr>
              <a:t>ФРАНЦУЗСКИЙ</a:t>
            </a:r>
            <a:r>
              <a:rPr lang="en" sz="2400" u="sng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8899400" y="2601000"/>
            <a:ext cx="229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TRANCHANT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9158600" y="5005851"/>
            <a:ext cx="146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POINTU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8864555" y="3803425"/>
            <a:ext cx="2596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AIGU / POINTU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972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13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Качественная оценка:</a:t>
            </a:r>
            <a:br>
              <a:rPr lang="ru-RU" dirty="0"/>
            </a:br>
            <a:r>
              <a:rPr lang="ru-RU" dirty="0"/>
              <a:t>Фрагмент кластеризации для </a:t>
            </a:r>
            <a:r>
              <a:rPr lang="ru-RU" i="1" dirty="0"/>
              <a:t>падать</a:t>
            </a:r>
            <a:endParaRPr dirty="0"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554859" y="1236167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1: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столб</a:t>
            </a:r>
            <a:r>
              <a:rPr lang="en" dirty="0">
                <a:solidFill>
                  <a:srgbClr val="000000"/>
                </a:solidFill>
              </a:rPr>
              <a:t>_</a:t>
            </a:r>
            <a:r>
              <a:rPr lang="ru-RU" dirty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башня</a:t>
            </a:r>
            <a:r>
              <a:rPr lang="en" dirty="0">
                <a:solidFill>
                  <a:srgbClr val="000000"/>
                </a:solidFill>
              </a:rPr>
              <a:t>_</a:t>
            </a:r>
            <a:r>
              <a:rPr lang="ru-RU" dirty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стена</a:t>
            </a:r>
            <a:r>
              <a:rPr lang="en" dirty="0">
                <a:solidFill>
                  <a:srgbClr val="000000"/>
                </a:solidFill>
              </a:rPr>
              <a:t>_</a:t>
            </a:r>
            <a:r>
              <a:rPr lang="ru-RU" dirty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en" u="sng" dirty="0">
                <a:solidFill>
                  <a:srgbClr val="000000"/>
                </a:solidFill>
              </a:rPr>
              <a:t>Cluster 2:</a:t>
            </a:r>
            <a:endParaRPr u="sng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камень</a:t>
            </a:r>
            <a:r>
              <a:rPr lang="en" dirty="0">
                <a:solidFill>
                  <a:srgbClr val="000000"/>
                </a:solidFill>
              </a:rPr>
              <a:t>_</a:t>
            </a:r>
            <a:r>
              <a:rPr lang="ru-RU" dirty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обломок</a:t>
            </a:r>
            <a:r>
              <a:rPr lang="en" dirty="0">
                <a:solidFill>
                  <a:srgbClr val="000000"/>
                </a:solidFill>
              </a:rPr>
              <a:t>_</a:t>
            </a:r>
            <a:r>
              <a:rPr lang="ru-RU" dirty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333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осколок</a:t>
            </a:r>
            <a:r>
              <a:rPr lang="en" dirty="0">
                <a:solidFill>
                  <a:srgbClr val="000000"/>
                </a:solidFill>
              </a:rPr>
              <a:t>_</a:t>
            </a:r>
            <a:r>
              <a:rPr lang="ru-RU" dirty="0">
                <a:solidFill>
                  <a:srgbClr val="000000"/>
                </a:solidFill>
              </a:rPr>
              <a:t>падать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8455399" y="1538000"/>
            <a:ext cx="28412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u="sng" dirty="0">
                <a:latin typeface="Open Sans"/>
                <a:ea typeface="Open Sans"/>
                <a:cs typeface="Open Sans"/>
                <a:sym typeface="Open Sans"/>
              </a:rPr>
              <a:t>КАБАРДИНСКИЙ</a:t>
            </a:r>
            <a:r>
              <a:rPr lang="en" sz="2400" u="sng" dirty="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 u="sng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8415000" y="2944367"/>
            <a:ext cx="26768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wəkʷərjəjən</a:t>
            </a:r>
            <a:endParaRPr sz="3200" b="1" i="1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8455400" y="5017567"/>
            <a:ext cx="25960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q˙jexoxʷən</a:t>
            </a: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3200" b="1" cap="small">
                <a:latin typeface="Open Sans"/>
                <a:ea typeface="Open Sans"/>
                <a:cs typeface="Open Sans"/>
                <a:sym typeface="Open Sans"/>
              </a:rPr>
              <a:t>loc</a:t>
            </a:r>
            <a:r>
              <a:rPr lang="en" sz="3200" b="1" i="1"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 sz="3200" i="1">
                <a:latin typeface="Open Sans"/>
                <a:ea typeface="Open Sans"/>
                <a:cs typeface="Open Sans"/>
                <a:sym typeface="Open Sans"/>
              </a:rPr>
              <a:t>xʷən</a:t>
            </a:r>
            <a:endParaRPr sz="3200" b="1" i="1">
              <a:latin typeface="Open Sans"/>
              <a:ea typeface="Open Sans"/>
              <a:cs typeface="Open Sans"/>
              <a:sym typeface="Open Sans"/>
            </a:endParaRPr>
          </a:p>
          <a:p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667" y="2544300"/>
            <a:ext cx="11684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134" y="5061918"/>
            <a:ext cx="749300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436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00" y="255742"/>
            <a:ext cx="11360800" cy="943200"/>
          </a:xfrm>
        </p:spPr>
        <p:txBody>
          <a:bodyPr/>
          <a:lstStyle/>
          <a:p>
            <a:r>
              <a:rPr lang="ru-RU" dirty="0"/>
              <a:t>Количественная оценка результатов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198942"/>
            <a:ext cx="11360800" cy="489309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sz="3500" dirty="0"/>
              <a:t>Сопоставление с золотым стандартом – анкетами, созданными вручную</a:t>
            </a:r>
            <a:endParaRPr lang="en-US" sz="3500" dirty="0"/>
          </a:p>
          <a:p>
            <a:pPr marL="457200" indent="-457200">
              <a:spcBef>
                <a:spcPts val="1200"/>
              </a:spcBef>
            </a:pPr>
            <a:r>
              <a:rPr lang="ru-RU" sz="3500" dirty="0"/>
              <a:t>Полнота (</a:t>
            </a:r>
            <a:r>
              <a:rPr lang="en-US" sz="3500" dirty="0"/>
              <a:t>Recall, R</a:t>
            </a:r>
            <a:r>
              <a:rPr lang="ru-RU" sz="3500" dirty="0"/>
              <a:t>)</a:t>
            </a:r>
            <a:r>
              <a:rPr lang="en-US" sz="3500" dirty="0"/>
              <a:t>:</a:t>
            </a:r>
            <a:r>
              <a:rPr lang="ru-RU" sz="3500" dirty="0"/>
              <a:t> доля фреймов, попавших в автоматически сконструированную анкету</a:t>
            </a:r>
          </a:p>
          <a:p>
            <a:pPr marL="457200" indent="-457200">
              <a:spcBef>
                <a:spcPts val="1200"/>
              </a:spcBef>
            </a:pPr>
            <a:r>
              <a:rPr lang="ru-RU" sz="3500" dirty="0"/>
              <a:t>Точность (чистота кластеризации): средняя чистота кластеров,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3500" dirty="0"/>
              <a:t>напр. </a:t>
            </a:r>
            <a:r>
              <a:rPr lang="en-US" sz="3500" i="1" dirty="0"/>
              <a:t>{</a:t>
            </a:r>
            <a:r>
              <a:rPr lang="ru-RU" sz="3500" i="1" dirty="0"/>
              <a:t>острый нож</a:t>
            </a:r>
            <a:r>
              <a:rPr lang="en-US" sz="3500" i="1" dirty="0"/>
              <a:t>, </a:t>
            </a:r>
            <a:r>
              <a:rPr lang="ru-RU" sz="3500" i="1" dirty="0"/>
              <a:t>острые ножницы</a:t>
            </a:r>
            <a:r>
              <a:rPr lang="en-US" sz="3500" i="1" dirty="0"/>
              <a:t>, </a:t>
            </a:r>
            <a:r>
              <a:rPr lang="ru-RU" sz="3500" b="1" i="1" dirty="0"/>
              <a:t>острая боль</a:t>
            </a:r>
            <a:r>
              <a:rPr lang="en-US" sz="3500" dirty="0"/>
              <a:t>}: purity of .67</a:t>
            </a:r>
          </a:p>
          <a:p>
            <a:pPr marL="0" lvl="0" indent="0">
              <a:spcBef>
                <a:spcPts val="1600"/>
              </a:spcBef>
              <a:buNone/>
            </a:pPr>
            <a:endParaRPr lang="ru-RU" sz="35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3500" dirty="0"/>
              <a:t>F-</a:t>
            </a:r>
            <a:r>
              <a:rPr lang="ru-RU" sz="3500" dirty="0"/>
              <a:t>мера</a:t>
            </a:r>
            <a:r>
              <a:rPr lang="en-US" sz="3500" dirty="0"/>
              <a:t>:</a:t>
            </a:r>
            <a:endParaRPr lang="ru-RU" sz="35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3800" dirty="0">
                <a:ea typeface="Arial"/>
                <a:cs typeface="Arial"/>
                <a:sym typeface="Arial"/>
              </a:rPr>
              <a:t>F = 2PR / (P+R)</a:t>
            </a:r>
            <a:endParaRPr lang="en-US" sz="32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299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141" y="129133"/>
            <a:ext cx="11360800" cy="943200"/>
          </a:xfrm>
        </p:spPr>
        <p:txBody>
          <a:bodyPr/>
          <a:lstStyle/>
          <a:p>
            <a:r>
              <a:rPr lang="ru-RU" dirty="0"/>
              <a:t>Количественная оценка результатов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87029"/>
              </p:ext>
            </p:extLst>
          </p:nvPr>
        </p:nvGraphicFramePr>
        <p:xfrm>
          <a:off x="664552" y="1649000"/>
          <a:ext cx="5431448" cy="11728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5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Алгоритм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F-мера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K-means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0,848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0,883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0,865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Иерарх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0,879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0,900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0,889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4551" y="944703"/>
            <a:ext cx="403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Таблица 1. </a:t>
            </a:r>
            <a:r>
              <a:rPr lang="en-US" sz="3200" dirty="0"/>
              <a:t>‘</a:t>
            </a:r>
            <a:r>
              <a:rPr lang="ru-RU" sz="3200" dirty="0"/>
              <a:t>острый</a:t>
            </a:r>
            <a:r>
              <a:rPr lang="en-US" sz="3200" dirty="0"/>
              <a:t>’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4551" y="2963985"/>
            <a:ext cx="10040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Таблица 2. Другие поля, иерархическая кластеризация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00858"/>
              </p:ext>
            </p:extLst>
          </p:nvPr>
        </p:nvGraphicFramePr>
        <p:xfrm>
          <a:off x="664551" y="3548760"/>
          <a:ext cx="9829947" cy="28581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P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F-мера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‘качание’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0,882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0,762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0,818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прямой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0,817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0,899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гладкий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0,675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0,732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‘</a:t>
                      </a:r>
                      <a:r>
                        <a:rPr lang="ru-RU" sz="2800">
                          <a:effectLst/>
                        </a:rPr>
                        <a:t>толстый</a:t>
                      </a:r>
                      <a:r>
                        <a:rPr lang="en-US" sz="2800">
                          <a:effectLst/>
                        </a:rPr>
                        <a:t>’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0,884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0,938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53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для разных полей работает по-разному?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ru-RU" dirty="0"/>
              <a:t>Частотность слов поля</a:t>
            </a:r>
          </a:p>
          <a:p>
            <a:pPr>
              <a:spcAft>
                <a:spcPts val="1000"/>
              </a:spcAft>
            </a:pPr>
            <a:r>
              <a:rPr lang="ru-RU" dirty="0"/>
              <a:t>Количество значений (= фреймов) в поле</a:t>
            </a:r>
          </a:p>
          <a:p>
            <a:pPr>
              <a:spcAft>
                <a:spcPts val="1000"/>
              </a:spcAft>
            </a:pPr>
            <a:r>
              <a:rPr lang="ru-RU" dirty="0"/>
              <a:t>Достаточно ли одного определяемого слова для семантической </a:t>
            </a:r>
            <a:r>
              <a:rPr lang="ru-RU" dirty="0" err="1"/>
              <a:t>дизамбигуации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264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получить довольно надежное представление о наборе значений многозначных слов: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быстро и эффективно (см. анкеты на базе 100 русских прилагательных)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не только для типологических задач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Минусы: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Зависит от качества корпуса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Хуже работает для не очень частотных слов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Расширение на другие части речи</a:t>
            </a:r>
          </a:p>
          <a:p>
            <a:pPr marL="152396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/>
              <a:t>С глаголами более или менее ясно; а что делать с существительными?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6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части речи:</a:t>
            </a:r>
            <a:br>
              <a:rPr lang="ru-RU" dirty="0"/>
            </a:br>
            <a:r>
              <a:rPr lang="ru-RU" dirty="0"/>
              <a:t>глаголы движения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(Суворова 2020)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912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0033" y="332800"/>
            <a:ext cx="11938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Типология глаголов падения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34" y="1445783"/>
            <a:ext cx="2481700" cy="436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164" y="1455921"/>
            <a:ext cx="3683799" cy="21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163" y="3532031"/>
            <a:ext cx="3683800" cy="232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6">
            <a:alphaModFix/>
          </a:blip>
          <a:srcRect r="55353" b="11816"/>
          <a:stretch/>
        </p:blipFill>
        <p:spPr>
          <a:xfrm>
            <a:off x="8392473" y="1445783"/>
            <a:ext cx="2769320" cy="43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485691" y="5067209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4000"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744065" y="2715721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4000" b="1" dirty="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16529" y="5016033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827639" y="4992495"/>
            <a:ext cx="10676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dirty="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4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80033" y="5732364"/>
            <a:ext cx="77408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 dirty="0"/>
              <a:t>Глаголы падения в языках мира: фреймы, параметры и типы систем</a:t>
            </a:r>
            <a:r>
              <a:rPr lang="ru" sz="2400" i="1" dirty="0"/>
              <a:t> (Резникова и др. 2020а)</a:t>
            </a:r>
            <a:endParaRPr sz="2400" i="1" dirty="0"/>
          </a:p>
        </p:txBody>
      </p:sp>
    </p:spTree>
    <p:extLst>
      <p:ext uri="{BB962C8B-B14F-4D97-AF65-F5344CB8AC3E}">
        <p14:creationId xmlns:p14="http://schemas.microsoft.com/office/powerpoint/2010/main" val="37275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8"/>
          <p:cNvGraphicFramePr/>
          <p:nvPr/>
        </p:nvGraphicFramePr>
        <p:xfrm>
          <a:off x="1270000" y="560133"/>
          <a:ext cx="9651999" cy="5120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 стола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стол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 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дом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шкаф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дверь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сорвалась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петель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штукатурка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сыпаться 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потолка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 яму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спину</a:t>
                      </a:r>
                      <a:endParaRPr sz="2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6" name="Google Shape;106;p18"/>
          <p:cNvGraphicFramePr/>
          <p:nvPr/>
        </p:nvGraphicFramePr>
        <p:xfrm>
          <a:off x="1270000" y="560133"/>
          <a:ext cx="9651999" cy="5120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 стола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бутылка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стол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 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дом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шкаф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рухнул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дверь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сорвалась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петель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штукатурка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сыпаться 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 потолка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 яму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человек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упал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>
                          <a:solidFill>
                            <a:srgbClr val="434343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на спину</a:t>
                      </a:r>
                      <a:endParaRPr sz="2100">
                        <a:solidFill>
                          <a:srgbClr val="434343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Ход работы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434343"/>
              </a:buClr>
              <a:buAutoNum type="arabicPeriod"/>
            </a:pPr>
            <a:r>
              <a:rPr lang="ru" b="1" dirty="0">
                <a:solidFill>
                  <a:srgbClr val="434343"/>
                </a:solidFill>
              </a:rPr>
              <a:t>подбор признаков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отбираем по 100 примеров на фрейм (всего 400) 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подбираем признаки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тренируем классификатор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выбираем оптимальный алгоритм и набор признаков</a:t>
            </a:r>
            <a:endParaRPr dirty="0">
              <a:solidFill>
                <a:srgbClr val="434343"/>
              </a:solidFill>
            </a:endParaRPr>
          </a:p>
          <a:p>
            <a:pPr>
              <a:buClr>
                <a:srgbClr val="434343"/>
              </a:buClr>
              <a:buAutoNum type="arabicPeriod"/>
            </a:pPr>
            <a:r>
              <a:rPr lang="ru" b="1" dirty="0">
                <a:solidFill>
                  <a:srgbClr val="434343"/>
                </a:solidFill>
              </a:rPr>
              <a:t>выделить по ним примеры на каждый из 4х фреймов </a:t>
            </a:r>
            <a:endParaRPr b="1"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берем все примеры с глаголами падения из корпуса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классифицируем их</a:t>
            </a:r>
            <a:endParaRPr dirty="0">
              <a:solidFill>
                <a:srgbClr val="434343"/>
              </a:solidFill>
            </a:endParaRPr>
          </a:p>
          <a:p>
            <a:pPr lvl="1" indent="-457189">
              <a:spcBef>
                <a:spcPts val="0"/>
              </a:spcBef>
              <a:buClr>
                <a:srgbClr val="434343"/>
              </a:buClr>
              <a:buSzPts val="1800"/>
              <a:buAutoNum type="alphaLcPeriod"/>
            </a:pPr>
            <a:r>
              <a:rPr lang="ru" dirty="0">
                <a:solidFill>
                  <a:srgbClr val="434343"/>
                </a:solidFill>
              </a:rPr>
              <a:t>выделяем прототипические употребления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6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2BFDD-8577-4180-BC01-E89257D6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Дистрибутивные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30CBC-0219-4F80-9CF9-BE3CC9A1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Матрицы совместной встречаемости</a:t>
            </a:r>
          </a:p>
          <a:p>
            <a:r>
              <a:rPr lang="ru-RU" b="1" dirty="0"/>
              <a:t>Нейросети (</a:t>
            </a:r>
            <a:r>
              <a:rPr lang="en-US" b="1" dirty="0"/>
              <a:t>word2vec </a:t>
            </a:r>
            <a:r>
              <a:rPr lang="ru-RU" b="1" dirty="0"/>
              <a:t>и др.)</a:t>
            </a:r>
          </a:p>
          <a:p>
            <a:r>
              <a:rPr lang="ru-RU" dirty="0" err="1"/>
              <a:t>Контекстуализированные</a:t>
            </a:r>
            <a:r>
              <a:rPr lang="ru-RU" dirty="0"/>
              <a:t>: </a:t>
            </a:r>
            <a:r>
              <a:rPr lang="en-US" dirty="0"/>
              <a:t>BERT, </a:t>
            </a:r>
            <a:r>
              <a:rPr lang="en-US" dirty="0" err="1"/>
              <a:t>ELMo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авая круглая скобка 3">
            <a:extLst>
              <a:ext uri="{FF2B5EF4-FFF2-40B4-BE49-F238E27FC236}">
                <a16:creationId xmlns:a16="http://schemas.microsoft.com/office/drawing/2014/main" id="{3E72DE6A-EC44-4E1B-9BAC-7F6724724976}"/>
              </a:ext>
            </a:extLst>
          </p:cNvPr>
          <p:cNvSpPr/>
          <p:nvPr/>
        </p:nvSpPr>
        <p:spPr>
          <a:xfrm>
            <a:off x="6995603" y="2930088"/>
            <a:ext cx="88777" cy="328474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авая круглая скобка 4">
            <a:extLst>
              <a:ext uri="{FF2B5EF4-FFF2-40B4-BE49-F238E27FC236}">
                <a16:creationId xmlns:a16="http://schemas.microsoft.com/office/drawing/2014/main" id="{60928B6B-7B1A-4E29-9B54-465EF0101515}"/>
              </a:ext>
            </a:extLst>
          </p:cNvPr>
          <p:cNvSpPr/>
          <p:nvPr/>
        </p:nvSpPr>
        <p:spPr>
          <a:xfrm>
            <a:off x="6995604" y="1879564"/>
            <a:ext cx="88777" cy="886287"/>
          </a:xfrm>
          <a:prstGeom prst="rightBracke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19C8C-A17C-4A65-8C69-555F9E5A1490}"/>
              </a:ext>
            </a:extLst>
          </p:cNvPr>
          <p:cNvSpPr txBox="1"/>
          <p:nvPr/>
        </p:nvSpPr>
        <p:spPr>
          <a:xfrm>
            <a:off x="7297445" y="2088194"/>
            <a:ext cx="2112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static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2C1FD-0FCD-4F49-A5D4-47B42F8702B7}"/>
              </a:ext>
            </a:extLst>
          </p:cNvPr>
          <p:cNvSpPr txBox="1"/>
          <p:nvPr/>
        </p:nvSpPr>
        <p:spPr>
          <a:xfrm>
            <a:off x="7297445" y="2827066"/>
            <a:ext cx="311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87364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Данные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употребления глаголов падения в русском языке</a:t>
            </a:r>
            <a:endParaRPr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Корпус Русского Интернета (ruWaC: Russian web corpus) </a:t>
            </a:r>
            <a:r>
              <a:rPr lang="ru" sz="1467">
                <a:solidFill>
                  <a:srgbClr val="666666"/>
                </a:solidFill>
              </a:rPr>
              <a:t>(около 1млрд словоупотреблений)</a:t>
            </a:r>
            <a:endParaRPr sz="1467">
              <a:solidFill>
                <a:srgbClr val="666666"/>
              </a:solidFill>
            </a:endParaRPr>
          </a:p>
          <a:p>
            <a:pPr indent="0">
              <a:spcBef>
                <a:spcPts val="2133"/>
              </a:spcBef>
              <a:buNone/>
            </a:pPr>
            <a:endParaRPr sz="1467">
              <a:solidFill>
                <a:srgbClr val="666666"/>
              </a:solidFill>
            </a:endParaRPr>
          </a:p>
          <a:p>
            <a:pPr indent="0">
              <a:spcBef>
                <a:spcPts val="2133"/>
              </a:spcBef>
              <a:buNone/>
            </a:pPr>
            <a:r>
              <a:rPr lang="ru">
                <a:solidFill>
                  <a:srgbClr val="666666"/>
                </a:solidFill>
              </a:rPr>
              <a:t>подкорпус падения (7774237 токенов и 278675 предложений)</a:t>
            </a:r>
            <a:endParaRPr>
              <a:solidFill>
                <a:srgbClr val="666666"/>
              </a:solidFill>
            </a:endParaRPr>
          </a:p>
          <a:p>
            <a:pPr>
              <a:spcBef>
                <a:spcPts val="2133"/>
              </a:spcBef>
              <a:buClr>
                <a:srgbClr val="666666"/>
              </a:buClr>
            </a:pPr>
            <a:r>
              <a:rPr lang="ru">
                <a:solidFill>
                  <a:srgbClr val="666666"/>
                </a:solidFill>
              </a:rPr>
              <a:t>"золотой стандарт" - 400 предложений, по 100 на каждый фрейм, размечены вручную (употребления в прямом значении)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1667667" y="2545633"/>
            <a:ext cx="0" cy="70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2193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03400" y="2287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Классификатор: признаки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33533" y="1263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наличие поверхностно выраженной начальной точки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наличие поверхностно выраженной конечной точки</a:t>
            </a:r>
            <a:endParaRPr sz="2400" dirty="0"/>
          </a:p>
          <a:p>
            <a:r>
              <a:rPr lang="ru" sz="2400" dirty="0"/>
              <a:t>● общий признак (source+goal)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класс существительного (goal)</a:t>
            </a:r>
            <a:endParaRPr sz="2400" dirty="0"/>
          </a:p>
        </p:txBody>
      </p:sp>
      <p:sp>
        <p:nvSpPr>
          <p:cNvPr id="126" name="Google Shape;126;p21"/>
          <p:cNvSpPr/>
          <p:nvPr/>
        </p:nvSpPr>
        <p:spPr>
          <a:xfrm>
            <a:off x="5952033" y="1263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часть речи субъекта</a:t>
            </a:r>
            <a:endParaRPr sz="2400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</a:t>
            </a:r>
            <a:r>
              <a:rPr lang="ru" sz="2133" b="1" dirty="0"/>
              <a:t>класс субъекта (несколько вариантов классификации)</a:t>
            </a:r>
            <a:endParaRPr sz="2133" b="1" dirty="0"/>
          </a:p>
          <a:p>
            <a:pPr>
              <a:buClr>
                <a:schemeClr val="dk2"/>
              </a:buClr>
              <a:buSzPts val="1100"/>
            </a:pPr>
            <a:r>
              <a:rPr lang="ru" sz="2400" dirty="0"/>
              <a:t>● вектор существительного субъекта</a:t>
            </a:r>
            <a:endParaRPr sz="2400" dirty="0"/>
          </a:p>
        </p:txBody>
      </p:sp>
      <p:sp>
        <p:nvSpPr>
          <p:cNvPr id="127" name="Google Shape;127;p21"/>
          <p:cNvSpPr/>
          <p:nvPr/>
        </p:nvSpPr>
        <p:spPr>
          <a:xfrm>
            <a:off x="433533" y="4004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/>
              <a:t>● признак конкретного глагола</a:t>
            </a:r>
            <a:endParaRPr sz="2400"/>
          </a:p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глагола, входящего в пример</a:t>
            </a:r>
            <a:endParaRPr sz="2400"/>
          </a:p>
        </p:txBody>
      </p:sp>
      <p:sp>
        <p:nvSpPr>
          <p:cNvPr id="128" name="Google Shape;128;p21"/>
          <p:cNvSpPr/>
          <p:nvPr/>
        </p:nvSpPr>
        <p:spPr>
          <a:xfrm>
            <a:off x="5952033" y="4004733"/>
            <a:ext cx="5160800" cy="25372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глагол + конечная точка</a:t>
            </a:r>
            <a:endParaRPr sz="2400"/>
          </a:p>
          <a:p>
            <a:pPr>
              <a:buClr>
                <a:schemeClr val="dk2"/>
              </a:buClr>
              <a:buSzPts val="1100"/>
            </a:pPr>
            <a:r>
              <a:rPr lang="ru" sz="2400"/>
              <a:t>● вектор субъекта + глагол + конечная точка</a:t>
            </a:r>
            <a:endParaRPr sz="2400"/>
          </a:p>
        </p:txBody>
      </p:sp>
      <p:sp>
        <p:nvSpPr>
          <p:cNvPr id="129" name="Google Shape;129;p21"/>
          <p:cNvSpPr txBox="1"/>
          <p:nvPr/>
        </p:nvSpPr>
        <p:spPr>
          <a:xfrm>
            <a:off x="1990200" y="10599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 dirty="0">
                <a:latin typeface="Source Sans Pro"/>
                <a:ea typeface="Source Sans Pro"/>
                <a:cs typeface="Source Sans Pro"/>
                <a:sym typeface="Source Sans Pro"/>
              </a:rPr>
              <a:t>source и goal</a:t>
            </a:r>
            <a:endParaRPr sz="2000" b="1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845300" y="1200200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субъект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382600" y="40047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глагол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024833" y="4004733"/>
            <a:ext cx="301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Source Sans Pro"/>
                <a:ea typeface="Source Sans Pro"/>
                <a:cs typeface="Source Sans Pro"/>
                <a:sym typeface="Source Sans Pro"/>
              </a:rPr>
              <a:t>комплексные признаки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85562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61300" y="3144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Кластеризация существительных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162467" y="2858533"/>
            <a:ext cx="2510800" cy="16516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1733" b="1" dirty="0"/>
              <a:t>частотные существительные при глаголах падения  (НКРЯ)</a:t>
            </a:r>
            <a:endParaRPr sz="1733" b="1" dirty="0"/>
          </a:p>
        </p:txBody>
      </p:sp>
      <p:sp>
        <p:nvSpPr>
          <p:cNvPr id="140" name="Google Shape;140;p22"/>
          <p:cNvSpPr/>
          <p:nvPr/>
        </p:nvSpPr>
        <p:spPr>
          <a:xfrm rot="-5400000">
            <a:off x="2938776" y="3215678"/>
            <a:ext cx="517600" cy="8662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22"/>
          <p:cNvSpPr txBox="1"/>
          <p:nvPr/>
        </p:nvSpPr>
        <p:spPr>
          <a:xfrm>
            <a:off x="6564633" y="1226367"/>
            <a:ext cx="27088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 b="1">
                <a:latin typeface="Raleway"/>
                <a:ea typeface="Raleway"/>
                <a:cs typeface="Raleway"/>
                <a:sym typeface="Raleway"/>
              </a:rPr>
              <a:t>алгоритм K-Means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709712" y="3257167"/>
            <a:ext cx="1691944" cy="766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dirty="0"/>
              <a:t>Word2Vec</a:t>
            </a:r>
            <a:endParaRPr sz="2400" dirty="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783833" y="3118367"/>
            <a:ext cx="5176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22"/>
          <p:cNvSpPr/>
          <p:nvPr/>
        </p:nvSpPr>
        <p:spPr>
          <a:xfrm>
            <a:off x="6802600" y="4414367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20 классов</a:t>
            </a:r>
            <a:endParaRPr sz="1733" b="1"/>
          </a:p>
        </p:txBody>
      </p:sp>
      <p:sp>
        <p:nvSpPr>
          <p:cNvPr id="145" name="Google Shape;145;p22"/>
          <p:cNvSpPr/>
          <p:nvPr/>
        </p:nvSpPr>
        <p:spPr>
          <a:xfrm>
            <a:off x="6802600" y="3073200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15 классов</a:t>
            </a:r>
            <a:endParaRPr sz="1733" b="1"/>
          </a:p>
        </p:txBody>
      </p:sp>
      <p:sp>
        <p:nvSpPr>
          <p:cNvPr id="146" name="Google Shape;146;p22"/>
          <p:cNvSpPr/>
          <p:nvPr/>
        </p:nvSpPr>
        <p:spPr>
          <a:xfrm>
            <a:off x="6802600" y="1732033"/>
            <a:ext cx="1889200" cy="1151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1733" b="1"/>
              <a:t>42 классa</a:t>
            </a:r>
            <a:endParaRPr sz="1733" b="1"/>
          </a:p>
        </p:txBody>
      </p:sp>
      <p:sp>
        <p:nvSpPr>
          <p:cNvPr id="149" name="Google Shape;149;p22"/>
          <p:cNvSpPr/>
          <p:nvPr/>
        </p:nvSpPr>
        <p:spPr>
          <a:xfrm rot="10800000">
            <a:off x="9313067" y="1860767"/>
            <a:ext cx="1400400" cy="1483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22"/>
          <p:cNvSpPr/>
          <p:nvPr/>
        </p:nvSpPr>
        <p:spPr>
          <a:xfrm>
            <a:off x="9273433" y="967300"/>
            <a:ext cx="2721634" cy="7664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/>
              <a:t>существительное</a:t>
            </a:r>
            <a:endParaRPr sz="2400" b="1" dirty="0"/>
          </a:p>
        </p:txBody>
      </p:sp>
      <p:sp>
        <p:nvSpPr>
          <p:cNvPr id="151" name="Google Shape;151;p22"/>
          <p:cNvSpPr/>
          <p:nvPr/>
        </p:nvSpPr>
        <p:spPr>
          <a:xfrm>
            <a:off x="9732900" y="5285914"/>
            <a:ext cx="1889200" cy="7664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/>
              <a:t>класс</a:t>
            </a:r>
            <a:endParaRPr sz="2400" b="1"/>
          </a:p>
        </p:txBody>
      </p:sp>
      <p:sp>
        <p:nvSpPr>
          <p:cNvPr id="152" name="Google Shape;152;p22"/>
          <p:cNvSpPr/>
          <p:nvPr/>
        </p:nvSpPr>
        <p:spPr>
          <a:xfrm rot="5400000">
            <a:off x="9359367" y="3506300"/>
            <a:ext cx="1612000" cy="1704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40708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Методы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415600" y="1946000"/>
            <a:ext cx="11360800" cy="31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" sz="2533">
                <a:solidFill>
                  <a:srgbClr val="000000"/>
                </a:solidFill>
              </a:rPr>
              <a:t>Классификатор</a:t>
            </a:r>
            <a:r>
              <a:rPr lang="ru" sz="2533" b="1">
                <a:solidFill>
                  <a:srgbClr val="000000"/>
                </a:solidFill>
              </a:rPr>
              <a:t>    -     Random Forest Classifier *</a:t>
            </a:r>
            <a:endParaRPr sz="2533" b="1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" sz="2533">
                <a:solidFill>
                  <a:srgbClr val="000000"/>
                </a:solidFill>
              </a:rPr>
              <a:t>accuracy - 81% </a:t>
            </a:r>
            <a:endParaRPr sz="2533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533" b="1">
              <a:solidFill>
                <a:srgbClr val="000000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770133" y="3845000"/>
            <a:ext cx="6254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/>
              <a:t>train set  80%</a:t>
            </a:r>
            <a:endParaRPr sz="2400"/>
          </a:p>
        </p:txBody>
      </p:sp>
      <p:sp>
        <p:nvSpPr>
          <p:cNvPr id="160" name="Google Shape;160;p23"/>
          <p:cNvSpPr/>
          <p:nvPr/>
        </p:nvSpPr>
        <p:spPr>
          <a:xfrm>
            <a:off x="7024933" y="3845000"/>
            <a:ext cx="2482400" cy="7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/>
              <a:t>test set  20%</a:t>
            </a:r>
            <a:endParaRPr sz="2400"/>
          </a:p>
        </p:txBody>
      </p:sp>
      <p:sp>
        <p:nvSpPr>
          <p:cNvPr id="161" name="Google Shape;161;p23"/>
          <p:cNvSpPr/>
          <p:nvPr/>
        </p:nvSpPr>
        <p:spPr>
          <a:xfrm rot="5400000">
            <a:off x="4900333" y="-932600"/>
            <a:ext cx="490800" cy="8723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23"/>
          <p:cNvSpPr txBox="1"/>
          <p:nvPr/>
        </p:nvSpPr>
        <p:spPr>
          <a:xfrm>
            <a:off x="3183667" y="2607800"/>
            <a:ext cx="44456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000">
                <a:latin typeface="Source Sans Pro"/>
                <a:ea typeface="Source Sans Pro"/>
                <a:cs typeface="Source Sans Pro"/>
                <a:sym typeface="Source Sans Pro"/>
              </a:rPr>
              <a:t>400 примеров"золотого стандарта"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15600" y="5748300"/>
            <a:ext cx="11042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Source Sans Pro"/>
                <a:ea typeface="Source Sans Pro"/>
                <a:cs typeface="Source Sans Pro"/>
                <a:sym typeface="Source Sans Pro"/>
              </a:rPr>
              <a:t>*эксперименты проводились также с алгоритмами  Decision Tree, Gaussian Naive Bayes, Multinomial Naive Bayes, Linear Regression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737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53733" y="191333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ru" dirty="0"/>
              <a:t>Классификатор: признаки</a:t>
            </a:r>
            <a:endParaRPr dirty="0"/>
          </a:p>
          <a:p>
            <a:endParaRPr dirty="0"/>
          </a:p>
        </p:txBody>
      </p:sp>
      <p:sp>
        <p:nvSpPr>
          <p:cNvPr id="169" name="Google Shape;169;p24"/>
          <p:cNvSpPr txBox="1"/>
          <p:nvPr/>
        </p:nvSpPr>
        <p:spPr>
          <a:xfrm>
            <a:off x="1585733" y="1505180"/>
            <a:ext cx="8496800" cy="2674934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часть речи субъекта,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класс субъекта (предсказанный моделью, выделяющей 42 класса)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класс существительного конечной точки,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  <a:p>
            <a:pPr>
              <a:spcAft>
                <a:spcPts val="600"/>
              </a:spcAft>
            </a:pPr>
            <a:r>
              <a:rPr lang="ru" sz="2800" dirty="0">
                <a:latin typeface="Raleway"/>
                <a:ea typeface="Raleway"/>
                <a:cs typeface="Raleway"/>
                <a:sym typeface="Raleway"/>
              </a:rPr>
              <a:t>● вектор глагол + конечная точка</a:t>
            </a:r>
            <a:endParaRPr sz="2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24515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Процедура применения метода для других глаголов движения</a:t>
            </a: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251067" y="2219900"/>
            <a:ext cx="9854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необходим синтаксически размеченный корпус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проводим необходимую предобработку (выделяем аргументы глагола)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размечаем корпус по заданным признакам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09585" indent="-457189">
              <a:lnSpc>
                <a:spcPct val="115000"/>
              </a:lnSpc>
              <a:buClr>
                <a:srgbClr val="434343"/>
              </a:buClr>
              <a:buSzPts val="1800"/>
              <a:buFont typeface="Source Sans Pro"/>
              <a:buAutoNum type="arabicPeriod"/>
            </a:pPr>
            <a:r>
              <a:rPr lang="ru"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если известно количество фреймов для классификации - классифицируем, если нет - кластеризуем</a:t>
            </a:r>
            <a:endParaRPr sz="24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3201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F3507-4B91-49CA-8C83-577E18CB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Sense Induction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24750-E2F8-43DC-A3D8-4DB51ECD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Методы обнаружения полисемии и работы с ней: вычисление отдельных векторных представлений для разных значений многозначного слова</a:t>
            </a:r>
          </a:p>
          <a:p>
            <a:r>
              <a:rPr lang="ru-RU" dirty="0"/>
              <a:t>Чем отличается от </a:t>
            </a:r>
            <a:r>
              <a:rPr lang="en-US" dirty="0"/>
              <a:t>Word Sense Disambiguation?</a:t>
            </a:r>
          </a:p>
          <a:p>
            <a:pPr lvl="1"/>
            <a:r>
              <a:rPr lang="ru-RU" dirty="0"/>
              <a:t>Нет заданного списка значений (</a:t>
            </a:r>
            <a:r>
              <a:rPr lang="en-US" dirty="0"/>
              <a:t>unsupervised</a:t>
            </a:r>
            <a:r>
              <a:rPr lang="ru-RU" dirty="0"/>
              <a:t>)</a:t>
            </a:r>
            <a:r>
              <a:rPr lang="en-US" dirty="0"/>
              <a:t> =&gt; </a:t>
            </a:r>
            <a:r>
              <a:rPr lang="ru-RU" dirty="0"/>
              <a:t>перспективнее для </a:t>
            </a:r>
            <a:r>
              <a:rPr lang="en-US" dirty="0"/>
              <a:t>NLP </a:t>
            </a:r>
            <a:r>
              <a:rPr lang="ru-RU" dirty="0"/>
              <a:t>приложений</a:t>
            </a:r>
          </a:p>
          <a:p>
            <a:pPr lvl="1"/>
            <a:r>
              <a:rPr lang="ru-RU" dirty="0"/>
              <a:t>Разумнее с лингвистической точки зрения (</a:t>
            </a:r>
            <a:r>
              <a:rPr lang="en-US" dirty="0"/>
              <a:t>data-driven; </a:t>
            </a:r>
            <a:r>
              <a:rPr lang="ru-RU" dirty="0"/>
              <a:t>континуум от </a:t>
            </a:r>
            <a:r>
              <a:rPr lang="ru-RU" dirty="0" err="1"/>
              <a:t>моносемии</a:t>
            </a:r>
            <a:r>
              <a:rPr lang="ru-RU" dirty="0"/>
              <a:t> к омонимии)</a:t>
            </a:r>
          </a:p>
          <a:p>
            <a:pPr lvl="1"/>
            <a:r>
              <a:rPr lang="ru-RU" dirty="0"/>
              <a:t>В целом между этими двумя задачами нет четкой границы</a:t>
            </a:r>
          </a:p>
          <a:p>
            <a:pPr marL="0" indent="0">
              <a:buNone/>
            </a:pPr>
            <a:r>
              <a:rPr lang="ru-RU" dirty="0"/>
              <a:t>Методологически </a:t>
            </a:r>
            <a:r>
              <a:rPr lang="en-US" dirty="0"/>
              <a:t>WSD – </a:t>
            </a:r>
            <a:r>
              <a:rPr lang="ru-RU" dirty="0"/>
              <a:t>скорее классификация, </a:t>
            </a:r>
            <a:r>
              <a:rPr lang="en-US" dirty="0"/>
              <a:t>WSI – </a:t>
            </a:r>
            <a:r>
              <a:rPr lang="ru-RU" dirty="0"/>
              <a:t>кластеризация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8133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</a:t>
            </a:r>
            <a:r>
              <a:rPr lang="en-US" dirty="0"/>
              <a:t>WSI:</a:t>
            </a:r>
            <a:br>
              <a:rPr lang="ru-RU" dirty="0"/>
            </a:br>
            <a:r>
              <a:rPr lang="ru-RU" sz="3600" dirty="0"/>
              <a:t>на основе уже готовых глобальных векторов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3223"/>
            <a:ext cx="10515600" cy="3696039"/>
          </a:xfrm>
        </p:spPr>
        <p:txBody>
          <a:bodyPr>
            <a:normAutofit/>
          </a:bodyPr>
          <a:lstStyle/>
          <a:p>
            <a:r>
              <a:rPr lang="ru-RU" dirty="0"/>
              <a:t>Разбиение готового вектора на несколько:</a:t>
            </a:r>
          </a:p>
          <a:p>
            <a:pPr marL="0" indent="0">
              <a:buNone/>
            </a:pPr>
            <a:r>
              <a:rPr lang="ru-RU" dirty="0"/>
              <a:t>КОСА – ВОЛОС = МЫС, ПОЛУОСТРОВ</a:t>
            </a:r>
          </a:p>
          <a:p>
            <a:r>
              <a:rPr lang="ru-RU" dirty="0"/>
              <a:t>Кластеризация соседей (являются ли соседями друг для друга)</a:t>
            </a:r>
          </a:p>
          <a:p>
            <a:r>
              <a:rPr lang="ru-RU" dirty="0"/>
              <a:t>Кластеризация контекстов</a:t>
            </a:r>
          </a:p>
          <a:p>
            <a:r>
              <a:rPr lang="ru-RU" dirty="0"/>
              <a:t>(см. </a:t>
            </a:r>
            <a:r>
              <a:rPr lang="en-US" dirty="0"/>
              <a:t>Case study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747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74AD8-3F9B-462B-9548-9EEB5E0A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8"/>
            <a:ext cx="10515600" cy="1325563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WSI:</a:t>
            </a:r>
            <a:br>
              <a:rPr lang="en-US" dirty="0"/>
            </a:br>
            <a:r>
              <a:rPr lang="ru-RU" sz="3600" dirty="0"/>
              <a:t>на этапе обучения моделей типа </a:t>
            </a:r>
            <a:r>
              <a:rPr lang="en-US" sz="3600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84560-8843-41AF-8D4E-1B44106D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502"/>
            <a:ext cx="10515600" cy="4214998"/>
          </a:xfrm>
        </p:spPr>
        <p:txBody>
          <a:bodyPr/>
          <a:lstStyle/>
          <a:p>
            <a:r>
              <a:rPr lang="ru-RU" dirty="0"/>
              <a:t>Обучение сразу нескольких векторов для одного слова (разные варианты доработок </a:t>
            </a:r>
            <a:r>
              <a:rPr lang="en-US" dirty="0"/>
              <a:t>word2vec</a:t>
            </a:r>
            <a:r>
              <a:rPr lang="ru-RU" dirty="0"/>
              <a:t>: кластеризация / классификация на этапе обучения)</a:t>
            </a:r>
            <a:endParaRPr lang="en-US" dirty="0"/>
          </a:p>
          <a:p>
            <a:pPr lvl="1"/>
            <a:r>
              <a:rPr lang="ru-RU" dirty="0"/>
              <a:t>ориентация на определения из баз знаний типа </a:t>
            </a:r>
            <a:r>
              <a:rPr lang="en-US" dirty="0"/>
              <a:t>WordNet</a:t>
            </a:r>
          </a:p>
          <a:p>
            <a:pPr lvl="1"/>
            <a:r>
              <a:rPr lang="en-US" dirty="0"/>
              <a:t>Unsupervised </a:t>
            </a:r>
            <a:r>
              <a:rPr lang="ru-RU" dirty="0"/>
              <a:t>кластеризация типа </a:t>
            </a:r>
            <a:r>
              <a:rPr lang="en-US" dirty="0"/>
              <a:t>k-means</a:t>
            </a:r>
            <a:endParaRPr lang="ru-RU" dirty="0"/>
          </a:p>
          <a:p>
            <a:pPr lvl="1"/>
            <a:r>
              <a:rPr lang="ru-RU" dirty="0"/>
              <a:t>Более сложная модель вместо учителя (</a:t>
            </a:r>
            <a:r>
              <a:rPr lang="en-US" dirty="0" err="1"/>
              <a:t>Saha</a:t>
            </a:r>
            <a:r>
              <a:rPr lang="en-US" dirty="0"/>
              <a:t> et al. 2023</a:t>
            </a:r>
            <a:r>
              <a:rPr lang="ru-RU" dirty="0"/>
              <a:t>)</a:t>
            </a:r>
          </a:p>
          <a:p>
            <a:pPr lvl="1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83328-99EC-41AA-9A9F-65351F73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3831223"/>
            <a:ext cx="7400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12F7A-3027-46B4-A255-FCD4A3E9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</a:t>
            </a:r>
            <a:r>
              <a:rPr lang="en-US" dirty="0"/>
              <a:t>WSI:</a:t>
            </a:r>
            <a:br>
              <a:rPr lang="en-US" dirty="0"/>
            </a:br>
            <a:r>
              <a:rPr lang="ru-RU" sz="3600" dirty="0"/>
              <a:t>на основе </a:t>
            </a:r>
            <a:r>
              <a:rPr lang="ru-RU" sz="3600" dirty="0" err="1"/>
              <a:t>контекстуализированных</a:t>
            </a:r>
            <a:r>
              <a:rPr lang="ru-RU" sz="3600" dirty="0"/>
              <a:t> моделей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9D1E61-0748-4F20-BACA-1A4B8EF9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1"/>
            <a:ext cx="10515600" cy="4312652"/>
          </a:xfrm>
        </p:spPr>
        <p:txBody>
          <a:bodyPr/>
          <a:lstStyle/>
          <a:p>
            <a:r>
              <a:rPr lang="ru-RU" dirty="0"/>
              <a:t>Кластеризация контекстов в чистом виде</a:t>
            </a:r>
          </a:p>
          <a:p>
            <a:r>
              <a:rPr lang="ru-RU" dirty="0"/>
              <a:t>Через задачу маскирования (</a:t>
            </a:r>
            <a:r>
              <a:rPr lang="en-US" dirty="0"/>
              <a:t>lexical substitution</a:t>
            </a:r>
            <a:r>
              <a:rPr lang="ru-RU" dirty="0"/>
              <a:t>): кластеризация </a:t>
            </a:r>
            <a:r>
              <a:rPr lang="en-US" dirty="0"/>
              <a:t>top-k </a:t>
            </a:r>
            <a:r>
              <a:rPr lang="ru-RU" dirty="0"/>
              <a:t>предсказаний модели для целевого токена или для токена в сочинительной конструкции</a:t>
            </a:r>
            <a:r>
              <a:rPr lang="en-US" dirty="0"/>
              <a:t> (</a:t>
            </a:r>
            <a:r>
              <a:rPr lang="en-US" dirty="0" err="1"/>
              <a:t>Arefyev</a:t>
            </a:r>
            <a:r>
              <a:rPr lang="en-US" dirty="0"/>
              <a:t> and </a:t>
            </a:r>
            <a:r>
              <a:rPr lang="en-US" dirty="0" err="1"/>
              <a:t>Bykov</a:t>
            </a:r>
            <a:r>
              <a:rPr lang="en-US" dirty="0"/>
              <a:t> 2021)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Лук – традиционное оружие кочевых народов</a:t>
            </a:r>
          </a:p>
          <a:p>
            <a:pPr marL="0" indent="0">
              <a:buNone/>
            </a:pPr>
            <a:r>
              <a:rPr lang="en-US" dirty="0"/>
              <a:t>[MASK] </a:t>
            </a:r>
            <a:r>
              <a:rPr lang="ru-RU" dirty="0"/>
              <a:t>и лук – традиционное оружие кочевых народов</a:t>
            </a:r>
          </a:p>
          <a:p>
            <a:pPr marL="0" indent="0">
              <a:buNone/>
            </a:pPr>
            <a:r>
              <a:rPr lang="ru-RU" dirty="0"/>
              <a:t>Лук и </a:t>
            </a:r>
            <a:r>
              <a:rPr lang="en-US" dirty="0"/>
              <a:t>[MASK] – </a:t>
            </a:r>
            <a:r>
              <a:rPr lang="ru-RU" dirty="0"/>
              <a:t>традиционное оружие кочевых народов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6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759A5-DF23-419F-90D9-F52013F9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403"/>
          </a:xfrm>
        </p:spPr>
        <p:txBody>
          <a:bodyPr/>
          <a:lstStyle/>
          <a:p>
            <a:r>
              <a:rPr lang="en-US" dirty="0"/>
              <a:t>WSI </a:t>
            </a:r>
            <a:r>
              <a:rPr lang="ru-RU" dirty="0"/>
              <a:t>для русского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8A14D-0F1A-4F87-B59E-1D177E0F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r>
              <a:rPr lang="ru-RU" dirty="0" err="1"/>
              <a:t>Датасеты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RUSSE-18: </a:t>
            </a:r>
            <a:r>
              <a:rPr lang="ru-RU" dirty="0"/>
              <a:t>три </a:t>
            </a:r>
            <a:r>
              <a:rPr lang="ru-RU" dirty="0" err="1"/>
              <a:t>датасета</a:t>
            </a:r>
            <a:r>
              <a:rPr lang="ru-RU" dirty="0"/>
              <a:t> (</a:t>
            </a:r>
            <a:r>
              <a:rPr lang="en-US" dirty="0"/>
              <a:t>wiki-wiki, </a:t>
            </a:r>
            <a:r>
              <a:rPr lang="en-US" dirty="0" err="1"/>
              <a:t>bts-rnc</a:t>
            </a:r>
            <a:r>
              <a:rPr lang="en-US" dirty="0"/>
              <a:t>, active-</a:t>
            </a:r>
            <a:r>
              <a:rPr lang="en-US" dirty="0" err="1"/>
              <a:t>dict</a:t>
            </a:r>
            <a:r>
              <a:rPr lang="ru-RU" dirty="0"/>
              <a:t>), только многозначные слова, омонимы и омографы</a:t>
            </a:r>
            <a:endParaRPr lang="en-US" dirty="0"/>
          </a:p>
          <a:p>
            <a:pPr lvl="1"/>
            <a:r>
              <a:rPr lang="en-US" dirty="0" err="1"/>
              <a:t>RuDSI</a:t>
            </a:r>
            <a:r>
              <a:rPr lang="en-US" dirty="0"/>
              <a:t> (Russian Data-driven Sense Induction)</a:t>
            </a:r>
            <a:endParaRPr lang="ru-RU" dirty="0"/>
          </a:p>
          <a:p>
            <a:r>
              <a:rPr lang="ru-RU" dirty="0"/>
              <a:t>Лингвистическое профилирование</a:t>
            </a:r>
            <a:r>
              <a:rPr lang="en-US" dirty="0"/>
              <a:t> (</a:t>
            </a:r>
            <a:r>
              <a:rPr lang="en-US" dirty="0" err="1"/>
              <a:t>Aksenova</a:t>
            </a:r>
            <a:r>
              <a:rPr lang="en-US" dirty="0"/>
              <a:t> 2022)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DE8F1-9312-4898-AE54-2FF967D4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08" y="3429000"/>
            <a:ext cx="66021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36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1829</Words>
  <Application>Microsoft Office PowerPoint</Application>
  <PresentationFormat>Широкоэкранный</PresentationFormat>
  <Paragraphs>419</Paragraphs>
  <Slides>45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Open Sans</vt:lpstr>
      <vt:lpstr>Proxima Nova</vt:lpstr>
      <vt:lpstr>Raleway</vt:lpstr>
      <vt:lpstr>Source Sans Pro</vt:lpstr>
      <vt:lpstr>Times New Roman</vt:lpstr>
      <vt:lpstr>Тема Office</vt:lpstr>
      <vt:lpstr>Word Sense Induction</vt:lpstr>
      <vt:lpstr>Дистрибутивные модели</vt:lpstr>
      <vt:lpstr>Word2vec</vt:lpstr>
      <vt:lpstr>Дистрибутивные модели</vt:lpstr>
      <vt:lpstr>Word Sense Induction</vt:lpstr>
      <vt:lpstr>Методы WSI: на основе уже готовых глобальных векторов</vt:lpstr>
      <vt:lpstr>Методы WSI: на этапе обучения моделей типа word2vec</vt:lpstr>
      <vt:lpstr>Методы WSI: на основе контекстуализированных моделей</vt:lpstr>
      <vt:lpstr>WSI для русского языка</vt:lpstr>
      <vt:lpstr>Разработка лексико-типологических анкет с помощью дистрибутивных моделей</vt:lpstr>
      <vt:lpstr>Научный контекст (1)</vt:lpstr>
      <vt:lpstr>Научный контекст (2)</vt:lpstr>
      <vt:lpstr>Научный контекст (3)</vt:lpstr>
      <vt:lpstr>Иллюстрация: ‘глубокий’</vt:lpstr>
      <vt:lpstr>Русское глубокий</vt:lpstr>
      <vt:lpstr>Французское profond ‘глубокий’</vt:lpstr>
      <vt:lpstr>Типологическая анкета</vt:lpstr>
      <vt:lpstr>Постановка задачи</vt:lpstr>
      <vt:lpstr>Шаг 1: список словосочетаний</vt:lpstr>
      <vt:lpstr>Шаг 2: разбиение словосочетаний на группы</vt:lpstr>
      <vt:lpstr>Векторное представление</vt:lpstr>
      <vt:lpstr>Кластеризация</vt:lpstr>
      <vt:lpstr>Иерархическая кластеризация</vt:lpstr>
      <vt:lpstr>Алгоритм K-средних</vt:lpstr>
      <vt:lpstr>Кластеризация в WSI</vt:lpstr>
      <vt:lpstr>Кластеризация</vt:lpstr>
      <vt:lpstr>Иллюстрация: один из кластеров для прилагательного прямой</vt:lpstr>
      <vt:lpstr>Иллюстрация: прямой, центроиды</vt:lpstr>
      <vt:lpstr>Качественная оценка результатов: фрагмент кластеризации для прямой</vt:lpstr>
      <vt:lpstr>Качественная оценка: фрагмент кластеризации для острый</vt:lpstr>
      <vt:lpstr>Качественная оценка: Фрагмент кластеризации для падать</vt:lpstr>
      <vt:lpstr>Количественная оценка результатов</vt:lpstr>
      <vt:lpstr>Количественная оценка результатов</vt:lpstr>
      <vt:lpstr>Почему для разных полей работает по-разному?</vt:lpstr>
      <vt:lpstr>Заключение</vt:lpstr>
      <vt:lpstr>Другие части речи: глаголы движения</vt:lpstr>
      <vt:lpstr>Типология глаголов падения</vt:lpstr>
      <vt:lpstr>Презентация PowerPoint</vt:lpstr>
      <vt:lpstr>Ход работы</vt:lpstr>
      <vt:lpstr>Данные</vt:lpstr>
      <vt:lpstr>Классификатор: признаки</vt:lpstr>
      <vt:lpstr>Кластеризация существительных</vt:lpstr>
      <vt:lpstr>Методы</vt:lpstr>
      <vt:lpstr>Классификатор: признаки </vt:lpstr>
      <vt:lpstr>Процедура применения метода для других глаголов движения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векторного пространства</dc:title>
  <dc:creator>Дарья Рыжова</dc:creator>
  <cp:lastModifiedBy>Daria R</cp:lastModifiedBy>
  <cp:revision>53</cp:revision>
  <dcterms:created xsi:type="dcterms:W3CDTF">2020-03-15T14:42:26Z</dcterms:created>
  <dcterms:modified xsi:type="dcterms:W3CDTF">2024-01-30T09:32:58Z</dcterms:modified>
</cp:coreProperties>
</file>