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8" r:id="rId3"/>
    <p:sldId id="269" r:id="rId4"/>
    <p:sldId id="270" r:id="rId5"/>
    <p:sldId id="273" r:id="rId6"/>
    <p:sldId id="274" r:id="rId7"/>
    <p:sldId id="272" r:id="rId8"/>
    <p:sldId id="275" r:id="rId9"/>
    <p:sldId id="297" r:id="rId10"/>
    <p:sldId id="258" r:id="rId11"/>
    <p:sldId id="259" r:id="rId12"/>
    <p:sldId id="276" r:id="rId13"/>
    <p:sldId id="277" r:id="rId14"/>
    <p:sldId id="278" r:id="rId15"/>
    <p:sldId id="279" r:id="rId16"/>
    <p:sldId id="280" r:id="rId17"/>
    <p:sldId id="260" r:id="rId18"/>
    <p:sldId id="261" r:id="rId19"/>
    <p:sldId id="262" r:id="rId20"/>
    <p:sldId id="263" r:id="rId21"/>
    <p:sldId id="264" r:id="rId22"/>
    <p:sldId id="265" r:id="rId23"/>
    <p:sldId id="281" r:id="rId24"/>
    <p:sldId id="282" r:id="rId25"/>
    <p:sldId id="283" r:id="rId26"/>
    <p:sldId id="285" r:id="rId27"/>
    <p:sldId id="286" r:id="rId28"/>
    <p:sldId id="284" r:id="rId29"/>
    <p:sldId id="287" r:id="rId30"/>
    <p:sldId id="288" r:id="rId31"/>
    <p:sldId id="289" r:id="rId32"/>
    <p:sldId id="290" r:id="rId33"/>
    <p:sldId id="291" r:id="rId34"/>
    <p:sldId id="296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9910-54C2-4019-B935-DECA6CF699F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A925-C83F-42BB-948E-5C61ED37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0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2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f52c8428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f52c8428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120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f52c8428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f52c8428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00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f52c8428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f52c8428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689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f52c8428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f52c8428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35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f52c8428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f52c8428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203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f52c8428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f52c8428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663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52c8428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f52c8428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52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с такими таблицами можно делать дальше?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18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03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Хорош</a:t>
            </a:r>
            <a:r>
              <a:rPr lang="ru-RU" baseline="0" dirty="0"/>
              <a:t> только для достаточно частотных устойчивых сочетаний. Будет плохо моделировать свободную сочетаемость. И уж точно не подойдет для предложений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16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4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54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52c842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52c842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f52c842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f52c842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отличие от предыдущих концепций, когда и прилагательные, и существительные воспринимались как векторы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4105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f52c8428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f52c8428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19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6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17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3637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70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7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17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960AE-2295-47FB-98DD-DFE087BA089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marcobaroni.org/compo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corp.ox.ac.uk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3368838#.XlwRp_RS_Dc" TargetMode="External"/><Relationship Id="rId2" Type="http://schemas.openxmlformats.org/officeDocument/2006/relationships/hyperlink" Target="http://clic.cimec.unitn.it/composes/materials/frege-in-spac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Матрицы совместной встречаемости и модели композиции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39663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НИС «Компьютерная семантика»</a:t>
            </a:r>
            <a:br>
              <a:rPr lang="ru-RU" dirty="0"/>
            </a:br>
            <a:r>
              <a:rPr lang="ru-RU" dirty="0"/>
              <a:t>Даша Рыжова, Даша Попова,</a:t>
            </a:r>
            <a:br>
              <a:rPr lang="ru-RU" dirty="0"/>
            </a:br>
            <a:r>
              <a:rPr lang="ru-RU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333216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724" y="1825625"/>
            <a:ext cx="100021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Вариант 1:</a:t>
            </a:r>
          </a:p>
          <a:p>
            <a:pPr marL="0" indent="0">
              <a:buNone/>
            </a:pPr>
            <a:r>
              <a:rPr lang="ru-RU" sz="3000" dirty="0"/>
              <a:t>Можно считать словосочетание неделимой сущностью,</a:t>
            </a:r>
            <a:br>
              <a:rPr lang="en-US" sz="3000" dirty="0"/>
            </a:br>
            <a:r>
              <a:rPr lang="ru-RU" sz="3000" dirty="0"/>
              <a:t>ср. </a:t>
            </a:r>
            <a:r>
              <a:rPr lang="en-US" sz="3000" dirty="0" err="1"/>
              <a:t>New_York_Times</a:t>
            </a:r>
            <a:r>
              <a:rPr lang="en-US" sz="3000" dirty="0"/>
              <a:t> </a:t>
            </a:r>
            <a:r>
              <a:rPr lang="ru-RU" sz="3000" dirty="0"/>
              <a:t>в </a:t>
            </a:r>
            <a:r>
              <a:rPr lang="en-US" sz="3000" dirty="0" err="1"/>
              <a:t>Mikolov</a:t>
            </a:r>
            <a:r>
              <a:rPr lang="en-US" sz="3000" dirty="0"/>
              <a:t> et al. 2013</a:t>
            </a:r>
            <a:endParaRPr lang="ru-RU"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Вектора наблюдаемых словосочетаний, или наблюдаемые вектора (</a:t>
            </a:r>
            <a:r>
              <a:rPr lang="en-US" sz="3000" i="1" dirty="0"/>
              <a:t>observed</a:t>
            </a:r>
            <a:r>
              <a:rPr lang="en-US" sz="3000" dirty="0"/>
              <a:t> vectors</a:t>
            </a:r>
            <a:r>
              <a:rPr lang="ru-RU" sz="3000" dirty="0"/>
              <a:t>)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Какие у этого подхода есть ограничения?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8141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146" y="1839693"/>
            <a:ext cx="88626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Вариант 2:</a:t>
            </a:r>
          </a:p>
          <a:p>
            <a:pPr marL="0" indent="0">
              <a:buNone/>
            </a:pPr>
            <a:r>
              <a:rPr lang="ru-RU" sz="3200" dirty="0"/>
              <a:t>Можно составлять вектор для словосочетания из векторов входящих в него элементов</a:t>
            </a:r>
            <a:r>
              <a:rPr lang="en-US" sz="3200" dirty="0"/>
              <a:t> (</a:t>
            </a:r>
            <a:r>
              <a:rPr lang="en-US" sz="3200" i="1" dirty="0"/>
              <a:t>composed</a:t>
            </a:r>
            <a:r>
              <a:rPr lang="en-US" sz="3200" dirty="0"/>
              <a:t> vectors)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Как?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FF0000"/>
                </a:solidFill>
              </a:rPr>
              <a:t>Модели (методы) композиции</a:t>
            </a:r>
            <a:r>
              <a:rPr lang="ru-RU" sz="3200" dirty="0"/>
              <a:t> 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471267" y="5120640"/>
            <a:ext cx="492369" cy="211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5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COMPOSES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Compositional Operations in Semantic Space</a:t>
            </a:r>
            <a:r>
              <a:rPr lang="ru-RU" i="1" dirty="0"/>
              <a:t>, 2011-2016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29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1524000"/>
            <a:ext cx="11091203" cy="4351338"/>
          </a:xfrm>
        </p:spPr>
        <p:txBody>
          <a:bodyPr/>
          <a:lstStyle/>
          <a:p>
            <a:r>
              <a:rPr lang="en-US" i="1" dirty="0"/>
              <a:t>Compositional Operations in Semantic Space</a:t>
            </a:r>
            <a:r>
              <a:rPr lang="ru-RU" i="1" dirty="0"/>
              <a:t>, 2011-2016</a:t>
            </a:r>
          </a:p>
          <a:p>
            <a:r>
              <a:rPr lang="en-US" dirty="0">
                <a:hlinkClick r:id="rId2"/>
              </a:rPr>
              <a:t>http://marcobaroni.org/composes/</a:t>
            </a:r>
            <a:endParaRPr lang="ru-RU" dirty="0"/>
          </a:p>
          <a:p>
            <a:r>
              <a:rPr lang="ru-RU" dirty="0"/>
              <a:t>Университет </a:t>
            </a:r>
            <a:r>
              <a:rPr lang="ru-RU" dirty="0" err="1"/>
              <a:t>Тренто</a:t>
            </a:r>
            <a:r>
              <a:rPr lang="en-US" dirty="0"/>
              <a:t>, CIMEC – Center for Mind/Brain Sciences (</a:t>
            </a:r>
            <a:r>
              <a:rPr lang="ru-RU" dirty="0" err="1"/>
              <a:t>Роверето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57" y="0"/>
            <a:ext cx="3937000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83" y="3214688"/>
            <a:ext cx="4185138" cy="31545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3" y="3214688"/>
            <a:ext cx="4614653" cy="31545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18" y="3334324"/>
            <a:ext cx="2700839" cy="27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254"/>
            <a:ext cx="10515600" cy="943170"/>
          </a:xfrm>
        </p:spPr>
        <p:txBody>
          <a:bodyPr/>
          <a:lstStyle/>
          <a:p>
            <a:pPr algn="ctr"/>
            <a:r>
              <a:rPr lang="ru-RU" dirty="0"/>
              <a:t>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2945" y="4068357"/>
            <a:ext cx="10515600" cy="2610803"/>
          </a:xfrm>
        </p:spPr>
        <p:txBody>
          <a:bodyPr numCol="2">
            <a:normAutofit/>
          </a:bodyPr>
          <a:lstStyle/>
          <a:p>
            <a:r>
              <a:rPr lang="en-US" dirty="0"/>
              <a:t>Georgiana </a:t>
            </a:r>
            <a:r>
              <a:rPr lang="en-US" dirty="0" err="1"/>
              <a:t>Dinu</a:t>
            </a:r>
            <a:endParaRPr lang="en-US" dirty="0"/>
          </a:p>
          <a:p>
            <a:r>
              <a:rPr lang="en-US" dirty="0" err="1"/>
              <a:t>Aurelie</a:t>
            </a:r>
            <a:r>
              <a:rPr lang="en-US" dirty="0"/>
              <a:t> </a:t>
            </a:r>
            <a:r>
              <a:rPr lang="en-US" dirty="0" err="1"/>
              <a:t>Herbelot</a:t>
            </a:r>
            <a:endParaRPr lang="en-US" dirty="0"/>
          </a:p>
          <a:p>
            <a:r>
              <a:rPr lang="en-US" dirty="0" err="1"/>
              <a:t>Jiming</a:t>
            </a:r>
            <a:r>
              <a:rPr lang="en-US" dirty="0"/>
              <a:t> Li</a:t>
            </a:r>
          </a:p>
          <a:p>
            <a:r>
              <a:rPr lang="en-US" dirty="0"/>
              <a:t>Marco </a:t>
            </a:r>
            <a:r>
              <a:rPr lang="en-US" dirty="0" err="1"/>
              <a:t>Marelli</a:t>
            </a:r>
            <a:endParaRPr lang="en-US" dirty="0"/>
          </a:p>
          <a:p>
            <a:r>
              <a:rPr lang="en-US" dirty="0"/>
              <a:t>Denis </a:t>
            </a:r>
            <a:r>
              <a:rPr lang="en-US" dirty="0" err="1"/>
              <a:t>Paperno</a:t>
            </a:r>
            <a:endParaRPr lang="en-US" dirty="0"/>
          </a:p>
          <a:p>
            <a:r>
              <a:rPr lang="en-US" dirty="0" err="1"/>
              <a:t>Germ</a:t>
            </a:r>
            <a:r>
              <a:rPr lang="en-US" dirty="0" err="1">
                <a:cs typeface="Times New Roman" panose="02020603050405020304" pitchFamily="18" charset="0"/>
              </a:rPr>
              <a:t>án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Kruszewski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Angeliki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Lazaridou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Nghia</a:t>
            </a:r>
            <a:r>
              <a:rPr lang="en-US" dirty="0">
                <a:cs typeface="Times New Roman" panose="02020603050405020304" pitchFamily="18" charset="0"/>
              </a:rPr>
              <a:t> The Pham</a:t>
            </a:r>
          </a:p>
          <a:p>
            <a:r>
              <a:rPr lang="en-US" dirty="0">
                <a:cs typeface="Times New Roman" panose="02020603050405020304" pitchFamily="18" charset="0"/>
              </a:rPr>
              <a:t>Eva Maria </a:t>
            </a:r>
            <a:r>
              <a:rPr lang="en-US" dirty="0" err="1">
                <a:cs typeface="Times New Roman" panose="02020603050405020304" pitchFamily="18" charset="0"/>
              </a:rPr>
              <a:t>Vecchi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9149"/>
            <a:ext cx="2274278" cy="29591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280" y="3131845"/>
            <a:ext cx="286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Marco </a:t>
            </a:r>
            <a:r>
              <a:rPr lang="en-US" sz="3200" dirty="0" err="1"/>
              <a:t>Baroni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7" y="914716"/>
            <a:ext cx="2338094" cy="2258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36135" y="3131844"/>
            <a:ext cx="312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Raffaella</a:t>
            </a:r>
            <a:r>
              <a:rPr lang="en-US" sz="3200" dirty="0"/>
              <a:t> </a:t>
            </a:r>
            <a:r>
              <a:rPr lang="en-US" sz="3200" dirty="0" err="1"/>
              <a:t>Bernardi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3" y="571028"/>
            <a:ext cx="3470033" cy="2602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51765" y="3131843"/>
            <a:ext cx="355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Roberto </a:t>
            </a:r>
            <a:r>
              <a:rPr lang="en-US" sz="3200" dirty="0" err="1"/>
              <a:t>Zamparelli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1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Лингвистическая философия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M. </a:t>
            </a:r>
            <a:r>
              <a:rPr lang="en-US" dirty="0" err="1"/>
              <a:t>Baroni</a:t>
            </a:r>
            <a:r>
              <a:rPr lang="en-US" dirty="0"/>
              <a:t>, R. </a:t>
            </a:r>
            <a:r>
              <a:rPr lang="en-US" dirty="0" err="1"/>
              <a:t>Bernardi</a:t>
            </a:r>
            <a:r>
              <a:rPr lang="en-US" dirty="0"/>
              <a:t> and R. </a:t>
            </a:r>
            <a:r>
              <a:rPr lang="en-US" dirty="0" err="1"/>
              <a:t>Zamparelli</a:t>
            </a:r>
            <a:r>
              <a:rPr lang="en-US" dirty="0"/>
              <a:t>. 2014. </a:t>
            </a:r>
            <a:r>
              <a:rPr lang="en-US" dirty="0" err="1"/>
              <a:t>Frege</a:t>
            </a:r>
            <a:r>
              <a:rPr lang="en-US" dirty="0"/>
              <a:t> in space: A program for compositional distributional semantics. Linguistic Issues in Language Technologies 9(6): 5-110.</a:t>
            </a:r>
            <a:endParaRPr lang="ru-RU" dirty="0"/>
          </a:p>
          <a:p>
            <a:r>
              <a:rPr lang="ru-RU" dirty="0"/>
              <a:t>Формальная семантика интересуется, прежде всего, семантикой пропозиций (</a:t>
            </a:r>
            <a:r>
              <a:rPr lang="en-US" dirty="0"/>
              <a:t>~</a:t>
            </a:r>
            <a:r>
              <a:rPr lang="ru-RU" dirty="0"/>
              <a:t>семантика синтаксиса) – не лексической семантикой; семантика пропозиций </a:t>
            </a:r>
            <a:r>
              <a:rPr lang="ru-RU" b="1" dirty="0" err="1"/>
              <a:t>композициональна</a:t>
            </a:r>
            <a:endParaRPr lang="ru-RU" b="1" dirty="0"/>
          </a:p>
          <a:p>
            <a:r>
              <a:rPr lang="ru-RU" dirty="0"/>
              <a:t>Как дополнить этот </a:t>
            </a:r>
            <a:r>
              <a:rPr lang="ru-RU" dirty="0" err="1"/>
              <a:t>фреймворк</a:t>
            </a:r>
            <a:r>
              <a:rPr lang="ru-RU" dirty="0"/>
              <a:t> информацией о значениях слов?</a:t>
            </a:r>
          </a:p>
          <a:p>
            <a:r>
              <a:rPr lang="ru-RU" dirty="0"/>
              <a:t>Будет ли лексический слой значений тоже </a:t>
            </a:r>
            <a:r>
              <a:rPr lang="ru-RU" dirty="0" err="1"/>
              <a:t>композиционален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827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композиции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86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Аддитивная модель (</a:t>
            </a:r>
            <a:r>
              <a:rPr lang="en-US" dirty="0"/>
              <a:t>additive model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т.е. попарное суммирование значений каждого измерения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4697"/>
              </p:ext>
            </p:extLst>
          </p:nvPr>
        </p:nvGraphicFramePr>
        <p:xfrm>
          <a:off x="838200" y="3315494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скользкий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9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Аддитивная взвешенная модель</a:t>
            </a:r>
            <a:br>
              <a:rPr lang="en-US" dirty="0"/>
            </a:br>
            <a:r>
              <a:rPr lang="en-US" dirty="0"/>
              <a:t>(weighted additive)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i="1" dirty="0" smtClean="0"/>
                      <m:t>α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i="1" dirty="0" smtClean="0"/>
                      <m:t>β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altLang="zh-CN" i="1" dirty="0"/>
                  <a:t>α</a:t>
                </a:r>
                <a:r>
                  <a:rPr lang="ru-RU" altLang="zh-CN" i="1" dirty="0"/>
                  <a:t> </a:t>
                </a:r>
                <a:r>
                  <a:rPr lang="ru-RU" altLang="zh-CN" dirty="0"/>
                  <a:t>и</a:t>
                </a:r>
                <a:r>
                  <a:rPr lang="ru-RU" altLang="zh-CN" i="1" dirty="0"/>
                  <a:t> </a:t>
                </a:r>
                <a:r>
                  <a:rPr lang="en-US" altLang="zh-CN" i="1" dirty="0"/>
                  <a:t>β</a:t>
                </a:r>
                <a:r>
                  <a:rPr lang="ru-RU" altLang="zh-CN" i="1" dirty="0"/>
                  <a:t> </a:t>
                </a:r>
                <a:r>
                  <a:rPr lang="ru-RU" altLang="zh-CN" dirty="0"/>
                  <a:t>– коэффициенты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Значения коэффициентов: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Можно подбирать вручную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Можно вычислять в процессе тренировки</a:t>
                </a:r>
                <a:br>
                  <a:rPr lang="ru-RU" dirty="0"/>
                </a:br>
                <a:r>
                  <a:rPr lang="ru-RU" dirty="0"/>
                  <a:t>(обучаться на наборе векторных представлений для наблюдаемых словосочетаний – минимизировать расстояние между </a:t>
                </a:r>
                <a:r>
                  <a:rPr lang="en-US" dirty="0"/>
                  <a:t>composed </a:t>
                </a:r>
                <a:r>
                  <a:rPr lang="ru-RU" dirty="0"/>
                  <a:t>и </a:t>
                </a:r>
                <a:r>
                  <a:rPr lang="en-US" dirty="0"/>
                  <a:t>observed </a:t>
                </a:r>
                <a:r>
                  <a:rPr lang="ru-RU" dirty="0"/>
                  <a:t>векторами)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259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Мультипликативная модель</a:t>
            </a:r>
            <a:br>
              <a:rPr lang="ru-RU" dirty="0"/>
            </a:br>
            <a:r>
              <a:rPr lang="en-US" dirty="0"/>
              <a:t>(multiplicative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 smtClean="0"/>
                      <m:t>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altLang="zh-CN" dirty="0"/>
                  <a:t>т.е. попарное перемножение значений измерений двух векторов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  <a:blipFill rotWithShape="0">
                <a:blip r:embed="rId2"/>
                <a:stretch>
                  <a:fillRect l="-1217" t="-2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232"/>
              </p:ext>
            </p:extLst>
          </p:nvPr>
        </p:nvGraphicFramePr>
        <p:xfrm>
          <a:off x="950741" y="3401486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скользкий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4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Дистрибутивные модели: хронология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7576" cy="4351338"/>
          </a:xfrm>
        </p:spPr>
        <p:txBody>
          <a:bodyPr/>
          <a:lstStyle/>
          <a:p>
            <a:r>
              <a:rPr lang="ru-RU" sz="3200" dirty="0"/>
              <a:t>Матрицы совместной встречаемости</a:t>
            </a:r>
          </a:p>
          <a:p>
            <a:r>
              <a:rPr lang="ru-RU" sz="3200" dirty="0"/>
              <a:t>Нейронные сети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r>
              <a:rPr lang="en-US" sz="3200" dirty="0"/>
              <a:t>word2vec </a:t>
            </a:r>
            <a:r>
              <a:rPr lang="ru-RU" sz="3200" dirty="0"/>
              <a:t>и др.</a:t>
            </a:r>
          </a:p>
          <a:p>
            <a:r>
              <a:rPr lang="ru-RU" sz="3200" dirty="0" err="1"/>
              <a:t>Трансформеры</a:t>
            </a:r>
            <a:r>
              <a:rPr lang="ru-RU" sz="3200" dirty="0"/>
              <a:t>: </a:t>
            </a:r>
            <a:r>
              <a:rPr lang="en-US" sz="3200" dirty="0"/>
              <a:t>BERT </a:t>
            </a:r>
            <a:r>
              <a:rPr lang="ru-RU" sz="3200" dirty="0"/>
              <a:t>и др.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43667" y="2388332"/>
            <a:ext cx="177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~ 2013</a:t>
            </a:r>
          </a:p>
          <a:p>
            <a:r>
              <a:rPr lang="en-US" sz="3200" dirty="0"/>
              <a:t>~ 2018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9828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Расширительная модель (</a:t>
            </a:r>
            <a:r>
              <a:rPr lang="en-US" dirty="0"/>
              <a:t>dilation model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модифицированный вектор существительного,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/>
                  <a:t> - компонент исходного вектора существительного, параллельный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/>
                  <a:t> - компонент исходного вектора существительного, ортогональный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– коэффициент, значение которого вычисляется в процессе обучения (ср. </a:t>
                </a:r>
                <a:r>
                  <a:rPr lang="en-US" dirty="0"/>
                  <a:t>weighted additive model</a:t>
                </a:r>
                <a:r>
                  <a:rPr lang="ru-RU" dirty="0"/>
                  <a:t>)</a:t>
                </a:r>
                <a:r>
                  <a:rPr lang="en-US" dirty="0"/>
                  <a:t>; </a:t>
                </a:r>
                <a:r>
                  <a:rPr lang="ru-RU" dirty="0"/>
                  <a:t>без тренировки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принимается равным 2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sz="2400" dirty="0"/>
                  <a:t>Подробнее см. </a:t>
                </a:r>
                <a:r>
                  <a:rPr lang="en-US" sz="2400" dirty="0"/>
                  <a:t>Mitchell, </a:t>
                </a:r>
                <a:r>
                  <a:rPr lang="en-US" sz="2400" dirty="0" err="1"/>
                  <a:t>Lapata</a:t>
                </a:r>
                <a:r>
                  <a:rPr lang="en-US" sz="2400" dirty="0"/>
                  <a:t> 2010</a:t>
                </a:r>
                <a:r>
                  <a:rPr lang="ru-RU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  <a:blipFill rotWithShape="0">
                <a:blip r:embed="rId2"/>
                <a:stretch>
                  <a:fillRect l="-1043" b="-1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8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аддитивная модель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full additive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i="1" dirty="0"/>
                  <a:t>A</a:t>
                </a:r>
                <a:r>
                  <a:rPr lang="ru-RU" altLang="zh-CN" i="1" dirty="0"/>
                  <a:t> </a:t>
                </a:r>
                <a:r>
                  <a:rPr lang="ru-RU" altLang="zh-CN" dirty="0"/>
                  <a:t>и</a:t>
                </a:r>
                <a:r>
                  <a:rPr lang="ru-RU" altLang="zh-CN" i="1" dirty="0"/>
                  <a:t> </a:t>
                </a:r>
                <a:r>
                  <a:rPr lang="en-US" altLang="zh-CN" i="1" dirty="0"/>
                  <a:t>B</a:t>
                </a:r>
                <a:r>
                  <a:rPr lang="ru-RU" altLang="zh-CN" i="1" dirty="0"/>
                  <a:t> </a:t>
                </a:r>
                <a:r>
                  <a:rPr lang="ru-RU" altLang="zh-CN" dirty="0"/>
                  <a:t>– матрицы коэффициентов</a:t>
                </a:r>
              </a:p>
              <a:p>
                <a:pPr marL="0" indent="0">
                  <a:buNone/>
                </a:pPr>
                <a:endParaRPr lang="ru-RU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 </a:t>
                </a:r>
                <a:r>
                  <a:rPr lang="ru-RU" altLang="zh-CN" dirty="0"/>
                  <a:t>и </a:t>
                </a:r>
                <a:r>
                  <a:rPr lang="en-US" altLang="zh-CN" dirty="0"/>
                  <a:t>B</a:t>
                </a:r>
                <a:r>
                  <a:rPr lang="ru-RU" altLang="zh-CN" dirty="0"/>
                  <a:t> подбираются в процессе обучения на материале векторов каждого из компонентов и их наблюдаемых сочетаний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69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Лексическая функция (</a:t>
            </a:r>
            <a:r>
              <a:rPr lang="en-US" dirty="0"/>
              <a:t>Lexical function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A – </a:t>
                </a:r>
                <a:r>
                  <a:rPr lang="ru-RU" dirty="0"/>
                  <a:t>матрица, представляющая один элемент словосочетания (=«функцию»), 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/>
                  <a:t> - вектор, представляющий второй элемент словосочетания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Матрица А вычисляется в процессе обучения на материале векторов наблюдаемых словосочетаний, включающих первый элемент моделируемой фразы, и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Baroni</a:t>
                </a:r>
                <a:r>
                  <a:rPr lang="en-US" dirty="0"/>
                  <a:t>, </a:t>
                </a:r>
                <a:r>
                  <a:rPr lang="en-US" dirty="0" err="1"/>
                  <a:t>Zamparelli</a:t>
                </a:r>
                <a:r>
                  <a:rPr lang="en-US" dirty="0"/>
                  <a:t> 2010)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7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ru" sz="4240" b="1">
                <a:latin typeface="Lora"/>
                <a:ea typeface="Lora"/>
                <a:cs typeface="Lora"/>
                <a:sym typeface="Lora"/>
              </a:rPr>
              <a:t>Nouns are vectors, adjectives are matrices:</a:t>
            </a:r>
            <a:endParaRPr sz="4240" b="1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SzPts val="990"/>
            </a:pPr>
            <a:r>
              <a:rPr lang="ru" sz="4240">
                <a:latin typeface="Lora"/>
                <a:ea typeface="Lora"/>
                <a:cs typeface="Lora"/>
                <a:sym typeface="Lora"/>
              </a:rPr>
              <a:t>Representing </a:t>
            </a:r>
            <a:r>
              <a:rPr lang="ru" sz="424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adjective-noun constructions</a:t>
            </a:r>
            <a:r>
              <a:rPr lang="ru" sz="4240">
                <a:latin typeface="Lora"/>
                <a:ea typeface="Lora"/>
                <a:cs typeface="Lora"/>
                <a:sym typeface="Lora"/>
              </a:rPr>
              <a:t> in </a:t>
            </a:r>
            <a:r>
              <a:rPr lang="ru" sz="424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semantic space</a:t>
            </a:r>
            <a:endParaRPr sz="4240">
              <a:solidFill>
                <a:srgbClr val="0000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25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Екатерина Володина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Яков Раскинд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по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Marco Baroni and Roberto Zamparelli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Center for Mind/Brain Sciences,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algn="r">
              <a:spcBef>
                <a:spcPts val="0"/>
              </a:spcBef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University of Trento Rovereto (TN), Italy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25043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Формальное описания NA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Formal semantics (FS): </a:t>
            </a:r>
            <a:r>
              <a:rPr lang="ru" sz="3067" b="1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A∩N</a:t>
            </a:r>
            <a:endParaRPr sz="3067" b="1">
              <a:solidFill>
                <a:srgbClr val="0000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430" y="206617"/>
            <a:ext cx="3921432" cy="266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2300234"/>
            <a:ext cx="8618867" cy="6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15600" y="3138533"/>
            <a:ext cx="11360800" cy="357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Проблемы: </a:t>
            </a:r>
            <a:endParaRPr sz="3067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609585" indent="-499521">
              <a:spcBef>
                <a:spcPts val="1333"/>
              </a:spcBef>
              <a:buClr>
                <a:schemeClr val="dk1"/>
              </a:buClr>
              <a:buSzPts val="2300"/>
              <a:buFont typeface="Lora"/>
              <a:buAutoNum type="arabicPeriod"/>
            </a:pPr>
            <a:r>
              <a:rPr lang="ru" sz="3067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фальшивый пистолет </a:t>
            </a:r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!= {...фальшивые объекты…} ∩ {...пистолеты…};</a:t>
            </a:r>
            <a:endParaRPr sz="3067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609585" indent="-499521">
              <a:spcBef>
                <a:spcPts val="1333"/>
              </a:spcBef>
              <a:buClr>
                <a:schemeClr val="dk1"/>
              </a:buClr>
              <a:buSzPts val="2300"/>
              <a:buFont typeface="Lora"/>
              <a:buAutoNum type="arabicPeriod"/>
            </a:pPr>
            <a:r>
              <a:rPr lang="ru" sz="3067" i="1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красный автомобиль</a:t>
            </a:r>
            <a:r>
              <a:rPr lang="ru" sz="3067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- внешний признак,</a:t>
            </a:r>
            <a:endParaRPr sz="3067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609585"/>
            <a:r>
              <a:rPr lang="ru" sz="3067" i="1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красный арбуз</a:t>
            </a:r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внутренний признак,</a:t>
            </a:r>
            <a:endParaRPr sz="3067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609585">
              <a:spcAft>
                <a:spcPts val="1333"/>
              </a:spcAft>
            </a:pPr>
            <a:r>
              <a:rPr lang="ru" sz="3067" i="1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красный сигнал светофора</a:t>
            </a:r>
            <a:r>
              <a:rPr lang="ru" sz="3067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сигнал.</a:t>
            </a:r>
            <a:endParaRPr sz="3067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888434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825467"/>
            <a:ext cx="11360800" cy="45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ru" sz="3067" b="1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A</a:t>
            </a:r>
            <a:r>
              <a:rPr lang="en-US" sz="3067" b="1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ru" sz="3067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= атрибутивное прилагательное</a:t>
            </a:r>
            <a:r>
              <a:rPr lang="en-US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+ 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существительное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1600"/>
              </a:spcBef>
              <a:buNone/>
            </a:pP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" sz="3067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Значение существительного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вектор, построенный на корпусных контекстах.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67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Значение прилагательного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линейная функция над вектором (матрица). Коэффициенты матрицы вычисляются с помощью регрессии на основе наблюдаемых векторов </a:t>
            </a:r>
            <a:r>
              <a:rPr lang="en-US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 </a:t>
            </a:r>
            <a:r>
              <a:rPr lang="ru-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и </a:t>
            </a:r>
            <a:r>
              <a:rPr lang="en-US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NA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en-US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-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Для каждого </a:t>
            </a:r>
            <a:r>
              <a:rPr lang="en-US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</a:t>
            </a:r>
            <a:r>
              <a:rPr lang="ru-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строится отдельная матрица.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Материал исследования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11379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ru" sz="3360" b="1">
                <a:latin typeface="Lora"/>
                <a:ea typeface="Lora"/>
                <a:cs typeface="Lora"/>
                <a:sym typeface="Lora"/>
              </a:rPr>
              <a:t>Используемые корпуса</a:t>
            </a:r>
            <a:endParaRPr sz="336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15600" y="2018400"/>
            <a:ext cx="11360800" cy="28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9521">
              <a:buClr>
                <a:schemeClr val="dk1"/>
              </a:buClr>
              <a:buSzPts val="2300"/>
              <a:buFont typeface="Lora"/>
              <a:buChar char="●"/>
            </a:pP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Web-derived ukWaC corpus (http://wacky. sslmit.unibo.it/)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99521">
              <a:spcBef>
                <a:spcPts val="1333"/>
              </a:spcBef>
              <a:buClr>
                <a:schemeClr val="dk1"/>
              </a:buClr>
              <a:buSzPts val="2300"/>
              <a:buFont typeface="Lora"/>
              <a:buChar char="●"/>
            </a:pP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English Wikipedia (http://en.wikipedia.org)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99521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300"/>
              <a:buFont typeface="Lora"/>
              <a:buChar char="●"/>
            </a:pP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British National Corpus (http: //</a:t>
            </a:r>
            <a:r>
              <a:rPr lang="ru" sz="3067" u="sng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www.natcorp.ox.ac.uk/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</a:t>
            </a:r>
          </a:p>
          <a:p>
            <a:pPr marL="110064" indent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300"/>
              <a:buNone/>
            </a:pPr>
            <a:r>
              <a:rPr lang="ru-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В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сумме </a:t>
            </a:r>
            <a:r>
              <a:rPr lang="en-US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~2.83 </a:t>
            </a:r>
            <a:r>
              <a:rPr lang="ru-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млрд </a:t>
            </a:r>
            <a:r>
              <a:rPr lang="ru-RU" sz="3067" dirty="0" err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токенов</a:t>
            </a:r>
            <a:endParaRPr lang="ru-RU"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110064" indent="0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300"/>
              <a:buNone/>
            </a:pPr>
            <a:r>
              <a:rPr lang="ru-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Подбор параметров на небольшом </a:t>
            </a:r>
            <a:r>
              <a:rPr lang="ru-RU" sz="3067" dirty="0" err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подкорпусе</a:t>
            </a:r>
            <a:r>
              <a:rPr lang="ru-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в 100 млн </a:t>
            </a:r>
            <a:r>
              <a:rPr lang="ru-RU" sz="3067" dirty="0" err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токенов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41588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15600" y="13472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ru" sz="3200" b="1" dirty="0">
                <a:latin typeface="Lora"/>
                <a:ea typeface="Lora"/>
                <a:cs typeface="Lora"/>
                <a:sym typeface="Lora"/>
              </a:rPr>
              <a:t>Словарь: </a:t>
            </a:r>
            <a:r>
              <a:rPr lang="ru" sz="3200" b="1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36</a:t>
            </a:r>
            <a:r>
              <a:rPr lang="ru" sz="32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" sz="3200" dirty="0">
                <a:latin typeface="Lora"/>
                <a:ea typeface="Lora"/>
                <a:cs typeface="Lora"/>
                <a:sym typeface="Lora"/>
              </a:rPr>
              <a:t>прилагательных +</a:t>
            </a:r>
            <a:r>
              <a:rPr lang="ru" sz="32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" sz="3200" b="1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1,420</a:t>
            </a:r>
            <a:r>
              <a:rPr lang="ru" sz="32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" sz="3200" dirty="0">
                <a:latin typeface="Lora"/>
                <a:ea typeface="Lora"/>
                <a:cs typeface="Lora"/>
                <a:sym typeface="Lora"/>
              </a:rPr>
              <a:t>существительных</a:t>
            </a:r>
            <a:endParaRPr sz="3200" dirty="0"/>
          </a:p>
          <a:p>
            <a:pPr>
              <a:buSzPts val="990"/>
            </a:pP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15600" y="733436"/>
            <a:ext cx="11586400" cy="538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82588"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размер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big, great, huge, large, major, small, little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отымённые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American, European, national, mental, historical, electronic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цвета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white, black, red, green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позитивная оценка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nice, excellent, important, appropriate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темпоральные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old, recent, new, young, current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модальные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necessary, possible</a:t>
            </a:r>
            <a:endParaRPr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82588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частотные абстрактные антонимичные пары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ru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difficult, easy, good, bad, special, general, different, common</a:t>
            </a:r>
          </a:p>
          <a:p>
            <a:pPr indent="-482588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ru" dirty="0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Существительные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такие, которые встретились не менее 300 раз в сочетании с выбранными прилагательными (-несколько самых частотных типа </a:t>
            </a:r>
            <a:r>
              <a:rPr lang="en-US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time, range</a:t>
            </a:r>
            <a:r>
              <a:rPr lang="ru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 dirty="0">
              <a:solidFill>
                <a:srgbClr val="0070C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1098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Матрицы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9521">
              <a:buClr>
                <a:schemeClr val="dk1"/>
              </a:buClr>
              <a:buSzPts val="2300"/>
              <a:buFont typeface="Lora"/>
              <a:buAutoNum type="arabicPeriod"/>
            </a:pP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Построение полной матрицы сочетаемости (10 тысяч лемм</a:t>
            </a:r>
            <a:r>
              <a:rPr lang="en-US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-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существительных, прилагательных и глаголов в качестве измерений</a:t>
            </a: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).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99521">
              <a:spcBef>
                <a:spcPts val="1333"/>
              </a:spcBef>
              <a:buClr>
                <a:schemeClr val="dk1"/>
              </a:buClr>
              <a:buSzPts val="2300"/>
              <a:buFont typeface="Lora"/>
              <a:buAutoNum type="arabicPeriod"/>
            </a:pPr>
            <a:r>
              <a:rPr lang="ru-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Уменьшение размерности</a:t>
            </a:r>
            <a:r>
              <a:rPr lang="en-US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-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до 300 с помощью </a:t>
            </a:r>
            <a:r>
              <a:rPr lang="en-US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SVD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99521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300"/>
              <a:buFont typeface="Lora"/>
              <a:buAutoNum type="arabicPeriod"/>
            </a:pPr>
            <a:r>
              <a:rPr lang="ru" sz="3067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Обучение модели проводится в 300-мерном векторном пространстве.</a:t>
            </a:r>
            <a:endParaRPr sz="3067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0197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415600" y="373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Study 1: 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ANs in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semantic space</a:t>
            </a:r>
            <a:endParaRPr>
              <a:solidFill>
                <a:srgbClr val="0000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918" y="1137152"/>
            <a:ext cx="7146167" cy="5616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30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62" y="446356"/>
            <a:ext cx="10515600" cy="1325563"/>
          </a:xfrm>
        </p:spPr>
        <p:txBody>
          <a:bodyPr/>
          <a:lstStyle/>
          <a:p>
            <a:r>
              <a:rPr lang="ru-RU" dirty="0"/>
              <a:t>Дистрибутивные модели: хронология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862" y="1895963"/>
            <a:ext cx="6977576" cy="4351338"/>
          </a:xfrm>
        </p:spPr>
        <p:txBody>
          <a:bodyPr/>
          <a:lstStyle/>
          <a:p>
            <a:r>
              <a:rPr lang="ru-RU" sz="3200" b="1" dirty="0"/>
              <a:t>Матрицы совместной встречаемости</a:t>
            </a:r>
          </a:p>
          <a:p>
            <a:r>
              <a:rPr lang="ru-RU" sz="3200" dirty="0"/>
              <a:t>Нейронные сети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r>
              <a:rPr lang="en-US" sz="3200" dirty="0"/>
              <a:t>word2vec </a:t>
            </a:r>
            <a:r>
              <a:rPr lang="ru-RU" sz="3200" dirty="0"/>
              <a:t>и др.</a:t>
            </a:r>
          </a:p>
          <a:p>
            <a:r>
              <a:rPr lang="ru-RU" sz="3200" dirty="0" err="1"/>
              <a:t>Трансформеры</a:t>
            </a:r>
            <a:r>
              <a:rPr lang="ru-RU" sz="3200" dirty="0"/>
              <a:t>: </a:t>
            </a:r>
            <a:r>
              <a:rPr lang="en-US" sz="3200" dirty="0"/>
              <a:t>BERT </a:t>
            </a:r>
            <a:r>
              <a:rPr lang="ru-RU" sz="3200" dirty="0"/>
              <a:t>и др.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53158" y="2500874"/>
            <a:ext cx="177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~ 2013</a:t>
            </a:r>
          </a:p>
          <a:p>
            <a:r>
              <a:rPr lang="en-US" sz="3200" dirty="0"/>
              <a:t>~ 2018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7969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349" y="1"/>
            <a:ext cx="8299312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277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00" y="1292353"/>
            <a:ext cx="8135200" cy="427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415600" y="329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Study 2: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Predicting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AN vectors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5935167" y="1569533"/>
            <a:ext cx="5934800" cy="205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add</a:t>
            </a: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mult</a:t>
            </a: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noun</a:t>
            </a: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adj</a:t>
            </a: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baselines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slm</a:t>
            </a: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алгоритм из 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[Guevara 2010]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95150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856800"/>
            <a:ext cx="12192001" cy="5144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878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 b="1">
                <a:latin typeface="Lora"/>
                <a:ea typeface="Lora"/>
                <a:cs typeface="Lora"/>
                <a:sym typeface="Lora"/>
              </a:rPr>
              <a:t>Study 3: </a:t>
            </a:r>
            <a:r>
              <a:rPr lang="ru">
                <a:solidFill>
                  <a:srgbClr val="0000FF"/>
                </a:solidFill>
                <a:latin typeface="Lora"/>
                <a:ea typeface="Lora"/>
                <a:cs typeface="Lora"/>
                <a:sym typeface="Lora"/>
              </a:rPr>
              <a:t>Comparing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adjectives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ru-RU" dirty="0"/>
              <a:t>Кластеризация 19 прилагательных, которые должны разделиться на 4 класса: цвета, положительная оценка, время, размер</a:t>
            </a:r>
          </a:p>
          <a:p>
            <a:pPr marL="152396" indent="0">
              <a:buNone/>
            </a:pPr>
            <a:endParaRPr lang="ru-RU" dirty="0"/>
          </a:p>
          <a:p>
            <a:pPr marL="152396" indent="0">
              <a:buNone/>
            </a:pPr>
            <a:r>
              <a:rPr lang="ru-RU" dirty="0"/>
              <a:t>Форматы представления прилагательных:</a:t>
            </a:r>
          </a:p>
          <a:p>
            <a:pPr>
              <a:buFontTx/>
              <a:buChar char="-"/>
            </a:pPr>
            <a:r>
              <a:rPr lang="ru-RU" dirty="0" err="1"/>
              <a:t>Центроид</a:t>
            </a:r>
            <a:r>
              <a:rPr lang="ru-RU" dirty="0"/>
              <a:t> всех векторов словосочетаний,</a:t>
            </a:r>
            <a:br>
              <a:rPr lang="ru-RU" dirty="0"/>
            </a:br>
            <a:r>
              <a:rPr lang="ru-RU" dirty="0"/>
              <a:t>содержащих это прилагательное</a:t>
            </a:r>
          </a:p>
          <a:p>
            <a:pPr>
              <a:buFontTx/>
              <a:buChar char="-"/>
            </a:pPr>
            <a:r>
              <a:rPr lang="ru-RU" dirty="0"/>
              <a:t>Разложении матрицы прилагательного</a:t>
            </a:r>
            <a:br>
              <a:rPr lang="ru-RU" dirty="0"/>
            </a:br>
            <a:r>
              <a:rPr lang="ru-RU" dirty="0"/>
              <a:t>в вектор</a:t>
            </a:r>
          </a:p>
          <a:p>
            <a:pPr>
              <a:buFontTx/>
              <a:buChar char="-"/>
            </a:pPr>
            <a:r>
              <a:rPr lang="ru-RU" dirty="0"/>
              <a:t>Наблюдаемый вектор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191" y="3634383"/>
            <a:ext cx="47053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0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Обсуждение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Что же все-таки надежнее, наблюдаемые вектора или конструированные?</a:t>
            </a:r>
          </a:p>
          <a:p>
            <a:r>
              <a:rPr lang="ru-RU" sz="3200" dirty="0"/>
              <a:t>Какие еще явления можно моделировать таким образом?</a:t>
            </a:r>
          </a:p>
          <a:p>
            <a:r>
              <a:rPr lang="ru-RU" sz="3200" dirty="0"/>
              <a:t>Есть ли будущее у таких моделей?</a:t>
            </a:r>
          </a:p>
        </p:txBody>
      </p:sp>
    </p:spTree>
    <p:extLst>
      <p:ext uri="{BB962C8B-B14F-4D97-AF65-F5344CB8AC3E}">
        <p14:creationId xmlns:p14="http://schemas.microsoft.com/office/powerpoint/2010/main" val="3962905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лексическая функция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Practical lexical function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Отдельная матрица для каждого аргумента + вектор предиката</a:t>
                </a:r>
                <a:endParaRPr lang="en-US" dirty="0"/>
              </a:p>
              <a:p>
                <a:r>
                  <a:rPr lang="ru-RU" dirty="0"/>
                  <a:t>Для прилагательных (и одноместных глаголов):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e>
                    </m:acc>
                  </m:oMath>
                </a14:m>
                <a:r>
                  <a:rPr lang="en-US" baseline="-25000" dirty="0"/>
                  <a:t> </a:t>
                </a:r>
                <a:endParaRPr lang="ru-RU" baseline="-25000" dirty="0"/>
              </a:p>
              <a:p>
                <a:r>
                  <a:rPr lang="ru-RU" dirty="0"/>
                  <a:t>Для двухместных глаголов: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𝑣𝑒𝑟𝑏</m:t>
                        </m:r>
                      </m:e>
                    </m:acc>
                  </m:oMath>
                </a14:m>
                <a:r>
                  <a:rPr lang="en-US" baseline="-25000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Paperno</a:t>
                </a:r>
                <a:r>
                  <a:rPr lang="en-US" dirty="0"/>
                  <a:t> et al. 2014)</a:t>
                </a:r>
                <a:endParaRPr lang="ru-RU" dirty="0"/>
              </a:p>
              <a:p>
                <a:pPr marL="0" indent="0">
                  <a:buNone/>
                </a:pPr>
                <a:endParaRPr lang="ru-RU" baseline="-25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  <a:blipFill rotWithShape="0">
                <a:blip r:embed="rId2"/>
                <a:stretch>
                  <a:fillRect l="-1217" t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3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БЕЗ</a:t>
                      </a:r>
                      <a:r>
                        <a:rPr lang="ru-RU" sz="2800" baseline="0" dirty="0"/>
                        <a:t> ОБУЧЕНИЯ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 ОБУЧЕНИЕМ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additive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multiplicative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dilation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full</a:t>
                      </a:r>
                      <a:r>
                        <a:rPr lang="en-US" sz="2800" baseline="0" dirty="0"/>
                        <a:t> additive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practical 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2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430" y="239151"/>
            <a:ext cx="10515600" cy="1097280"/>
          </a:xfrm>
        </p:spPr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909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Jeff Mitchell and Mirella </a:t>
            </a:r>
            <a:r>
              <a:rPr lang="en-US" dirty="0" err="1"/>
              <a:t>Lapata</a:t>
            </a:r>
            <a:r>
              <a:rPr lang="en-US" dirty="0"/>
              <a:t>. 2010. Composition</a:t>
            </a:r>
            <a:r>
              <a:rPr lang="ru-RU" dirty="0"/>
              <a:t> </a:t>
            </a:r>
            <a:r>
              <a:rPr lang="en-US" dirty="0"/>
              <a:t>in distributional models of semantics. </a:t>
            </a:r>
            <a:r>
              <a:rPr lang="en-US" i="1" dirty="0"/>
              <a:t>Cognitive Science</a:t>
            </a:r>
            <a:r>
              <a:rPr lang="en-US" dirty="0"/>
              <a:t>, 34(8):1388–1429.</a:t>
            </a:r>
            <a:endParaRPr lang="ru-RU" dirty="0"/>
          </a:p>
          <a:p>
            <a:r>
              <a:rPr lang="en-US" dirty="0"/>
              <a:t>Marco </a:t>
            </a:r>
            <a:r>
              <a:rPr lang="en-US" dirty="0" err="1"/>
              <a:t>Baroni</a:t>
            </a:r>
            <a:r>
              <a:rPr lang="en-US" dirty="0"/>
              <a:t> and Roberto </a:t>
            </a:r>
            <a:r>
              <a:rPr lang="en-US" dirty="0" err="1"/>
              <a:t>Zamparelli</a:t>
            </a:r>
            <a:r>
              <a:rPr lang="en-US" dirty="0"/>
              <a:t>. 2010. Nouns</a:t>
            </a:r>
            <a:r>
              <a:rPr lang="ru-RU" dirty="0"/>
              <a:t> </a:t>
            </a:r>
            <a:r>
              <a:rPr lang="en-US" dirty="0"/>
              <a:t>are vectors, adjectives are matrices: Representing</a:t>
            </a:r>
            <a:r>
              <a:rPr lang="ru-RU" dirty="0"/>
              <a:t> </a:t>
            </a:r>
            <a:r>
              <a:rPr lang="en-US" dirty="0"/>
              <a:t>adjective-noun constructions in semantic space. In</a:t>
            </a:r>
            <a:r>
              <a:rPr lang="ru-RU" dirty="0"/>
              <a:t> </a:t>
            </a:r>
            <a:r>
              <a:rPr lang="en-US" i="1" dirty="0"/>
              <a:t>Proceedings of EMNLP</a:t>
            </a:r>
            <a:r>
              <a:rPr lang="en-US" dirty="0"/>
              <a:t>, pages 1183–1193, Boston,</a:t>
            </a:r>
            <a:r>
              <a:rPr lang="ru-RU" dirty="0"/>
              <a:t> </a:t>
            </a:r>
            <a:r>
              <a:rPr lang="en-US" dirty="0"/>
              <a:t>MA.</a:t>
            </a:r>
            <a:endParaRPr lang="ru-RU" dirty="0"/>
          </a:p>
          <a:p>
            <a:r>
              <a:rPr lang="en-US" dirty="0"/>
              <a:t>Marco </a:t>
            </a:r>
            <a:r>
              <a:rPr lang="en-US" dirty="0" err="1"/>
              <a:t>Baroni</a:t>
            </a:r>
            <a:r>
              <a:rPr lang="en-US" dirty="0"/>
              <a:t>, </a:t>
            </a:r>
            <a:r>
              <a:rPr lang="en-US" dirty="0" err="1"/>
              <a:t>Raffaella</a:t>
            </a:r>
            <a:r>
              <a:rPr lang="en-US" dirty="0"/>
              <a:t> </a:t>
            </a:r>
            <a:r>
              <a:rPr lang="en-US" dirty="0" err="1"/>
              <a:t>Bernardi</a:t>
            </a:r>
            <a:r>
              <a:rPr lang="en-US" dirty="0"/>
              <a:t>, and Roberto </a:t>
            </a:r>
            <a:r>
              <a:rPr lang="en-US" dirty="0" err="1"/>
              <a:t>Zamparelli</a:t>
            </a:r>
            <a:r>
              <a:rPr lang="en-US" dirty="0"/>
              <a:t>. 201</a:t>
            </a:r>
            <a:r>
              <a:rPr lang="ru-RU" dirty="0"/>
              <a:t>4</a:t>
            </a:r>
            <a:r>
              <a:rPr lang="en-US" dirty="0"/>
              <a:t>. </a:t>
            </a:r>
            <a:r>
              <a:rPr lang="en-US" dirty="0" err="1"/>
              <a:t>Frege</a:t>
            </a:r>
            <a:r>
              <a:rPr lang="en-US" dirty="0"/>
              <a:t> in space: A program for</a:t>
            </a:r>
            <a:r>
              <a:rPr lang="ru-RU" dirty="0"/>
              <a:t> </a:t>
            </a:r>
            <a:r>
              <a:rPr lang="en-US" dirty="0"/>
              <a:t>compositional distributional semantics. </a:t>
            </a:r>
            <a:r>
              <a:rPr lang="en-US" i="1" dirty="0"/>
              <a:t>Linguistic</a:t>
            </a:r>
            <a:br>
              <a:rPr lang="en-US" dirty="0"/>
            </a:br>
            <a:r>
              <a:rPr lang="en-US" i="1" dirty="0"/>
              <a:t>Issues in Language Technology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>
                <a:hlinkClick r:id="rId2"/>
              </a:rPr>
              <a:t>http://clic.cimec.unitn.it/composes/materials/frege-in-space.pdf</a:t>
            </a:r>
            <a:endParaRPr lang="en-US" dirty="0"/>
          </a:p>
          <a:p>
            <a:r>
              <a:rPr lang="en-US" dirty="0"/>
              <a:t>Denis </a:t>
            </a:r>
            <a:r>
              <a:rPr lang="en-US" dirty="0" err="1"/>
              <a:t>Paperno</a:t>
            </a:r>
            <a:r>
              <a:rPr lang="en-US" dirty="0"/>
              <a:t>, </a:t>
            </a:r>
            <a:r>
              <a:rPr lang="en-US" dirty="0" err="1"/>
              <a:t>Nghia</a:t>
            </a:r>
            <a:r>
              <a:rPr lang="en-US" dirty="0"/>
              <a:t> The Pham, and Marco </a:t>
            </a:r>
            <a:r>
              <a:rPr lang="en-US" dirty="0" err="1"/>
              <a:t>Baroni</a:t>
            </a:r>
            <a:r>
              <a:rPr lang="en-US" dirty="0"/>
              <a:t>. 2014. A practical and linguistically-motivated approach to compositional distributional semantics. In </a:t>
            </a:r>
            <a:r>
              <a:rPr lang="en-US" i="1" dirty="0"/>
              <a:t>Proceedings of ACL</a:t>
            </a:r>
            <a:r>
              <a:rPr lang="en-US" dirty="0"/>
              <a:t>. Baltimore, MD, pages 90–99.</a:t>
            </a:r>
          </a:p>
          <a:p>
            <a:r>
              <a:rPr lang="ru-RU" dirty="0"/>
              <a:t>Имплементация: библиотека </a:t>
            </a:r>
            <a:r>
              <a:rPr lang="en-US" dirty="0"/>
              <a:t>DISSECT </a:t>
            </a:r>
            <a:r>
              <a:rPr lang="en-US" dirty="0">
                <a:hlinkClick r:id="rId3"/>
              </a:rPr>
              <a:t>https://zenodo.org/record/3368838#.XlwRp_RS_Dc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1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Матрицы совместной встречаемости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co-occurrence matrices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строится такая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Корпус (размер? содержание?)</a:t>
            </a:r>
          </a:p>
          <a:p>
            <a:r>
              <a:rPr lang="ru-RU" dirty="0"/>
              <a:t>Лингвистические единицы, для которых будут строиться вектора (буквы, морфемы, слова, словосочетания, предложения)</a:t>
            </a:r>
            <a:endParaRPr lang="en-US" dirty="0"/>
          </a:p>
          <a:p>
            <a:r>
              <a:rPr lang="ru-RU" dirty="0"/>
              <a:t>Измерения (документ, словоформа, лемма… + количество)</a:t>
            </a:r>
          </a:p>
          <a:p>
            <a:r>
              <a:rPr lang="ru-RU" dirty="0"/>
              <a:t>Значения измерений (линейное или синтаксическое расстояние + размер окна)</a:t>
            </a:r>
          </a:p>
          <a:p>
            <a:r>
              <a:rPr lang="ru-RU" dirty="0"/>
              <a:t>Операции над итоговым векторным пространством (нормализация, взвешивание, сокращение размерности, композиция)</a:t>
            </a:r>
          </a:p>
        </p:txBody>
      </p:sp>
    </p:spTree>
    <p:extLst>
      <p:ext uri="{BB962C8B-B14F-4D97-AF65-F5344CB8AC3E}">
        <p14:creationId xmlns:p14="http://schemas.microsoft.com/office/powerpoint/2010/main" val="157298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Измерения: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9875"/>
            <a:ext cx="10515600" cy="4017087"/>
          </a:xfrm>
        </p:spPr>
        <p:txBody>
          <a:bodyPr>
            <a:normAutofit/>
          </a:bodyPr>
          <a:lstStyle/>
          <a:p>
            <a:r>
              <a:rPr lang="ru-RU" sz="3200" dirty="0"/>
              <a:t>Слова (леммы или словоформы), попадающие в «окно» установленного размера</a:t>
            </a:r>
          </a:p>
          <a:p>
            <a:r>
              <a:rPr lang="ru-RU" sz="3200" dirty="0"/>
              <a:t>«Окно» может быть:</a:t>
            </a:r>
          </a:p>
          <a:p>
            <a:pPr lvl="1"/>
            <a:r>
              <a:rPr lang="ru-RU" sz="2800" dirty="0"/>
              <a:t>Простым контактным (линейная сочетаемость)</a:t>
            </a:r>
          </a:p>
          <a:p>
            <a:pPr lvl="1"/>
            <a:r>
              <a:rPr lang="ru-RU" sz="2800" dirty="0"/>
              <a:t>Синтаксическим</a:t>
            </a:r>
          </a:p>
        </p:txBody>
      </p:sp>
    </p:spTree>
    <p:extLst>
      <p:ext uri="{BB962C8B-B14F-4D97-AF65-F5344CB8AC3E}">
        <p14:creationId xmlns:p14="http://schemas.microsoft.com/office/powerpoint/2010/main" val="172096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окна:</a:t>
            </a:r>
            <a:br>
              <a:rPr lang="en-US" dirty="0"/>
            </a:br>
            <a:r>
              <a:rPr lang="ru-RU" dirty="0"/>
              <a:t>Линейное </a:t>
            </a:r>
            <a:r>
              <a:rPr lang="en-US" dirty="0"/>
              <a:t>vs. </a:t>
            </a:r>
            <a:r>
              <a:rPr lang="ru-RU" dirty="0"/>
              <a:t>синтаксическое расстояние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41341"/>
            <a:ext cx="10515600" cy="4235621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Окно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±3</a:t>
            </a:r>
            <a:endParaRPr lang="ru-RU" u="sng" dirty="0"/>
          </a:p>
          <a:p>
            <a:r>
              <a:rPr lang="ru-RU" dirty="0"/>
              <a:t>Линейное расстояние:</a:t>
            </a:r>
            <a:endParaRPr lang="en-US" dirty="0"/>
          </a:p>
          <a:p>
            <a:pPr marL="0" indent="0">
              <a:buNone/>
            </a:pPr>
            <a:r>
              <a:rPr lang="ru-RU" i="1" dirty="0"/>
              <a:t>Эта же идея высказана в </a:t>
            </a:r>
            <a:r>
              <a:rPr lang="en-US" i="1" dirty="0"/>
              <a:t>[</a:t>
            </a:r>
            <a:r>
              <a:rPr lang="ru-RU" b="1" i="1" dirty="0"/>
              <a:t>дискуссии за</a:t>
            </a:r>
            <a:r>
              <a:rPr lang="ru-RU" i="1" dirty="0"/>
              <a:t> "</a:t>
            </a:r>
            <a:r>
              <a:rPr lang="ru-RU" b="1" i="1" dirty="0"/>
              <a:t>круглым</a:t>
            </a:r>
            <a:r>
              <a:rPr lang="ru-RU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столом</a:t>
            </a:r>
            <a:r>
              <a:rPr lang="ru-RU" i="1" dirty="0"/>
              <a:t>" </a:t>
            </a:r>
            <a:r>
              <a:rPr lang="ru-RU" b="1" i="1" dirty="0"/>
              <a:t>по</a:t>
            </a:r>
            <a:r>
              <a:rPr lang="ru-RU" i="1" dirty="0"/>
              <a:t> </a:t>
            </a:r>
            <a:r>
              <a:rPr lang="ru-RU" b="1" i="1" dirty="0"/>
              <a:t>вопросам межнациональных</a:t>
            </a:r>
            <a:r>
              <a:rPr lang="en-US" i="1" dirty="0"/>
              <a:t>]</a:t>
            </a:r>
            <a:r>
              <a:rPr lang="ru-RU" i="1" dirty="0"/>
              <a:t> отношений</a:t>
            </a:r>
            <a:endParaRPr lang="ru-RU" dirty="0"/>
          </a:p>
          <a:p>
            <a:pPr marL="0" indent="0">
              <a:buNone/>
            </a:pPr>
            <a:endParaRPr lang="ru-RU" i="1" dirty="0"/>
          </a:p>
          <a:p>
            <a:r>
              <a:rPr lang="ru-RU" dirty="0"/>
              <a:t>Синтаксическое расстояние:</a:t>
            </a:r>
          </a:p>
          <a:p>
            <a:pPr marL="0" indent="0">
              <a:buNone/>
            </a:pPr>
            <a:r>
              <a:rPr lang="ru-RU" i="1" dirty="0"/>
              <a:t>Эта же идея высказана </a:t>
            </a:r>
            <a:r>
              <a:rPr lang="en-US" i="1" dirty="0"/>
              <a:t>[</a:t>
            </a:r>
            <a:r>
              <a:rPr lang="ru-RU" b="1" i="1" dirty="0"/>
              <a:t>в</a:t>
            </a:r>
            <a:r>
              <a:rPr lang="ru-RU" i="1" dirty="0"/>
              <a:t> </a:t>
            </a:r>
            <a:r>
              <a:rPr lang="ru-RU" b="1" i="1" dirty="0"/>
              <a:t>дискуссии за</a:t>
            </a:r>
            <a:r>
              <a:rPr lang="ru-RU" i="1" dirty="0"/>
              <a:t> "</a:t>
            </a:r>
            <a:r>
              <a:rPr lang="ru-RU" b="1" i="1" dirty="0"/>
              <a:t>круглым</a:t>
            </a:r>
            <a:r>
              <a:rPr lang="ru-RU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столом</a:t>
            </a:r>
            <a:r>
              <a:rPr lang="ru-RU" i="1" dirty="0"/>
              <a:t>“</a:t>
            </a:r>
            <a:r>
              <a:rPr lang="en-US" i="1" dirty="0"/>
              <a:t>]</a:t>
            </a:r>
            <a:r>
              <a:rPr lang="ru-RU" i="1" dirty="0"/>
              <a:t> по вопросам межнациональных отношений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001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7440" y="1521876"/>
            <a:ext cx="7137302" cy="479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92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3E804-2402-418B-AC63-031446A3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близость</a:t>
            </a:r>
            <a:br>
              <a:rPr lang="ru-RU" dirty="0"/>
            </a:br>
            <a:r>
              <a:rPr lang="ru-RU" dirty="0"/>
              <a:t>как расстояние между векторами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4F90F9-D6A7-4F20-931B-5A54DD08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Парадигматическая (синонимы, антонимы, гипонимы-</a:t>
            </a:r>
            <a:r>
              <a:rPr lang="ru-RU" dirty="0" err="1"/>
              <a:t>гиперонимы</a:t>
            </a:r>
            <a:r>
              <a:rPr lang="ru-RU" dirty="0"/>
              <a:t>)</a:t>
            </a:r>
            <a:r>
              <a:rPr lang="en-US" dirty="0"/>
              <a:t> = similarity</a:t>
            </a:r>
            <a:endParaRPr lang="ru-RU" dirty="0"/>
          </a:p>
          <a:p>
            <a:r>
              <a:rPr lang="ru-RU" dirty="0"/>
              <a:t>Синтагматическая</a:t>
            </a:r>
            <a:r>
              <a:rPr lang="en-US" dirty="0"/>
              <a:t> = relatedness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Collocations </a:t>
            </a:r>
            <a:r>
              <a:rPr lang="ru-RU" dirty="0"/>
              <a:t>(устойчивые сочетания с конкретными словами)</a:t>
            </a:r>
            <a:endParaRPr lang="en-US" dirty="0"/>
          </a:p>
          <a:p>
            <a:pPr lvl="1"/>
            <a:r>
              <a:rPr lang="en-US" dirty="0"/>
              <a:t>Colligations</a:t>
            </a:r>
            <a:r>
              <a:rPr lang="ru-RU" dirty="0"/>
              <a:t> (устойчивая связь с определенными грамматическими паттернами)</a:t>
            </a:r>
            <a:endParaRPr lang="en-US" dirty="0"/>
          </a:p>
          <a:p>
            <a:pPr lvl="1"/>
            <a:r>
              <a:rPr lang="en-US" dirty="0"/>
              <a:t>Semantic preference</a:t>
            </a:r>
            <a:r>
              <a:rPr lang="ru-RU" dirty="0"/>
              <a:t> (предпочтение к сочетаемости со словами определенных семантических классов)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r>
              <a:rPr lang="en-US" dirty="0"/>
              <a:t>(Geeraerts et al. 2024)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070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1545</Words>
  <Application>Microsoft Office PowerPoint</Application>
  <PresentationFormat>Широкоэкранный</PresentationFormat>
  <Paragraphs>260</Paragraphs>
  <Slides>37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Lora</vt:lpstr>
      <vt:lpstr>Times New Roman</vt:lpstr>
      <vt:lpstr>Тема Office</vt:lpstr>
      <vt:lpstr>Матрицы совместной встречаемости и модели композиции</vt:lpstr>
      <vt:lpstr>Дистрибутивные модели: хронология</vt:lpstr>
      <vt:lpstr>Дистрибутивные модели: хронология</vt:lpstr>
      <vt:lpstr>Матрицы совместной встречаемости (co-occurrence matrices)</vt:lpstr>
      <vt:lpstr>Как строится такая модель</vt:lpstr>
      <vt:lpstr>Измерения: слова</vt:lpstr>
      <vt:lpstr>Понятие окна: Линейное vs. синтаксическое расстояние </vt:lpstr>
      <vt:lpstr>Иллюстрация</vt:lpstr>
      <vt:lpstr>Семантическая близость как расстояние между векторами</vt:lpstr>
      <vt:lpstr>Векторные представления для словосочетаний</vt:lpstr>
      <vt:lpstr>Векторные представления для словосочетаний</vt:lpstr>
      <vt:lpstr>Проект COMPOSES</vt:lpstr>
      <vt:lpstr>О проекте</vt:lpstr>
      <vt:lpstr>Команда</vt:lpstr>
      <vt:lpstr>Лингвистическая философия</vt:lpstr>
      <vt:lpstr>Модели композиции</vt:lpstr>
      <vt:lpstr>Аддитивная модель (additive model)</vt:lpstr>
      <vt:lpstr>Аддитивная взвешенная модель (weighted additive)</vt:lpstr>
      <vt:lpstr>Мультипликативная модель (multiplicative model)</vt:lpstr>
      <vt:lpstr>Расширительная модель (dilation model)</vt:lpstr>
      <vt:lpstr>Полная аддитивная модель (full additive model)</vt:lpstr>
      <vt:lpstr>Лексическая функция (Lexical function)</vt:lpstr>
      <vt:lpstr>Nouns are vectors, adjectives are matrices: Representing adjective-noun constructions in semantic space</vt:lpstr>
      <vt:lpstr>Формальное описания NA</vt:lpstr>
      <vt:lpstr>Материал исследования</vt:lpstr>
      <vt:lpstr>Используемые корпуса</vt:lpstr>
      <vt:lpstr>Словарь: 36 прилагательных + 1,420 существительных </vt:lpstr>
      <vt:lpstr>Матрицы</vt:lpstr>
      <vt:lpstr>Study 1: ANs in semantic space</vt:lpstr>
      <vt:lpstr>Презентация PowerPoint</vt:lpstr>
      <vt:lpstr>Study 2: Predicting AN vectors</vt:lpstr>
      <vt:lpstr>Презентация PowerPoint</vt:lpstr>
      <vt:lpstr>Study 3: Comparing adjectives</vt:lpstr>
      <vt:lpstr>Обсуждение</vt:lpstr>
      <vt:lpstr>Практическая лексическая функция (Practical lexical function)</vt:lpstr>
      <vt:lpstr>Презентация PowerPoint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Рыжова</dc:creator>
  <cp:lastModifiedBy>Daria R</cp:lastModifiedBy>
  <cp:revision>44</cp:revision>
  <dcterms:created xsi:type="dcterms:W3CDTF">2020-02-29T10:56:09Z</dcterms:created>
  <dcterms:modified xsi:type="dcterms:W3CDTF">2024-01-22T22:54:51Z</dcterms:modified>
</cp:coreProperties>
</file>