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58" r:id="rId5"/>
    <p:sldId id="266" r:id="rId6"/>
    <p:sldId id="259" r:id="rId7"/>
    <p:sldId id="260" r:id="rId8"/>
    <p:sldId id="261" r:id="rId9"/>
    <p:sldId id="267" r:id="rId10"/>
    <p:sldId id="264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9B5DF-BA8A-4191-898A-6F7F3A3CB9BB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3BB07-E0AA-4A06-90B4-801B66B5B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8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63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9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43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08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09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63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7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8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34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9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84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1A81-5E5C-4FC3-8AA5-E46D9E0CB58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30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1A81-5E5C-4FC3-8AA5-E46D9E0CB58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BFCD6-EBB0-4F82-B9CE-33393728A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4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Разбор ДЗ1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8300" y="4002087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НИС «Компьютерная семантика»</a:t>
            </a:r>
            <a:br>
              <a:rPr lang="ru-RU" dirty="0" smtClean="0"/>
            </a:br>
            <a:r>
              <a:rPr lang="ru-RU" dirty="0" smtClean="0"/>
              <a:t>Даша Попова</a:t>
            </a:r>
            <a:br>
              <a:rPr lang="ru-RU" dirty="0" smtClean="0"/>
            </a:br>
            <a:r>
              <a:rPr lang="ru-RU" dirty="0" smtClean="0"/>
              <a:t>Даша Рыжова</a:t>
            </a:r>
          </a:p>
          <a:p>
            <a:pPr algn="r"/>
            <a:r>
              <a:rPr lang="ru-RU" dirty="0" smtClean="0"/>
              <a:t>14.03.2023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7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Откуда эти сведения брать?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71663"/>
            <a:ext cx="5705475" cy="4305300"/>
          </a:xfrm>
        </p:spPr>
        <p:txBody>
          <a:bodyPr/>
          <a:lstStyle/>
          <a:p>
            <a:r>
              <a:rPr lang="en-US" dirty="0" smtClean="0"/>
              <a:t>WordNet:</a:t>
            </a:r>
          </a:p>
          <a:p>
            <a:pPr lvl="1">
              <a:buFontTx/>
              <a:buChar char="-"/>
            </a:pPr>
            <a:r>
              <a:rPr lang="ru-RU" dirty="0" smtClean="0"/>
              <a:t>Нужно отлаживать методику</a:t>
            </a:r>
          </a:p>
          <a:p>
            <a:pPr lvl="1">
              <a:buFontTx/>
              <a:buChar char="-"/>
            </a:pPr>
            <a:r>
              <a:rPr lang="ru-RU" dirty="0" smtClean="0"/>
              <a:t>Маловато языков</a:t>
            </a:r>
          </a:p>
          <a:p>
            <a:r>
              <a:rPr lang="en-US" dirty="0" smtClean="0"/>
              <a:t>CLICS:</a:t>
            </a:r>
          </a:p>
          <a:p>
            <a:pPr lvl="1">
              <a:buFontTx/>
              <a:buChar char="-"/>
            </a:pPr>
            <a:r>
              <a:rPr lang="ru-RU" dirty="0" smtClean="0"/>
              <a:t>Много данных, но не очень надежных</a:t>
            </a:r>
          </a:p>
          <a:p>
            <a:pPr lvl="1"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 это можно писать эссе!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1663"/>
            <a:ext cx="5815920" cy="35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HOPE: </a:t>
            </a:r>
            <a:r>
              <a:rPr lang="ru-RU" dirty="0" smtClean="0"/>
              <a:t>думать, верить, хотеть, ждать</a:t>
            </a:r>
          </a:p>
          <a:p>
            <a:r>
              <a:rPr lang="en-US" dirty="0" smtClean="0"/>
              <a:t>GROW: </a:t>
            </a:r>
            <a:r>
              <a:rPr lang="ru-RU" dirty="0" smtClean="0"/>
              <a:t>в разных направлениях (расширяться, удлиняться, распространяться, увеличиваться…), взрослеть, развиваться</a:t>
            </a:r>
          </a:p>
          <a:p>
            <a:r>
              <a:rPr lang="en-US" dirty="0" smtClean="0"/>
              <a:t>IMAGINE: </a:t>
            </a:r>
            <a:r>
              <a:rPr lang="ru-RU" dirty="0"/>
              <a:t>рисовать, изображать; думать; считать, предполагать; мечтать; видеть сны; </a:t>
            </a:r>
            <a:r>
              <a:rPr lang="ru-RU" dirty="0" smtClean="0"/>
              <a:t>хотеть</a:t>
            </a:r>
            <a:endParaRPr lang="en-US" dirty="0" smtClean="0"/>
          </a:p>
          <a:p>
            <a:r>
              <a:rPr lang="en-US" dirty="0" smtClean="0"/>
              <a:t>MIX: </a:t>
            </a:r>
            <a:r>
              <a:rPr lang="ru-RU" dirty="0" smtClean="0"/>
              <a:t>объединять, перемешивать, менять порядок, путать; топить, трясти / тасовать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2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777875"/>
          </a:xfrm>
        </p:spPr>
        <p:txBody>
          <a:bodyPr/>
          <a:lstStyle/>
          <a:p>
            <a:r>
              <a:rPr lang="ru-RU" dirty="0" smtClean="0"/>
              <a:t>Техническое: потеря лемм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28825"/>
            <a:ext cx="10515600" cy="345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 некоторых (близкородственных) языках часть лемм выглядели одинаково. Такие леммы терялись, если:</a:t>
            </a:r>
          </a:p>
          <a:p>
            <a:pPr lvl="1"/>
            <a:r>
              <a:rPr lang="ru-RU" sz="3200" dirty="0" smtClean="0"/>
              <a:t>список </a:t>
            </a:r>
            <a:r>
              <a:rPr lang="ru-RU" sz="3200" dirty="0" smtClean="0"/>
              <a:t>лемм превращался во множество (</a:t>
            </a:r>
            <a:r>
              <a:rPr lang="en-US" sz="3200" dirty="0" smtClean="0"/>
              <a:t>set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lvl="1"/>
            <a:r>
              <a:rPr lang="ru-RU" sz="3200" dirty="0"/>
              <a:t>с</a:t>
            </a:r>
            <a:r>
              <a:rPr lang="ru-RU" sz="3200" dirty="0" smtClean="0"/>
              <a:t>оздавался </a:t>
            </a:r>
            <a:r>
              <a:rPr lang="ru-RU" sz="3200" dirty="0" smtClean="0"/>
              <a:t>словарь циклом с леммами в качестве ключей</a:t>
            </a:r>
          </a:p>
        </p:txBody>
      </p:sp>
    </p:spTree>
    <p:extLst>
      <p:ext uri="{BB962C8B-B14F-4D97-AF65-F5344CB8AC3E}">
        <p14:creationId xmlns:p14="http://schemas.microsoft.com/office/powerpoint/2010/main" val="20656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777875"/>
          </a:xfrm>
        </p:spPr>
        <p:txBody>
          <a:bodyPr/>
          <a:lstStyle/>
          <a:p>
            <a:r>
              <a:rPr lang="ru-RU" dirty="0" smtClean="0"/>
              <a:t>Техническое: рёбра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368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Перебор всех возможных пар узлов: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tertools.combinations</a:t>
            </a:r>
            <a:r>
              <a:rPr lang="en-US" dirty="0" smtClean="0"/>
              <a:t>(n, m) – </a:t>
            </a:r>
            <a:r>
              <a:rPr lang="ru-RU" dirty="0" smtClean="0"/>
              <a:t>выбранные из множества </a:t>
            </a:r>
            <a:r>
              <a:rPr lang="en-US" dirty="0" smtClean="0"/>
              <a:t>n </a:t>
            </a:r>
            <a:r>
              <a:rPr lang="ru-RU" dirty="0" smtClean="0"/>
              <a:t>объектов комбинации по </a:t>
            </a:r>
            <a:r>
              <a:rPr lang="en-US" dirty="0" smtClean="0"/>
              <a:t>m </a:t>
            </a:r>
            <a:r>
              <a:rPr lang="ru-RU" dirty="0" smtClean="0"/>
              <a:t>элементов, отличающиеся хотя бы одним объектом. Порядок элементов не учитывается.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tertools.permutations</a:t>
            </a:r>
            <a:r>
              <a:rPr lang="en-US" dirty="0" smtClean="0"/>
              <a:t>(n, m) – </a:t>
            </a:r>
            <a:r>
              <a:rPr lang="ru-RU" dirty="0" smtClean="0"/>
              <a:t>те же сочетания, но с учетом порядка следования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7101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Техническое: связные компоненты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8487"/>
            <a:ext cx="10515600" cy="44037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Связная компонента (компонента связности) – связный подграф: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number_connected_components</a:t>
            </a:r>
            <a:r>
              <a:rPr lang="en-US" dirty="0" smtClean="0"/>
              <a:t>(G) – </a:t>
            </a:r>
            <a:r>
              <a:rPr lang="ru-RU" dirty="0" smtClean="0"/>
              <a:t>количество связных компонент</a:t>
            </a:r>
          </a:p>
          <a:p>
            <a:pPr marL="0" indent="0">
              <a:buNone/>
            </a:pPr>
            <a:r>
              <a:rPr lang="en-US" dirty="0" err="1" smtClean="0"/>
              <a:t>connected_components</a:t>
            </a:r>
            <a:r>
              <a:rPr lang="en-US" dirty="0" smtClean="0"/>
              <a:t>(G) – </a:t>
            </a:r>
            <a:r>
              <a:rPr lang="ru-RU" dirty="0" smtClean="0"/>
              <a:t>генерация связных компонент (всех!)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2576511"/>
            <a:ext cx="2476499" cy="23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Содержательный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стоило пренебрегать определениями </a:t>
            </a:r>
            <a:r>
              <a:rPr lang="ru-RU" dirty="0" err="1" smtClean="0"/>
              <a:t>синсетов</a:t>
            </a:r>
            <a:endParaRPr lang="ru-RU" dirty="0" smtClean="0"/>
          </a:p>
          <a:p>
            <a:r>
              <a:rPr lang="ru-RU" dirty="0" smtClean="0"/>
              <a:t>В тех случаях, когда выбирался собственный стартовый </a:t>
            </a:r>
            <a:r>
              <a:rPr lang="ru-RU" dirty="0" err="1" smtClean="0"/>
              <a:t>синсет</a:t>
            </a:r>
            <a:r>
              <a:rPr lang="ru-RU" dirty="0" smtClean="0"/>
              <a:t>, можно было свободнее варьировать пороговые значения</a:t>
            </a:r>
          </a:p>
          <a:p>
            <a:r>
              <a:rPr lang="ru-RU" dirty="0" smtClean="0"/>
              <a:t>Вопрос для размышления (тема для эссе?):</a:t>
            </a:r>
          </a:p>
          <a:p>
            <a:pPr marL="0" indent="0">
              <a:buNone/>
            </a:pPr>
            <a:r>
              <a:rPr lang="ru-RU" dirty="0" smtClean="0"/>
              <a:t>Может быть, стоило избавляться от ребер не только с маленьким, но и со слишком большим весом? Может быть, в некоторых случаях стоило объединять слишком похожие узлы в один? (см. абстрактные слова, </a:t>
            </a:r>
            <a:r>
              <a:rPr lang="en-US" dirty="0" smtClean="0"/>
              <a:t>throw…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861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Содержательное: семантическая непрерывность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1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935733" y="395501"/>
            <a:ext cx="10810211" cy="101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ru-RU" dirty="0" smtClean="0"/>
              <a:t>Семантическое поле</a:t>
            </a:r>
            <a:endParaRPr sz="4267" dirty="0">
              <a:latin typeface="Maven Pro" panose="020B0604020202020204" charset="0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1251639" y="1449575"/>
            <a:ext cx="10178400" cy="5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ru-RU" sz="2800" dirty="0" smtClean="0">
                <a:cs typeface="Times New Roman" panose="02020603050405020304" pitchFamily="18" charset="0"/>
              </a:rPr>
              <a:t>Структурализм: строгие границы между полями (</a:t>
            </a:r>
            <a:r>
              <a:rPr lang="en-US" sz="2800" dirty="0" smtClean="0">
                <a:cs typeface="Times New Roman" panose="02020603050405020304" pitchFamily="18" charset="0"/>
              </a:rPr>
              <a:t>Trier 1931</a:t>
            </a:r>
            <a:r>
              <a:rPr lang="ru-RU" sz="2800" dirty="0" smtClean="0">
                <a:cs typeface="Times New Roman" panose="02020603050405020304" pitchFamily="18" charset="0"/>
              </a:rPr>
              <a:t>)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endParaRPr lang="en-US" sz="2400" dirty="0" smtClean="0">
              <a:cs typeface="Times New Roman" panose="02020603050405020304" pitchFamily="18" charset="0"/>
            </a:endParaRPr>
          </a:p>
        </p:txBody>
      </p:sp>
      <p:pic>
        <p:nvPicPr>
          <p:cNvPr id="523" name="Shape 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2" y="2366950"/>
            <a:ext cx="5743575" cy="268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Shape 5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5129" y="2366950"/>
            <a:ext cx="4021771" cy="268515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 txBox="1"/>
          <p:nvPr/>
        </p:nvSpPr>
        <p:spPr>
          <a:xfrm>
            <a:off x="1535901" y="2842626"/>
            <a:ext cx="12501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trees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4688675" y="2602126"/>
            <a:ext cx="1972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furniture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2894401" y="3915375"/>
            <a:ext cx="12501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animals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4688675" y="4121375"/>
            <a:ext cx="1972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body parts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377551" y="4239426"/>
            <a:ext cx="12501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paths &amp; roads</a:t>
            </a:r>
            <a:endParaRPr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3950" y="322262"/>
            <a:ext cx="10515600" cy="1325563"/>
          </a:xfrm>
        </p:spPr>
        <p:txBody>
          <a:bodyPr/>
          <a:lstStyle/>
          <a:p>
            <a:r>
              <a:rPr lang="ru-RU" dirty="0" smtClean="0"/>
              <a:t>Типология</a:t>
            </a:r>
            <a:endParaRPr lang="ru-RU" dirty="0"/>
          </a:p>
        </p:txBody>
      </p:sp>
      <p:pic>
        <p:nvPicPr>
          <p:cNvPr id="4" name="Google Shape;17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1033" y="102655"/>
            <a:ext cx="6892767" cy="651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1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поля граничат друг с другом? Глаголы </a:t>
            </a:r>
            <a:r>
              <a:rPr lang="ru-RU" dirty="0" smtClean="0"/>
              <a:t>поиска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2480" y="1797049"/>
            <a:ext cx="8070858" cy="49037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‘</a:t>
            </a:r>
            <a:r>
              <a:rPr lang="ru-RU" dirty="0" smtClean="0"/>
              <a:t>искать</a:t>
            </a:r>
            <a:r>
              <a:rPr lang="en-US" dirty="0" smtClean="0"/>
              <a:t>’</a:t>
            </a:r>
            <a:r>
              <a:rPr lang="ru-RU" dirty="0" smtClean="0"/>
              <a:t>: конкретная цель; обычно </a:t>
            </a:r>
            <a:r>
              <a:rPr lang="en-US" dirty="0" smtClean="0"/>
              <a:t>&lt;&lt;</a:t>
            </a:r>
            <a:r>
              <a:rPr lang="ru-RU" dirty="0" smtClean="0"/>
              <a:t>какие-то</a:t>
            </a:r>
            <a:r>
              <a:rPr lang="en-US" dirty="0" smtClean="0"/>
              <a:t>&gt;&gt;</a:t>
            </a:r>
            <a:r>
              <a:rPr lang="ru-RU" dirty="0" smtClean="0"/>
              <a:t> физические действия</a:t>
            </a:r>
          </a:p>
          <a:p>
            <a:pPr marL="0" indent="0">
              <a:buNone/>
            </a:pPr>
            <a:r>
              <a:rPr lang="ru-RU" b="1" dirty="0" smtClean="0"/>
              <a:t>Источники</a:t>
            </a:r>
            <a:r>
              <a:rPr lang="en-US" dirty="0" smtClean="0"/>
              <a:t> – </a:t>
            </a:r>
            <a:r>
              <a:rPr lang="ru-RU" dirty="0" smtClean="0"/>
              <a:t>обозначения таких действий</a:t>
            </a:r>
          </a:p>
          <a:p>
            <a:r>
              <a:rPr lang="ru-RU" dirty="0" smtClean="0"/>
              <a:t>Восприятие: смотреть, слушать, щупать, нюхать…</a:t>
            </a:r>
          </a:p>
          <a:p>
            <a:r>
              <a:rPr lang="ru-RU" dirty="0" smtClean="0"/>
              <a:t>Обработка пространства: перерыть, прочесать, перебрать, перевернуть…</a:t>
            </a:r>
          </a:p>
          <a:p>
            <a:r>
              <a:rPr lang="ru-RU" dirty="0" smtClean="0"/>
              <a:t>Движение: обходить, рыскать</a:t>
            </a:r>
          </a:p>
          <a:p>
            <a:r>
              <a:rPr lang="ru-RU" dirty="0" smtClean="0"/>
              <a:t>Идти по следу: следить; охотиться</a:t>
            </a:r>
          </a:p>
          <a:p>
            <a:pPr marL="0" indent="0">
              <a:buNone/>
            </a:pPr>
            <a:r>
              <a:rPr lang="ru-RU" b="1" dirty="0" smtClean="0"/>
              <a:t>Метафоры</a:t>
            </a:r>
          </a:p>
          <a:p>
            <a:r>
              <a:rPr lang="ru-RU" dirty="0" smtClean="0"/>
              <a:t>Хотеть, просить, пытаться;</a:t>
            </a:r>
          </a:p>
          <a:p>
            <a:r>
              <a:rPr lang="ru-RU" dirty="0" smtClean="0"/>
              <a:t>Исследовать, изучать</a:t>
            </a:r>
          </a:p>
        </p:txBody>
      </p:sp>
      <p:sp>
        <p:nvSpPr>
          <p:cNvPr id="4" name="Параллелограмм 3"/>
          <p:cNvSpPr/>
          <p:nvPr/>
        </p:nvSpPr>
        <p:spPr>
          <a:xfrm>
            <a:off x="9078425" y="4732093"/>
            <a:ext cx="1606061" cy="72573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SOURCES</a:t>
            </a:r>
            <a:endParaRPr lang="ru-RU" dirty="0"/>
          </a:p>
        </p:txBody>
      </p:sp>
      <p:sp>
        <p:nvSpPr>
          <p:cNvPr id="5" name="Параллелограмм 4"/>
          <p:cNvSpPr/>
          <p:nvPr/>
        </p:nvSpPr>
        <p:spPr>
          <a:xfrm>
            <a:off x="9171402" y="3407386"/>
            <a:ext cx="1606061" cy="60343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ru-RU" dirty="0"/>
          </a:p>
        </p:txBody>
      </p:sp>
      <p:sp>
        <p:nvSpPr>
          <p:cNvPr id="6" name="Параллелограмм 5"/>
          <p:cNvSpPr/>
          <p:nvPr/>
        </p:nvSpPr>
        <p:spPr>
          <a:xfrm>
            <a:off x="9171402" y="2082678"/>
            <a:ext cx="1793631" cy="62008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METAPHORS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10059519" y="2686108"/>
            <a:ext cx="46893" cy="721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9597478" y="4010816"/>
            <a:ext cx="46893" cy="721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9878233" y="4010816"/>
            <a:ext cx="46893" cy="721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0187470" y="3994157"/>
            <a:ext cx="46893" cy="721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9834562" y="2694438"/>
            <a:ext cx="46893" cy="721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10284476" y="2698756"/>
            <a:ext cx="46893" cy="721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201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385</Words>
  <Application>Microsoft Office PowerPoint</Application>
  <PresentationFormat>Широкоэкранный</PresentationFormat>
  <Paragraphs>65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Maven Pro</vt:lpstr>
      <vt:lpstr>Times New Roman</vt:lpstr>
      <vt:lpstr>Тема Office</vt:lpstr>
      <vt:lpstr>Разбор ДЗ1</vt:lpstr>
      <vt:lpstr>Техническое: потеря лемм</vt:lpstr>
      <vt:lpstr>Техническое: рёбра графа</vt:lpstr>
      <vt:lpstr>Техническое: связные компоненты</vt:lpstr>
      <vt:lpstr>Содержательный анализ</vt:lpstr>
      <vt:lpstr>Содержательное: семантическая непрерывность</vt:lpstr>
      <vt:lpstr>Семантическое поле</vt:lpstr>
      <vt:lpstr>Типология</vt:lpstr>
      <vt:lpstr>Какие поля граничат друг с другом? Глаголы поиска</vt:lpstr>
      <vt:lpstr>Откуда эти сведения брать?</vt:lpstr>
      <vt:lpstr>Другие примеры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Разбор ДЗ1</dc:title>
  <dc:creator>ДР</dc:creator>
  <cp:lastModifiedBy>ДР</cp:lastModifiedBy>
  <cp:revision>13</cp:revision>
  <dcterms:created xsi:type="dcterms:W3CDTF">2022-02-21T08:21:49Z</dcterms:created>
  <dcterms:modified xsi:type="dcterms:W3CDTF">2023-03-14T13:22:53Z</dcterms:modified>
</cp:coreProperties>
</file>