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57" r:id="rId10"/>
    <p:sldId id="258" r:id="rId11"/>
    <p:sldId id="385" r:id="rId12"/>
    <p:sldId id="386" r:id="rId13"/>
    <p:sldId id="387" r:id="rId14"/>
    <p:sldId id="259" r:id="rId15"/>
    <p:sldId id="388" r:id="rId16"/>
    <p:sldId id="260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FEAD29-5F82-4BDC-A8A6-AAE426552C3A}" type="datetimeFigureOut">
              <a:rPr lang="ru-RU" smtClean="0"/>
              <a:t>14.05.2024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5C1F6-75C1-4767-9AE6-0640AB3C0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5311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Shape 519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1634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E3BB07-E0AA-4A06-90B4-801B66B5B6D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6256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D8076-0E36-433F-BD49-F5E9ECB5D244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9612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5C1F6-75C1-4767-9AE6-0640AB3C02FD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5179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5C1F6-75C1-4767-9AE6-0640AB3C02FD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3885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E04985-FDD4-4E9F-82DC-0D490C5C88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15CF815-342D-492F-A064-FD9508E2BC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49E28E-D16B-4C8C-AD15-64F866B8A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23505-1D70-4575-8D2A-E1C1DC6BA5CC}" type="datetimeFigureOut">
              <a:rPr lang="ru-RU" smtClean="0"/>
              <a:t>14.05.2024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A8D6AB-9991-4A76-850A-42C3C714E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833166-B5F2-4492-8947-029A8E8D5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7D2A-DB6D-46B9-9FE4-5484D6A41D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9914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7C606B-3C62-4D95-991B-9C647E6E4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A979360-C5ED-400F-BF6B-FE676856D4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847606-4C31-4BBE-A8E6-230058454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23505-1D70-4575-8D2A-E1C1DC6BA5CC}" type="datetimeFigureOut">
              <a:rPr lang="ru-RU" smtClean="0"/>
              <a:t>14.05.2024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94B370-9079-443B-B8DC-6A1487D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400198-5416-49BC-BC68-1F9F49CC7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7D2A-DB6D-46B9-9FE4-5484D6A41D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8200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78BF603-F57A-45DE-8E62-C4F6948908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4D0876F-54A9-4498-AC38-B6EAA74464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0603A2-3468-4E45-ACA0-29BBB0263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23505-1D70-4575-8D2A-E1C1DC6BA5CC}" type="datetimeFigureOut">
              <a:rPr lang="ru-RU" smtClean="0"/>
              <a:t>14.05.2024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347EE2-9C34-476A-A6D6-CEC05BD13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0B9625-B9A3-400E-9C05-073F339E9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7D2A-DB6D-46B9-9FE4-5484D6A41D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866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FE8B7F-7C7B-42F2-852C-F754735F7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43B099-F198-4705-B3BE-B62C7CBDE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CE07CE-E400-4395-ABA1-28DF8CC6D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23505-1D70-4575-8D2A-E1C1DC6BA5CC}" type="datetimeFigureOut">
              <a:rPr lang="ru-RU" smtClean="0"/>
              <a:t>14.05.2024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468F79-727B-49A5-A90E-B093431A2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5AB02F-5B6F-4E05-8AC5-DF5100D5D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7D2A-DB6D-46B9-9FE4-5484D6A41D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1154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9B3E82-E5E9-467F-AE59-63C58A3FE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B6D0F82-71F6-4C5B-85C6-2C56E158A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25F301-A4B5-4C84-BFA6-1517E0950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23505-1D70-4575-8D2A-E1C1DC6BA5CC}" type="datetimeFigureOut">
              <a:rPr lang="ru-RU" smtClean="0"/>
              <a:t>14.05.2024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7F0F24-DA4C-4ED2-8F44-D6BEEA4D5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56D038-2248-4FF3-8744-423A56EB1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7D2A-DB6D-46B9-9FE4-5484D6A41D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388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249C25-3992-48BA-98CE-4E7767F9A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4A121F-A78C-48C6-9979-14676E318B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307AC03-26B9-4D51-A27B-475D82253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7B06078-5F9F-4EFF-A02B-E1F9B200B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23505-1D70-4575-8D2A-E1C1DC6BA5CC}" type="datetimeFigureOut">
              <a:rPr lang="ru-RU" smtClean="0"/>
              <a:t>14.05.2024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E10E8E5-32D2-44B7-8690-1608AF1C5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CA3EDD8-D345-402C-9E6A-7490902ED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7D2A-DB6D-46B9-9FE4-5484D6A41D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0952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E31AF7-0C47-4127-805B-94F50D52A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DD05F74-AFEA-43E2-888E-ACB5DF3EF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52B780C-EC60-4671-A8B8-FA1903645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98FE54F-E0A3-412A-BA1B-805ACF7C1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16BD6E3-7076-4C40-BAD5-6407F62F09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77008CC-04D8-4C4C-86E0-769C7EF01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23505-1D70-4575-8D2A-E1C1DC6BA5CC}" type="datetimeFigureOut">
              <a:rPr lang="ru-RU" smtClean="0"/>
              <a:t>14.05.2024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AAE76CB-A103-4AEC-874F-05059417A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84040E0-D748-4BA1-8AEF-A0FC7C67F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7D2A-DB6D-46B9-9FE4-5484D6A41D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7437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8AB81C-10B0-4CA5-AAA6-A55403D14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CC51919-4149-4B18-9EF0-C8ED79B07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23505-1D70-4575-8D2A-E1C1DC6BA5CC}" type="datetimeFigureOut">
              <a:rPr lang="ru-RU" smtClean="0"/>
              <a:t>14.05.2024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CDFF872-3B63-4F6B-972A-BD391766D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CF4CBE3-82A5-4A3E-B340-07CA58974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7D2A-DB6D-46B9-9FE4-5484D6A41D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5278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5F540BC-F65D-4806-9973-284C1D3CC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23505-1D70-4575-8D2A-E1C1DC6BA5CC}" type="datetimeFigureOut">
              <a:rPr lang="ru-RU" smtClean="0"/>
              <a:t>14.05.2024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55422AA-BCA4-4F10-AFE6-D83A82F46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5F1C6D8-DE83-41DF-957B-1EA4F75A5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7D2A-DB6D-46B9-9FE4-5484D6A41D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8045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9A3366-D461-406F-AA3F-043A01E40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5D77C1-D4BF-4576-B648-0EDD447E3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DD0DEAD-6694-4C15-AD0E-C604C7327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DFCCB5B-8179-43A8-BB87-FEE5F19D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23505-1D70-4575-8D2A-E1C1DC6BA5CC}" type="datetimeFigureOut">
              <a:rPr lang="ru-RU" smtClean="0"/>
              <a:t>14.05.2024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0C5E5F8-DB2C-48FF-A94B-450CAC4EB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11DA815-41B8-4C83-8552-EF44D4980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7D2A-DB6D-46B9-9FE4-5484D6A41D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5497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4212B8-7050-4BC3-82EE-FC54BF666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B6A6584-7A9B-4CCF-B4A8-ABD180860C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BD22A62-2EC5-4627-8D7C-9E4BEFEAC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7F65DAA-AB6E-4A08-A04F-E1B31C171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23505-1D70-4575-8D2A-E1C1DC6BA5CC}" type="datetimeFigureOut">
              <a:rPr lang="ru-RU" smtClean="0"/>
              <a:t>14.05.2024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621DF15-3AC2-45E1-88FC-396EE6D8F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BE53A76-60C0-41BC-964E-023200CA8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7D2A-DB6D-46B9-9FE4-5484D6A41D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4576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20CB9E-5C4C-47C9-83CD-CB9D1EA0C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608F26F-BC9E-4A61-BC0F-C070F1EEF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BFF8E1-4FF0-43AA-93BE-62A60034D8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23505-1D70-4575-8D2A-E1C1DC6BA5CC}" type="datetimeFigureOut">
              <a:rPr lang="ru-RU" smtClean="0"/>
              <a:t>14.05.2024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BB2B4A-DE8D-4D87-AADF-3158761FED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1BB0DA-2AAD-48E9-8582-27EB3DB1F1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67D2A-DB6D-46B9-9FE4-5484D6A41D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496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5099A2-370B-4FCD-A6D5-C93BD12BD7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Разбор дз1 и дз4:</a:t>
            </a:r>
            <a:br>
              <a:rPr lang="ru-RU" dirty="0"/>
            </a:br>
            <a:r>
              <a:rPr lang="ru-RU" dirty="0"/>
              <a:t>семантические поля и их визуализации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2A949F2-2009-4816-88E3-EB128A8993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ru-RU" dirty="0"/>
              <a:t>НИС «Компьютерная семантика»</a:t>
            </a:r>
          </a:p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ru-RU" dirty="0"/>
              <a:t>Даша Попова</a:t>
            </a:r>
          </a:p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ru-RU" dirty="0"/>
              <a:t>Даша Рыжова</a:t>
            </a:r>
          </a:p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ru-RU" dirty="0"/>
              <a:t>14.05.2024</a:t>
            </a:r>
          </a:p>
        </p:txBody>
      </p:sp>
    </p:spTree>
    <p:extLst>
      <p:ext uri="{BB962C8B-B14F-4D97-AF65-F5344CB8AC3E}">
        <p14:creationId xmlns:p14="http://schemas.microsoft.com/office/powerpoint/2010/main" val="1427857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37C61C-D1FD-4798-83C1-1B9D16FB2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Степень многозначности по решетке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BC269C6-3B52-4CBB-8066-5B7E152618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055" y="1825625"/>
            <a:ext cx="4255889" cy="4351338"/>
          </a:xfrm>
        </p:spPr>
      </p:pic>
    </p:spTree>
    <p:extLst>
      <p:ext uri="{BB962C8B-B14F-4D97-AF65-F5344CB8AC3E}">
        <p14:creationId xmlns:p14="http://schemas.microsoft.com/office/powerpoint/2010/main" val="2244951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89804" y="262393"/>
            <a:ext cx="9692640" cy="834887"/>
          </a:xfrm>
        </p:spPr>
        <p:txBody>
          <a:bodyPr>
            <a:normAutofit/>
          </a:bodyPr>
          <a:lstStyle/>
          <a:p>
            <a:r>
              <a:rPr lang="ru-RU" dirty="0"/>
              <a:t>Уровни фильтрации: глаголы падения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187" y="1097280"/>
            <a:ext cx="9988009" cy="4628271"/>
          </a:xfrm>
        </p:spPr>
      </p:pic>
    </p:spTree>
    <p:extLst>
      <p:ext uri="{BB962C8B-B14F-4D97-AF65-F5344CB8AC3E}">
        <p14:creationId xmlns:p14="http://schemas.microsoft.com/office/powerpoint/2010/main" val="1731401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7868" y="269652"/>
            <a:ext cx="10235421" cy="1014864"/>
          </a:xfrm>
        </p:spPr>
        <p:txBody>
          <a:bodyPr>
            <a:normAutofit fontScale="90000"/>
          </a:bodyPr>
          <a:lstStyle/>
          <a:p>
            <a:r>
              <a:rPr lang="ru-RU" dirty="0"/>
              <a:t>Глаголы падения: неполный набор признаков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200" y="1127184"/>
            <a:ext cx="7787890" cy="553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981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1195" y="262393"/>
            <a:ext cx="9975892" cy="1059969"/>
          </a:xfrm>
        </p:spPr>
        <p:txBody>
          <a:bodyPr>
            <a:normAutofit fontScale="90000"/>
          </a:bodyPr>
          <a:lstStyle/>
          <a:p>
            <a:r>
              <a:rPr lang="ru-RU" dirty="0"/>
              <a:t>Глаголы падения: неполный набор объектов</a:t>
            </a:r>
            <a:br>
              <a:rPr lang="ru-RU" dirty="0"/>
            </a:br>
            <a:r>
              <a:rPr lang="ru-RU" dirty="0"/>
              <a:t>(один язык)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34" y="1477107"/>
            <a:ext cx="9587502" cy="4825219"/>
          </a:xfrm>
        </p:spPr>
      </p:pic>
    </p:spTree>
    <p:extLst>
      <p:ext uri="{BB962C8B-B14F-4D97-AF65-F5344CB8AC3E}">
        <p14:creationId xmlns:p14="http://schemas.microsoft.com/office/powerpoint/2010/main" val="2390442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8EF898-669B-462B-B753-32BA3205A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4407"/>
            <a:ext cx="10515600" cy="913259"/>
          </a:xfrm>
        </p:spPr>
        <p:txBody>
          <a:bodyPr/>
          <a:lstStyle/>
          <a:p>
            <a:r>
              <a:rPr lang="en-US" dirty="0"/>
              <a:t>MDS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664C3E-0994-4553-94EE-2F0C57B0F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7666"/>
            <a:ext cx="10515600" cy="5039297"/>
          </a:xfrm>
        </p:spPr>
        <p:txBody>
          <a:bodyPr/>
          <a:lstStyle/>
          <a:p>
            <a:r>
              <a:rPr lang="ru-RU" dirty="0"/>
              <a:t>Когда данных очень много, лучше всего </a:t>
            </a:r>
            <a:r>
              <a:rPr lang="en-US" dirty="0"/>
              <a:t>MDS</a:t>
            </a:r>
            <a:endParaRPr lang="ru-RU" dirty="0"/>
          </a:p>
          <a:p>
            <a:r>
              <a:rPr lang="ru-RU" dirty="0"/>
              <a:t>НО! Стоит контролировать количество измерений (по значению функции потерь)</a:t>
            </a:r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A31C091-FEBE-4176-8C82-B3023AF07C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83401"/>
            <a:ext cx="4558297" cy="394732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1D9D576-0788-43C9-9B2F-EDB971867F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505" y="2230613"/>
            <a:ext cx="4154548" cy="41232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090556-3703-45EC-A393-0A073E88DA9E}"/>
              </a:ext>
            </a:extLst>
          </p:cNvPr>
          <p:cNvSpPr txBox="1"/>
          <p:nvPr/>
        </p:nvSpPr>
        <p:spPr>
          <a:xfrm>
            <a:off x="1074197" y="6530730"/>
            <a:ext cx="30983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Stress: 14791.04875098151</a:t>
            </a:r>
            <a:endParaRPr lang="ru-RU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95D5C7-A3DC-4A79-AFF3-B1DC5F0C99F5}"/>
              </a:ext>
            </a:extLst>
          </p:cNvPr>
          <p:cNvSpPr txBox="1"/>
          <p:nvPr/>
        </p:nvSpPr>
        <p:spPr>
          <a:xfrm>
            <a:off x="6988205" y="6530730"/>
            <a:ext cx="30983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Stress: 7891.034931734202</a:t>
            </a:r>
          </a:p>
        </p:txBody>
      </p:sp>
    </p:spTree>
    <p:extLst>
      <p:ext uri="{BB962C8B-B14F-4D97-AF65-F5344CB8AC3E}">
        <p14:creationId xmlns:p14="http://schemas.microsoft.com/office/powerpoint/2010/main" val="1139065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8EF898-669B-462B-B753-32BA3205A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753"/>
            <a:ext cx="10515600" cy="663360"/>
          </a:xfrm>
        </p:spPr>
        <p:txBody>
          <a:bodyPr>
            <a:normAutofit fontScale="90000"/>
          </a:bodyPr>
          <a:lstStyle/>
          <a:p>
            <a:r>
              <a:rPr lang="en-US" dirty="0"/>
              <a:t>MDS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664C3E-0994-4553-94EE-2F0C57B0F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0113"/>
            <a:ext cx="10515600" cy="5039297"/>
          </a:xfrm>
        </p:spPr>
        <p:txBody>
          <a:bodyPr/>
          <a:lstStyle/>
          <a:p>
            <a:r>
              <a:rPr lang="ru-RU" dirty="0"/>
              <a:t>Когда данных очень много, лучше всего </a:t>
            </a:r>
            <a:r>
              <a:rPr lang="en-US" dirty="0"/>
              <a:t>MDS</a:t>
            </a:r>
            <a:endParaRPr lang="ru-RU" dirty="0"/>
          </a:p>
          <a:p>
            <a:r>
              <a:rPr lang="ru-RU" dirty="0"/>
              <a:t>Стоит контролировать количество измерений (по значению функции потерь)</a:t>
            </a:r>
          </a:p>
          <a:p>
            <a:r>
              <a:rPr lang="ru-RU" dirty="0"/>
              <a:t>И следить за информативностью исходной матрицы: большее скопление точек в центре графика скорее всего означает, что эти вектора были не очень репрезентативны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7A4B0B9-4819-4F3D-9990-94AD61BA4A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482" y="3429000"/>
            <a:ext cx="6980808" cy="314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72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AABECC-AF33-49E1-AD01-4C42990C3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 сопоставления русских и типологических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0E4397-F242-4469-AAAC-8D4918D0F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4402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WordNet</a:t>
            </a:r>
            <a:r>
              <a:rPr lang="ru-RU" dirty="0"/>
              <a:t> – очень подробный</a:t>
            </a:r>
          </a:p>
          <a:p>
            <a:r>
              <a:rPr lang="ru-RU" dirty="0"/>
              <a:t>Векторные представления для русских слов – наоборот, очень общие, без учета полисемии (вместо отдельных слов можно брать словосочетания!)</a:t>
            </a:r>
          </a:p>
          <a:p>
            <a:r>
              <a:rPr lang="ru-RU" dirty="0"/>
              <a:t>Очень разные объемы данных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Но! В целом идея не безумна: если в типологии мы ищем универсальное, то эти универсальные закономерности вполне могут «просвечивать» и в данных для одного языка (если данные аккуратны и сопоставимы) – </a:t>
            </a:r>
            <a:r>
              <a:rPr lang="ru-RU" b="1" dirty="0"/>
              <a:t>про это тоже можно писать эссе</a:t>
            </a:r>
          </a:p>
        </p:txBody>
      </p:sp>
    </p:spTree>
    <p:extLst>
      <p:ext uri="{BB962C8B-B14F-4D97-AF65-F5344CB8AC3E}">
        <p14:creationId xmlns:p14="http://schemas.microsoft.com/office/powerpoint/2010/main" val="4137071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Семантическая непрерывность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713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 txBox="1">
            <a:spLocks noGrp="1"/>
          </p:cNvSpPr>
          <p:nvPr>
            <p:ph type="title"/>
          </p:nvPr>
        </p:nvSpPr>
        <p:spPr>
          <a:xfrm>
            <a:off x="935733" y="395501"/>
            <a:ext cx="10810211" cy="1017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r>
              <a:rPr lang="ru-RU" dirty="0"/>
              <a:t>Семантическое поле</a:t>
            </a:r>
            <a:endParaRPr sz="4267" dirty="0">
              <a:latin typeface="Maven Pro" panose="020B0604020202020204" charset="0"/>
            </a:endParaRPr>
          </a:p>
        </p:txBody>
      </p:sp>
      <p:sp>
        <p:nvSpPr>
          <p:cNvPr id="522" name="Shape 522"/>
          <p:cNvSpPr txBox="1"/>
          <p:nvPr/>
        </p:nvSpPr>
        <p:spPr>
          <a:xfrm>
            <a:off x="1251639" y="1449575"/>
            <a:ext cx="10178400" cy="50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700"/>
              </a:spcBef>
            </a:pPr>
            <a:r>
              <a:rPr lang="ru-RU" sz="2800" dirty="0">
                <a:cs typeface="Times New Roman" panose="02020603050405020304" pitchFamily="18" charset="0"/>
              </a:rPr>
              <a:t>Структурализм: строгие границы между полями (</a:t>
            </a:r>
            <a:r>
              <a:rPr lang="en-US" sz="2800" dirty="0">
                <a:cs typeface="Times New Roman" panose="02020603050405020304" pitchFamily="18" charset="0"/>
              </a:rPr>
              <a:t>Trier 1931</a:t>
            </a:r>
            <a:r>
              <a:rPr lang="ru-RU" sz="2800" dirty="0">
                <a:cs typeface="Times New Roman" panose="02020603050405020304" pitchFamily="18" charset="0"/>
              </a:rPr>
              <a:t>)</a:t>
            </a:r>
            <a:endParaRPr lang="en-US" sz="2800" dirty="0"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700"/>
              </a:spcBef>
            </a:pPr>
            <a:endParaRPr lang="en-US" sz="2400" dirty="0"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700"/>
              </a:spcBef>
            </a:pPr>
            <a:endParaRPr lang="en-US" sz="2400" dirty="0"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700"/>
              </a:spcBef>
            </a:pPr>
            <a:endParaRPr lang="en-US" sz="2400" dirty="0"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700"/>
              </a:spcBef>
            </a:pPr>
            <a:endParaRPr lang="en-US" sz="2400" dirty="0"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700"/>
              </a:spcBef>
            </a:pPr>
            <a:endParaRPr lang="en-US" sz="2400" dirty="0"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700"/>
              </a:spcBef>
            </a:pPr>
            <a:endParaRPr lang="en-US" sz="2400" dirty="0">
              <a:cs typeface="Times New Roman" panose="02020603050405020304" pitchFamily="18" charset="0"/>
            </a:endParaRPr>
          </a:p>
        </p:txBody>
      </p:sp>
      <p:pic>
        <p:nvPicPr>
          <p:cNvPr id="523" name="Shape 5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7302" y="2366950"/>
            <a:ext cx="5743575" cy="2685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Shape 5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5129" y="2366950"/>
            <a:ext cx="4021771" cy="2685151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Shape 525"/>
          <p:cNvSpPr txBox="1"/>
          <p:nvPr/>
        </p:nvSpPr>
        <p:spPr>
          <a:xfrm>
            <a:off x="1535901" y="2842626"/>
            <a:ext cx="12501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200">
                <a:solidFill>
                  <a:srgbClr val="FFFFFF"/>
                </a:solidFill>
              </a:rPr>
              <a:t>trees</a:t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526" name="Shape 526"/>
          <p:cNvSpPr txBox="1"/>
          <p:nvPr/>
        </p:nvSpPr>
        <p:spPr>
          <a:xfrm>
            <a:off x="4688675" y="2602126"/>
            <a:ext cx="19728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200">
                <a:solidFill>
                  <a:srgbClr val="FFFFFF"/>
                </a:solidFill>
              </a:rPr>
              <a:t>furniture</a:t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527" name="Shape 527"/>
          <p:cNvSpPr txBox="1"/>
          <p:nvPr/>
        </p:nvSpPr>
        <p:spPr>
          <a:xfrm>
            <a:off x="2894401" y="3915375"/>
            <a:ext cx="12501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200">
                <a:solidFill>
                  <a:srgbClr val="FFFFFF"/>
                </a:solidFill>
              </a:rPr>
              <a:t>animals</a:t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528" name="Shape 528"/>
          <p:cNvSpPr txBox="1"/>
          <p:nvPr/>
        </p:nvSpPr>
        <p:spPr>
          <a:xfrm>
            <a:off x="4688675" y="4121375"/>
            <a:ext cx="19728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200">
                <a:solidFill>
                  <a:srgbClr val="FFFFFF"/>
                </a:solidFill>
              </a:rPr>
              <a:t>body parts</a:t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529" name="Shape 529"/>
          <p:cNvSpPr txBox="1"/>
          <p:nvPr/>
        </p:nvSpPr>
        <p:spPr>
          <a:xfrm>
            <a:off x="1377551" y="4239426"/>
            <a:ext cx="12501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200">
                <a:solidFill>
                  <a:srgbClr val="FFFFFF"/>
                </a:solidFill>
              </a:rPr>
              <a:t>paths &amp; roads</a:t>
            </a:r>
            <a:endParaRPr sz="2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040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3950" y="322262"/>
            <a:ext cx="10515600" cy="1325563"/>
          </a:xfrm>
        </p:spPr>
        <p:txBody>
          <a:bodyPr/>
          <a:lstStyle/>
          <a:p>
            <a:r>
              <a:rPr lang="ru-RU" dirty="0"/>
              <a:t>Типология</a:t>
            </a:r>
          </a:p>
        </p:txBody>
      </p:sp>
      <p:pic>
        <p:nvPicPr>
          <p:cNvPr id="4" name="Google Shape;175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61033" y="102655"/>
            <a:ext cx="6892767" cy="65103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1138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Овал 18"/>
          <p:cNvSpPr/>
          <p:nvPr/>
        </p:nvSpPr>
        <p:spPr>
          <a:xfrm>
            <a:off x="2667156" y="1450135"/>
            <a:ext cx="7519541" cy="5204675"/>
          </a:xfrm>
          <a:prstGeom prst="ellipse">
            <a:avLst/>
          </a:prstGeom>
          <a:solidFill>
            <a:schemeClr val="accent6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6503" y="23480"/>
            <a:ext cx="7052478" cy="1485900"/>
          </a:xfrm>
        </p:spPr>
        <p:txBody>
          <a:bodyPr/>
          <a:lstStyle/>
          <a:p>
            <a:r>
              <a:rPr lang="ru-RU" dirty="0"/>
              <a:t>Какие поля граничат друг с другом? Падение:</a:t>
            </a:r>
          </a:p>
        </p:txBody>
      </p:sp>
      <p:sp>
        <p:nvSpPr>
          <p:cNvPr id="14" name="Овал 13"/>
          <p:cNvSpPr/>
          <p:nvPr/>
        </p:nvSpPr>
        <p:spPr>
          <a:xfrm rot="18679570">
            <a:off x="8236142" y="1143272"/>
            <a:ext cx="2201071" cy="1152128"/>
          </a:xfrm>
          <a:prstGeom prst="ellipse">
            <a:avLst/>
          </a:prstGeom>
          <a:solidFill>
            <a:schemeClr val="accent4">
              <a:lumMod val="60000"/>
              <a:lumOff val="40000"/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8" name="TextBox 17"/>
          <p:cNvSpPr txBox="1"/>
          <p:nvPr/>
        </p:nvSpPr>
        <p:spPr>
          <a:xfrm rot="18578752">
            <a:off x="8709437" y="1337885"/>
            <a:ext cx="1366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lie down</a:t>
            </a:r>
            <a:endParaRPr lang="ru-RU" sz="2400" dirty="0"/>
          </a:p>
        </p:txBody>
      </p:sp>
      <p:pic>
        <p:nvPicPr>
          <p:cNvPr id="16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3706" y="3330578"/>
            <a:ext cx="1684889" cy="1102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20218" y="1930399"/>
            <a:ext cx="1381491" cy="1352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Рисунок 20" descr="скачанные файлы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87777" y="5345569"/>
            <a:ext cx="2106307" cy="1098177"/>
          </a:xfrm>
          <a:prstGeom prst="rect">
            <a:avLst/>
          </a:prstGeom>
        </p:spPr>
      </p:pic>
      <p:pic>
        <p:nvPicPr>
          <p:cNvPr id="22" name="Google Shape;8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02354" y="2067059"/>
            <a:ext cx="2923082" cy="362928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Овал 14"/>
          <p:cNvSpPr/>
          <p:nvPr/>
        </p:nvSpPr>
        <p:spPr>
          <a:xfrm rot="17356578">
            <a:off x="7432553" y="711555"/>
            <a:ext cx="2020893" cy="1152128"/>
          </a:xfrm>
          <a:prstGeom prst="ellipse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7" name="TextBox 16"/>
          <p:cNvSpPr txBox="1"/>
          <p:nvPr/>
        </p:nvSpPr>
        <p:spPr>
          <a:xfrm rot="17408131">
            <a:off x="7750237" y="853480"/>
            <a:ext cx="1366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turn</a:t>
            </a:r>
            <a:r>
              <a:rPr lang="en-US" sz="2400" dirty="0"/>
              <a:t>/roll</a:t>
            </a:r>
            <a:endParaRPr lang="ru-RU" sz="2400" dirty="0"/>
          </a:p>
        </p:txBody>
      </p:sp>
      <p:sp>
        <p:nvSpPr>
          <p:cNvPr id="12" name="Овал 11"/>
          <p:cNvSpPr/>
          <p:nvPr/>
        </p:nvSpPr>
        <p:spPr>
          <a:xfrm rot="15858267">
            <a:off x="1918956" y="1950577"/>
            <a:ext cx="2020893" cy="1152128"/>
          </a:xfrm>
          <a:prstGeom prst="ellipse">
            <a:avLst/>
          </a:prstGeom>
          <a:solidFill>
            <a:schemeClr val="accent5">
              <a:lumMod val="50000"/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3" name="Овал 12"/>
          <p:cNvSpPr/>
          <p:nvPr/>
        </p:nvSpPr>
        <p:spPr>
          <a:xfrm rot="17356578">
            <a:off x="2771170" y="1950577"/>
            <a:ext cx="2020893" cy="1152128"/>
          </a:xfrm>
          <a:prstGeom prst="ellipse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23" name="Овал 22"/>
          <p:cNvSpPr/>
          <p:nvPr/>
        </p:nvSpPr>
        <p:spPr>
          <a:xfrm rot="11135628">
            <a:off x="1166098" y="3104733"/>
            <a:ext cx="2020893" cy="1152128"/>
          </a:xfrm>
          <a:prstGeom prst="ellipse">
            <a:avLst/>
          </a:prstGeom>
          <a:solidFill>
            <a:schemeClr val="accent2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24" name="TextBox 23"/>
          <p:cNvSpPr txBox="1"/>
          <p:nvPr/>
        </p:nvSpPr>
        <p:spPr>
          <a:xfrm rot="17500499">
            <a:off x="3206160" y="1855531"/>
            <a:ext cx="13663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come out</a:t>
            </a:r>
            <a:endParaRPr lang="ru-RU" sz="2400" dirty="0"/>
          </a:p>
        </p:txBody>
      </p:sp>
      <p:sp>
        <p:nvSpPr>
          <p:cNvPr id="25" name="TextBox 24"/>
          <p:cNvSpPr txBox="1"/>
          <p:nvPr/>
        </p:nvSpPr>
        <p:spPr>
          <a:xfrm rot="475193">
            <a:off x="1883422" y="3462942"/>
            <a:ext cx="1366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fly</a:t>
            </a:r>
            <a:endParaRPr lang="ru-RU" sz="2400" dirty="0"/>
          </a:p>
        </p:txBody>
      </p:sp>
      <p:sp>
        <p:nvSpPr>
          <p:cNvPr id="26" name="Овал 25"/>
          <p:cNvSpPr/>
          <p:nvPr/>
        </p:nvSpPr>
        <p:spPr>
          <a:xfrm rot="9277387">
            <a:off x="1435096" y="4279484"/>
            <a:ext cx="2020893" cy="1152128"/>
          </a:xfrm>
          <a:prstGeom prst="ellipse">
            <a:avLst/>
          </a:prstGeom>
          <a:solidFill>
            <a:srgbClr val="FFFF00">
              <a:alpha val="3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27" name="TextBox 26"/>
          <p:cNvSpPr txBox="1"/>
          <p:nvPr/>
        </p:nvSpPr>
        <p:spPr>
          <a:xfrm rot="19929640">
            <a:off x="1910740" y="4543006"/>
            <a:ext cx="1426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jump</a:t>
            </a:r>
            <a:endParaRPr lang="ru-RU" sz="2400" dirty="0"/>
          </a:p>
        </p:txBody>
      </p:sp>
      <p:sp>
        <p:nvSpPr>
          <p:cNvPr id="28" name="Овал 27"/>
          <p:cNvSpPr/>
          <p:nvPr/>
        </p:nvSpPr>
        <p:spPr>
          <a:xfrm rot="17356578">
            <a:off x="2508941" y="5042041"/>
            <a:ext cx="2020893" cy="1152128"/>
          </a:xfrm>
          <a:prstGeom prst="ellipse">
            <a:avLst/>
          </a:prstGeom>
          <a:solidFill>
            <a:srgbClr val="00B0F0">
              <a:alpha val="3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29" name="TextBox 28"/>
          <p:cNvSpPr txBox="1"/>
          <p:nvPr/>
        </p:nvSpPr>
        <p:spPr>
          <a:xfrm rot="17688653">
            <a:off x="3002243" y="5092049"/>
            <a:ext cx="10524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be torn</a:t>
            </a:r>
            <a:endParaRPr lang="ru-RU" sz="2400" dirty="0"/>
          </a:p>
        </p:txBody>
      </p:sp>
      <p:sp>
        <p:nvSpPr>
          <p:cNvPr id="30" name="TextBox 29"/>
          <p:cNvSpPr txBox="1"/>
          <p:nvPr/>
        </p:nvSpPr>
        <p:spPr>
          <a:xfrm rot="16629070">
            <a:off x="2189797" y="1779487"/>
            <a:ext cx="1366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glide</a:t>
            </a:r>
            <a:endParaRPr lang="ru-RU" sz="2400" dirty="0"/>
          </a:p>
        </p:txBody>
      </p:sp>
      <p:sp>
        <p:nvSpPr>
          <p:cNvPr id="31" name="Овал 30"/>
          <p:cNvSpPr/>
          <p:nvPr/>
        </p:nvSpPr>
        <p:spPr>
          <a:xfrm rot="10800000">
            <a:off x="8487396" y="5318162"/>
            <a:ext cx="2481968" cy="1443913"/>
          </a:xfrm>
          <a:prstGeom prst="ellipse">
            <a:avLst/>
          </a:prstGeom>
          <a:solidFill>
            <a:srgbClr val="FF0000">
              <a:alpha val="3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32" name="TextBox 31"/>
          <p:cNvSpPr txBox="1"/>
          <p:nvPr/>
        </p:nvSpPr>
        <p:spPr>
          <a:xfrm>
            <a:off x="9299883" y="5768269"/>
            <a:ext cx="19901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break into pieces</a:t>
            </a:r>
            <a:endParaRPr lang="ru-RU" sz="2400" dirty="0"/>
          </a:p>
        </p:txBody>
      </p:sp>
      <p:sp>
        <p:nvSpPr>
          <p:cNvPr id="33" name="Овал 32"/>
          <p:cNvSpPr/>
          <p:nvPr/>
        </p:nvSpPr>
        <p:spPr>
          <a:xfrm rot="10800000">
            <a:off x="5508944" y="3341761"/>
            <a:ext cx="4368824" cy="495879"/>
          </a:xfrm>
          <a:prstGeom prst="ellipse">
            <a:avLst/>
          </a:prstGeom>
          <a:solidFill>
            <a:srgbClr val="FFC00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34" name="TextBox 33"/>
          <p:cNvSpPr txBox="1"/>
          <p:nvPr/>
        </p:nvSpPr>
        <p:spPr>
          <a:xfrm>
            <a:off x="6708980" y="3330578"/>
            <a:ext cx="2683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        hit</a:t>
            </a:r>
            <a:endParaRPr lang="ru-RU" sz="2400" dirty="0"/>
          </a:p>
        </p:txBody>
      </p:sp>
      <p:sp>
        <p:nvSpPr>
          <p:cNvPr id="35" name="Овал 34"/>
          <p:cNvSpPr/>
          <p:nvPr/>
        </p:nvSpPr>
        <p:spPr>
          <a:xfrm rot="10800000">
            <a:off x="5508944" y="3867017"/>
            <a:ext cx="4368824" cy="965310"/>
          </a:xfrm>
          <a:prstGeom prst="ellipse">
            <a:avLst/>
          </a:prstGeom>
          <a:solidFill>
            <a:srgbClr val="FFC00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36" name="TextBox 35"/>
          <p:cNvSpPr txBox="1"/>
          <p:nvPr/>
        </p:nvSpPr>
        <p:spPr>
          <a:xfrm>
            <a:off x="7497746" y="3953882"/>
            <a:ext cx="20480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find oneself below</a:t>
            </a:r>
            <a:endParaRPr lang="ru-RU" sz="2400" dirty="0"/>
          </a:p>
        </p:txBody>
      </p:sp>
      <p:cxnSp>
        <p:nvCxnSpPr>
          <p:cNvPr id="4" name="Прямая со стрелкой 3"/>
          <p:cNvCxnSpPr/>
          <p:nvPr/>
        </p:nvCxnSpPr>
        <p:spPr>
          <a:xfrm>
            <a:off x="8250341" y="4891325"/>
            <a:ext cx="56771" cy="616222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endCxn id="22" idx="1"/>
          </p:cNvCxnSpPr>
          <p:nvPr/>
        </p:nvCxnSpPr>
        <p:spPr>
          <a:xfrm flipH="1" flipV="1">
            <a:off x="4602354" y="3881702"/>
            <a:ext cx="2578996" cy="45782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 flipV="1">
            <a:off x="8250341" y="2902367"/>
            <a:ext cx="44120" cy="999654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210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Откуда эти сведения брать?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71663"/>
            <a:ext cx="10515600" cy="43053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WordNet:</a:t>
            </a:r>
          </a:p>
          <a:p>
            <a:pPr lvl="1">
              <a:buFontTx/>
              <a:buChar char="-"/>
            </a:pPr>
            <a:r>
              <a:rPr lang="ru-RU" dirty="0"/>
              <a:t>Нужно отлаживать методику</a:t>
            </a:r>
          </a:p>
          <a:p>
            <a:pPr lvl="1">
              <a:buFontTx/>
              <a:buChar char="-"/>
            </a:pPr>
            <a:r>
              <a:rPr lang="ru-RU" dirty="0"/>
              <a:t>Маловато языков</a:t>
            </a:r>
          </a:p>
          <a:p>
            <a:pPr lvl="1">
              <a:buFontTx/>
              <a:buChar char="-"/>
            </a:pPr>
            <a:r>
              <a:rPr lang="ru-RU" dirty="0"/>
              <a:t>Слишком дробная разбивка на значения</a:t>
            </a:r>
          </a:p>
          <a:p>
            <a:r>
              <a:rPr lang="en-US" dirty="0"/>
              <a:t>CLICS:</a:t>
            </a:r>
          </a:p>
          <a:p>
            <a:pPr lvl="1">
              <a:buFontTx/>
              <a:buChar char="-"/>
            </a:pPr>
            <a:r>
              <a:rPr lang="ru-RU" dirty="0"/>
              <a:t>Много данных, но не очень надежных</a:t>
            </a:r>
          </a:p>
          <a:p>
            <a:pPr lvl="1">
              <a:buFontTx/>
              <a:buChar char="-"/>
            </a:pPr>
            <a:r>
              <a:rPr lang="ru-RU" dirty="0"/>
              <a:t>Слишком грубая разбивка на значения</a:t>
            </a:r>
          </a:p>
          <a:p>
            <a:r>
              <a:rPr lang="en-US" dirty="0" err="1"/>
              <a:t>FrameNet</a:t>
            </a:r>
            <a:r>
              <a:rPr lang="en-US" dirty="0"/>
              <a:t>??</a:t>
            </a:r>
            <a:endParaRPr lang="ru-RU" dirty="0"/>
          </a:p>
          <a:p>
            <a:pPr lvl="1">
              <a:buFontTx/>
              <a:buChar char="-"/>
            </a:pPr>
            <a:endParaRPr lang="ru-RU" dirty="0"/>
          </a:p>
          <a:p>
            <a:pPr marL="0" indent="0">
              <a:buNone/>
            </a:pPr>
            <a:r>
              <a:rPr lang="ru-RU" b="1" dirty="0"/>
              <a:t>Про это можно писать эссе!</a:t>
            </a:r>
          </a:p>
        </p:txBody>
      </p:sp>
    </p:spTree>
    <p:extLst>
      <p:ext uri="{BB962C8B-B14F-4D97-AF65-F5344CB8AC3E}">
        <p14:creationId xmlns:p14="http://schemas.microsoft.com/office/powerpoint/2010/main" val="2614463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22251"/>
            <a:ext cx="10515600" cy="877888"/>
          </a:xfrm>
        </p:spPr>
        <p:txBody>
          <a:bodyPr/>
          <a:lstStyle/>
          <a:p>
            <a:r>
              <a:rPr lang="ru-RU" dirty="0"/>
              <a:t>Немного примеров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71613"/>
            <a:ext cx="10515600" cy="501491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FIND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Find.v.01 – </a:t>
            </a:r>
            <a:r>
              <a:rPr lang="ru-RU" dirty="0"/>
              <a:t>найти случайно (</a:t>
            </a:r>
            <a:r>
              <a:rPr lang="ru-RU" dirty="0" err="1"/>
              <a:t>колексификации</a:t>
            </a:r>
            <a:r>
              <a:rPr lang="ru-RU" dirty="0"/>
              <a:t> с </a:t>
            </a:r>
            <a:r>
              <a:rPr lang="en-US" dirty="0"/>
              <a:t>meet, hit, bump; </a:t>
            </a:r>
            <a:r>
              <a:rPr lang="ru-RU" dirty="0"/>
              <a:t>ср. </a:t>
            </a:r>
            <a:r>
              <a:rPr lang="ru-RU" i="1" dirty="0"/>
              <a:t>наткнуться</a:t>
            </a:r>
            <a:r>
              <a:rPr lang="ru-RU" dirty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Find.v.03 – </a:t>
            </a:r>
            <a:r>
              <a:rPr lang="ru-RU" dirty="0"/>
              <a:t>найти в результате поисков</a:t>
            </a:r>
            <a:endParaRPr lang="en-US" dirty="0"/>
          </a:p>
          <a:p>
            <a:r>
              <a:rPr lang="en-US" dirty="0"/>
              <a:t>FALL</a:t>
            </a:r>
          </a:p>
          <a:p>
            <a:pPr marL="0" indent="0">
              <a:buNone/>
            </a:pPr>
            <a:r>
              <a:rPr lang="en-US" dirty="0"/>
              <a:t>WordNet: </a:t>
            </a:r>
            <a:r>
              <a:rPr lang="ru-RU" dirty="0"/>
              <a:t>осадки, уменьшение, спуск, висение, разрушение, разделение на части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CLICS:</a:t>
            </a:r>
            <a:r>
              <a:rPr lang="ru-RU" dirty="0"/>
              <a:t> </a:t>
            </a:r>
            <a:r>
              <a:rPr lang="en-US" i="1" dirty="0"/>
              <a:t>drip, slip, climb, sink, land, go down, go, drop, tumble, eat, kill, cut, cut down, be born</a:t>
            </a:r>
            <a:endParaRPr lang="en-US" dirty="0"/>
          </a:p>
          <a:p>
            <a:r>
              <a:rPr lang="en-US" dirty="0"/>
              <a:t>PLAY:</a:t>
            </a:r>
          </a:p>
          <a:p>
            <a:pPr marL="0" indent="0">
              <a:buNone/>
            </a:pPr>
            <a:r>
              <a:rPr lang="en-US" dirty="0"/>
              <a:t>WordNet: </a:t>
            </a:r>
            <a:r>
              <a:rPr lang="ru-RU" dirty="0"/>
              <a:t>спортивные игры, компьютерные игры, игры с игрушками, игра в театре</a:t>
            </a:r>
          </a:p>
          <a:p>
            <a:pPr marL="0" indent="0">
              <a:buNone/>
            </a:pPr>
            <a:r>
              <a:rPr lang="en-US" dirty="0"/>
              <a:t>CLICS: speak, dance</a:t>
            </a:r>
          </a:p>
          <a:p>
            <a:r>
              <a:rPr lang="en-US" dirty="0"/>
              <a:t>RISE</a:t>
            </a:r>
          </a:p>
          <a:p>
            <a:pPr marL="0" indent="0">
              <a:buNone/>
            </a:pPr>
            <a:r>
              <a:rPr lang="en-US" dirty="0"/>
              <a:t>WordNet: ascend, climb, lift</a:t>
            </a:r>
          </a:p>
          <a:p>
            <a:pPr marL="0" indent="0">
              <a:buNone/>
            </a:pPr>
            <a:r>
              <a:rPr lang="en-US" dirty="0"/>
              <a:t>CLICS: jump, fly, grow, </a:t>
            </a:r>
            <a:r>
              <a:rPr lang="en-US" dirty="0" err="1"/>
              <a:t>wake_up</a:t>
            </a:r>
            <a:r>
              <a:rPr lang="en-US" dirty="0"/>
              <a:t>, stand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466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0AD5664-AA8F-4F37-8806-47C3F898B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Визуализации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A04A090-505B-4A6B-9582-C7A799F8A1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5467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990D81-724B-4330-BB7F-3641CDCFB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типа карты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68544B-0D76-47EF-BCE9-FEFCFF618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Граф и решетка: чем меньше объектов, тем проще интерпретация</a:t>
            </a:r>
          </a:p>
          <a:p>
            <a:pPr marL="457200" lvl="1" indent="0">
              <a:buNone/>
            </a:pPr>
            <a:r>
              <a:rPr lang="ru-RU" dirty="0"/>
              <a:t>+ в графах можно сокращать количество ребер</a:t>
            </a:r>
          </a:p>
          <a:p>
            <a:pPr marL="457200" lvl="1" indent="0">
              <a:buNone/>
            </a:pPr>
            <a:r>
              <a:rPr lang="ru-RU" dirty="0"/>
              <a:t>+ в решетке можно сокращать количество признаков</a:t>
            </a:r>
          </a:p>
          <a:p>
            <a:r>
              <a:rPr lang="ru-RU" dirty="0"/>
              <a:t>Может быть несколько уровней фильтрации: например, степень многозначности по решетке можно определить и глядя на все данные целиком, а для поиска более тонких закономерностей стоит смотреть на небольшие фрагменты</a:t>
            </a:r>
          </a:p>
        </p:txBody>
      </p:sp>
    </p:spTree>
    <p:extLst>
      <p:ext uri="{BB962C8B-B14F-4D97-AF65-F5344CB8AC3E}">
        <p14:creationId xmlns:p14="http://schemas.microsoft.com/office/powerpoint/2010/main" val="23923869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</TotalTime>
  <Words>479</Words>
  <Application>Microsoft Office PowerPoint</Application>
  <PresentationFormat>Широкоэкранный</PresentationFormat>
  <Paragraphs>83</Paragraphs>
  <Slides>16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Maven Pro</vt:lpstr>
      <vt:lpstr>Тема Office</vt:lpstr>
      <vt:lpstr>Разбор дз1 и дз4: семантические поля и их визуализации</vt:lpstr>
      <vt:lpstr>Семантическая непрерывность</vt:lpstr>
      <vt:lpstr>Семантическое поле</vt:lpstr>
      <vt:lpstr>Типология</vt:lpstr>
      <vt:lpstr>Какие поля граничат друг с другом? Падение:</vt:lpstr>
      <vt:lpstr>Откуда эти сведения брать?</vt:lpstr>
      <vt:lpstr>Немного примеров</vt:lpstr>
      <vt:lpstr>Визуализации</vt:lpstr>
      <vt:lpstr>Выбор типа карты</vt:lpstr>
      <vt:lpstr>Степень многозначности по решетке</vt:lpstr>
      <vt:lpstr>Уровни фильтрации: глаголы падения</vt:lpstr>
      <vt:lpstr>Глаголы падения: неполный набор признаков</vt:lpstr>
      <vt:lpstr>Глаголы падения: неполный набор объектов (один язык)</vt:lpstr>
      <vt:lpstr>MDS</vt:lpstr>
      <vt:lpstr>MDS</vt:lpstr>
      <vt:lpstr>Проблема сопоставления русских и типологических данных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Daria R</dc:creator>
  <cp:lastModifiedBy>Daria R</cp:lastModifiedBy>
  <cp:revision>15</cp:revision>
  <dcterms:created xsi:type="dcterms:W3CDTF">2024-05-12T06:08:21Z</dcterms:created>
  <dcterms:modified xsi:type="dcterms:W3CDTF">2024-05-14T10:06:11Z</dcterms:modified>
</cp:coreProperties>
</file>