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269" r:id="rId4"/>
    <p:sldId id="257" r:id="rId5"/>
    <p:sldId id="258" r:id="rId6"/>
    <p:sldId id="259" r:id="rId7"/>
    <p:sldId id="280" r:id="rId8"/>
    <p:sldId id="263" r:id="rId9"/>
    <p:sldId id="281" r:id="rId10"/>
    <p:sldId id="264" r:id="rId11"/>
    <p:sldId id="265" r:id="rId12"/>
    <p:sldId id="266" r:id="rId13"/>
    <p:sldId id="267" r:id="rId14"/>
    <p:sldId id="261" r:id="rId15"/>
    <p:sldId id="283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2" r:id="rId26"/>
    <p:sldId id="285" r:id="rId27"/>
    <p:sldId id="287" r:id="rId28"/>
    <p:sldId id="288" r:id="rId29"/>
    <p:sldId id="289" r:id="rId30"/>
    <p:sldId id="290" r:id="rId31"/>
    <p:sldId id="292" r:id="rId32"/>
    <p:sldId id="294" r:id="rId33"/>
    <p:sldId id="291" r:id="rId34"/>
    <p:sldId id="295" r:id="rId35"/>
    <p:sldId id="286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29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7B1-D551-409D-89A8-19E0583782AB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DB2E-F275-4383-9433-3D2F2E23F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Стандартное представление лексики – неструктурированное словарное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6DB2E-F275-4383-9433-3D2F2E23FE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0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1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6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6d191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6d191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a6c32d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a6c32d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c32d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c32d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46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6c32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a6c32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6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12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B31-3734-4C8F-8995-D417E06C098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ia.cll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s.clld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ld/clics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inform.ru/pub/ruthes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Лексические ресурсы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НИС «Компьютерная семантика»</a:t>
            </a:r>
            <a:br>
              <a:rPr lang="ru-RU" dirty="0"/>
            </a:br>
            <a:r>
              <a:rPr lang="ru-RU" dirty="0"/>
              <a:t>09.01.202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38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</a:t>
            </a:r>
            <a:r>
              <a:rPr lang="ru-RU" dirty="0"/>
              <a:t>через</a:t>
            </a:r>
            <a:r>
              <a:rPr lang="en-US" dirty="0"/>
              <a:t> </a:t>
            </a:r>
            <a:r>
              <a:rPr lang="en-US" dirty="0" err="1"/>
              <a:t>nltk</a:t>
            </a:r>
            <a:br>
              <a:rPr lang="ru-RU" dirty="0"/>
            </a:br>
            <a:r>
              <a:rPr lang="ru-RU" sz="3200" dirty="0"/>
              <a:t>(см. </a:t>
            </a:r>
            <a:r>
              <a:rPr lang="en-US" sz="3200" dirty="0" err="1"/>
              <a:t>CompSem_wn_fn.ipynb</a:t>
            </a:r>
            <a:r>
              <a:rPr lang="en-US" sz="3200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synsets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– выдает список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synset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один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список лемм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одну лемму</a:t>
            </a: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name()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definition()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lemmas()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lemma_names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examples()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1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err="1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hyponyms()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hypernyms()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(ы) верхнего уровня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root_hypernyms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member_holonyms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меронимы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member_meronyms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to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similar_tos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lowest_common_hypernyms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(несколько разных метрик)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6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отношения определены только для лемм: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Антонимы – </a:t>
            </a:r>
            <a:r>
              <a:rPr lang="en-US" dirty="0"/>
              <a:t>antonyms()</a:t>
            </a:r>
          </a:p>
          <a:p>
            <a:r>
              <a:rPr lang="ru-RU" dirty="0"/>
              <a:t>Деривационные отношения – </a:t>
            </a:r>
            <a:r>
              <a:rPr lang="en-US" dirty="0" err="1"/>
              <a:t>derivationally_related_forms</a:t>
            </a:r>
            <a:r>
              <a:rPr lang="en-US" dirty="0"/>
              <a:t>()</a:t>
            </a:r>
          </a:p>
          <a:p>
            <a:r>
              <a:rPr lang="ru-RU" dirty="0"/>
              <a:t>Для относительных прилагательных – существительные, от которых они образованы: </a:t>
            </a:r>
            <a:r>
              <a:rPr lang="en-US" dirty="0" err="1"/>
              <a:t>pertainyms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0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</a:t>
            </a:r>
            <a:r>
              <a:rPr lang="ru-RU" dirty="0" err="1"/>
              <a:t>ворднеты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RuWordNet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YARN (Yet Another Russian Net):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https://russianword.net/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6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6061587"/>
          </a:xfrm>
        </p:spPr>
        <p:txBody>
          <a:bodyPr>
            <a:normAutofit/>
          </a:bodyPr>
          <a:lstStyle/>
          <a:p>
            <a:r>
              <a:rPr lang="ru-RU" dirty="0"/>
              <a:t>Для решения каких задач может пригодиться </a:t>
            </a:r>
            <a:r>
              <a:rPr lang="en-US" dirty="0"/>
              <a:t>WordNet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Информационный поиск, семантическая </a:t>
            </a:r>
            <a:r>
              <a:rPr lang="ru-RU" dirty="0" err="1"/>
              <a:t>дизамбигуация</a:t>
            </a:r>
            <a:r>
              <a:rPr lang="ru-RU" dirty="0"/>
              <a:t>, диалоговые системы, автоматическое реферирование и проч.</a:t>
            </a:r>
          </a:p>
          <a:p>
            <a:r>
              <a:rPr lang="ru-RU" dirty="0"/>
              <a:t>Как создаются </a:t>
            </a:r>
            <a:r>
              <a:rPr lang="ru-RU" dirty="0" err="1"/>
              <a:t>ворднеты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Вручную (см. Принстонский </a:t>
            </a:r>
            <a:r>
              <a:rPr lang="en-US" dirty="0"/>
              <a:t>WordNet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Краудсорсинг</a:t>
            </a:r>
            <a:endParaRPr lang="ru-RU" dirty="0"/>
          </a:p>
          <a:p>
            <a:pPr lvl="1"/>
            <a:r>
              <a:rPr lang="ru-RU" dirty="0"/>
              <a:t>Конвертация из существующих ресурсов (см. </a:t>
            </a:r>
            <a:r>
              <a:rPr lang="en-US" dirty="0" err="1"/>
              <a:t>RuWordNet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Перевод с другого языка</a:t>
            </a:r>
          </a:p>
          <a:p>
            <a:pPr lvl="1"/>
            <a:r>
              <a:rPr lang="ru-RU" dirty="0"/>
              <a:t>Извлечение отношений из словаря</a:t>
            </a:r>
          </a:p>
          <a:p>
            <a:pPr lvl="1"/>
            <a:r>
              <a:rPr lang="ru-RU" dirty="0"/>
              <a:t>Извлечение отношений из неразмеченного корпуса</a:t>
            </a:r>
          </a:p>
          <a:p>
            <a:pPr lvl="1"/>
            <a:r>
              <a:rPr lang="ru-RU" dirty="0"/>
              <a:t>Извлечение отношений из векторных моделей</a:t>
            </a:r>
          </a:p>
          <a:p>
            <a:pPr marL="457200" lvl="1" indent="0">
              <a:buNone/>
            </a:pPr>
            <a:r>
              <a:rPr lang="ru-RU" dirty="0"/>
              <a:t>(см. Алексеевский 2018)</a:t>
            </a:r>
          </a:p>
          <a:p>
            <a:r>
              <a:rPr lang="ru-RU" dirty="0"/>
              <a:t>Для представления семантики каких слов такой формат хорошо подходит? А для каких подходит плохо?</a:t>
            </a:r>
          </a:p>
        </p:txBody>
      </p:sp>
    </p:spTree>
    <p:extLst>
      <p:ext uri="{BB962C8B-B14F-4D97-AF65-F5344CB8AC3E}">
        <p14:creationId xmlns:p14="http://schemas.microsoft.com/office/powerpoint/2010/main" val="15153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WordNet – </a:t>
            </a:r>
            <a:r>
              <a:rPr lang="ru-RU" dirty="0"/>
              <a:t>парадигматические отношения (очень грубо: какие слова могут занимать ту же позицию в контексте, что и данное)</a:t>
            </a:r>
          </a:p>
          <a:p>
            <a:r>
              <a:rPr lang="en-US" dirty="0" err="1"/>
              <a:t>FrameNet</a:t>
            </a:r>
            <a:r>
              <a:rPr lang="en-US" dirty="0"/>
              <a:t> – </a:t>
            </a:r>
            <a:r>
              <a:rPr lang="ru-RU" dirty="0"/>
              <a:t>синтагматические отношения (очень грубо: какие слова могут сочетаться с данным)</a:t>
            </a:r>
          </a:p>
        </p:txBody>
      </p:sp>
    </p:spTree>
    <p:extLst>
      <p:ext uri="{BB962C8B-B14F-4D97-AF65-F5344CB8AC3E}">
        <p14:creationId xmlns:p14="http://schemas.microsoft.com/office/powerpoint/2010/main" val="184024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1325563"/>
          </a:xfrm>
        </p:spPr>
        <p:txBody>
          <a:bodyPr/>
          <a:lstStyle/>
          <a:p>
            <a:r>
              <a:rPr lang="ru-RU" dirty="0"/>
              <a:t>Фреймы: теоретическая справка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98915" y="1451538"/>
            <a:ext cx="8914081" cy="4780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 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Понятие фрейма впервые предложено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Марвином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Минским для моделирования баз знаний - искусственный интеллект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лингвистику это понятие принесено Чарльзом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 descr="Филлмо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4934" y="853282"/>
            <a:ext cx="21240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1058" y="3005932"/>
            <a:ext cx="2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Чарльз </a:t>
            </a:r>
            <a:r>
              <a:rPr lang="ru-RU" dirty="0" err="1"/>
              <a:t>Филлмор</a:t>
            </a:r>
            <a:endParaRPr lang="ru-RU" dirty="0"/>
          </a:p>
          <a:p>
            <a:r>
              <a:rPr lang="ru-RU" dirty="0"/>
              <a:t>(1929 - 2014)</a:t>
            </a:r>
          </a:p>
        </p:txBody>
      </p:sp>
    </p:spTree>
    <p:extLst>
      <p:ext uri="{BB962C8B-B14F-4D97-AF65-F5344CB8AC3E}">
        <p14:creationId xmlns:p14="http://schemas.microsoft.com/office/powerpoint/2010/main" val="362171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171846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Пример: фрейм </a:t>
            </a:r>
            <a:r>
              <a:rPr lang="en-US" sz="3600" dirty="0"/>
              <a:t>Commercial event (</a:t>
            </a:r>
            <a:r>
              <a:rPr lang="ru-RU" sz="3600" dirty="0" err="1"/>
              <a:t>Филлмор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486693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650"/>
            <a:ext cx="10515600" cy="746223"/>
          </a:xfrm>
        </p:spPr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WordNet</a:t>
            </a:r>
            <a:r>
              <a:rPr lang="ru-RU" dirty="0"/>
              <a:t> (+</a:t>
            </a:r>
            <a:r>
              <a:rPr lang="en-US" dirty="0" err="1"/>
              <a:t>MultiWordNet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к нему обращаться через </a:t>
            </a:r>
            <a:r>
              <a:rPr lang="en-US" dirty="0" err="1"/>
              <a:t>nltk</a:t>
            </a:r>
            <a:endParaRPr lang="en-US" dirty="0"/>
          </a:p>
          <a:p>
            <a:pPr lvl="1"/>
            <a:r>
              <a:rPr lang="ru-RU" dirty="0"/>
              <a:t>Зачем он нужен</a:t>
            </a:r>
          </a:p>
          <a:p>
            <a:pPr lvl="1"/>
            <a:r>
              <a:rPr lang="ru-RU" dirty="0"/>
              <a:t>Как создавать подобные ресурсы</a:t>
            </a:r>
            <a:endParaRPr lang="en-US" dirty="0"/>
          </a:p>
          <a:p>
            <a:r>
              <a:rPr lang="en-US" dirty="0" err="1"/>
              <a:t>FrameNet</a:t>
            </a:r>
            <a:endParaRPr lang="ru-RU" dirty="0"/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нему обращаться через </a:t>
            </a:r>
            <a:r>
              <a:rPr lang="en-US" dirty="0" err="1"/>
              <a:t>nltk</a:t>
            </a:r>
            <a:endParaRPr lang="ru-RU" dirty="0"/>
          </a:p>
          <a:p>
            <a:pPr lvl="1"/>
            <a:r>
              <a:rPr lang="ru-RU" dirty="0"/>
              <a:t>Зачем нужен</a:t>
            </a:r>
            <a:endParaRPr lang="en-US" dirty="0"/>
          </a:p>
          <a:p>
            <a:r>
              <a:rPr lang="en-US" dirty="0"/>
              <a:t>CLICS</a:t>
            </a:r>
            <a:endParaRPr lang="ru-RU" dirty="0"/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его использовать и как развивать</a:t>
            </a:r>
          </a:p>
          <a:p>
            <a:r>
              <a:rPr lang="ru-RU" dirty="0"/>
              <a:t>Обобщение</a:t>
            </a:r>
          </a:p>
          <a:p>
            <a:r>
              <a:rPr lang="ru-RU" dirty="0"/>
              <a:t>Графы</a:t>
            </a:r>
          </a:p>
          <a:p>
            <a:r>
              <a:rPr lang="ru-RU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8565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1486073"/>
            <a:ext cx="10394707" cy="47486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https://framenet2.icsi.berkeley.edu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фреймов, 13 000 лексических единиц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 (в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. иерархические)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продолжает развиваться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Активно разрабатываются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фреймнеты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для других языков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аналог для русского языка: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http://www.framebank.ru/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</p:txBody>
      </p:sp>
    </p:spTree>
    <p:extLst>
      <p:ext uri="{BB962C8B-B14F-4D97-AF65-F5344CB8AC3E}">
        <p14:creationId xmlns:p14="http://schemas.microsoft.com/office/powerpoint/2010/main" val="301209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name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lexUnit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об участниках фрейма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и название</a:t>
            </a:r>
            <a:r>
              <a:rPr lang="en-US" dirty="0"/>
              <a:t> </a:t>
            </a:r>
            <a:r>
              <a:rPr lang="ru-RU" dirty="0"/>
              <a:t>элемента</a:t>
            </a:r>
          </a:p>
          <a:p>
            <a:r>
              <a:rPr lang="ru-RU" dirty="0"/>
              <a:t>Определение</a:t>
            </a:r>
          </a:p>
          <a:p>
            <a:r>
              <a:rPr lang="ru-RU" dirty="0"/>
              <a:t>Тип: ядерный </a:t>
            </a:r>
            <a:r>
              <a:rPr lang="en-US" dirty="0"/>
              <a:t>vs. </a:t>
            </a:r>
            <a:r>
              <a:rPr lang="ru-RU" dirty="0"/>
              <a:t>периферийный </a:t>
            </a:r>
            <a:r>
              <a:rPr lang="en-US" dirty="0"/>
              <a:t>vs. </a:t>
            </a:r>
            <a:r>
              <a:rPr lang="ru-RU" dirty="0"/>
              <a:t>экстра-тематический</a:t>
            </a:r>
          </a:p>
          <a:p>
            <a:r>
              <a:rPr lang="ru-RU" dirty="0"/>
              <a:t>Связь с другими элементами: наличие каких элементов требует, каких – исключает</a:t>
            </a:r>
          </a:p>
        </p:txBody>
      </p:sp>
    </p:spTree>
    <p:extLst>
      <p:ext uri="{BB962C8B-B14F-4D97-AF65-F5344CB8AC3E}">
        <p14:creationId xmlns:p14="http://schemas.microsoft.com/office/powerpoint/2010/main" val="424687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словах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ru-RU" dirty="0"/>
              <a:t>Определение</a:t>
            </a:r>
          </a:p>
          <a:p>
            <a:r>
              <a:rPr lang="ru-RU" dirty="0"/>
              <a:t>Часть речи</a:t>
            </a:r>
          </a:p>
          <a:p>
            <a:r>
              <a:rPr lang="ru-RU" b="1" dirty="0"/>
              <a:t>Размеченные примеры (!)</a:t>
            </a:r>
          </a:p>
          <a:p>
            <a:r>
              <a:rPr lang="ru-RU" dirty="0"/>
              <a:t>…и некоторые другие</a:t>
            </a:r>
          </a:p>
        </p:txBody>
      </p:sp>
    </p:spTree>
    <p:extLst>
      <p:ext uri="{BB962C8B-B14F-4D97-AF65-F5344CB8AC3E}">
        <p14:creationId xmlns:p14="http://schemas.microsoft.com/office/powerpoint/2010/main" val="108488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Найдите все фреймы, в число ядерных (</a:t>
            </a:r>
            <a:r>
              <a:rPr lang="ru-RU" dirty="0" err="1"/>
              <a:t>Core</a:t>
            </a:r>
            <a:r>
              <a:rPr lang="ru-RU" dirty="0"/>
              <a:t>) элементов которых входит участник с ролью начальной точки перемещения (</a:t>
            </a:r>
            <a:r>
              <a:rPr lang="ru-RU" dirty="0" err="1"/>
              <a:t>Source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643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67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Cross-Linguistic Linked Data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667"/>
              <a:t>Martin Haspelmath &amp; Robert Forkel</a:t>
            </a:r>
            <a:endParaRPr sz="2667"/>
          </a:p>
          <a:p>
            <a:pPr indent="-474121">
              <a:spcBef>
                <a:spcPts val="2133"/>
              </a:spcBef>
              <a:buSzPts val="2000"/>
            </a:pPr>
            <a:r>
              <a:rPr lang="ru" sz="2667"/>
              <a:t>glottolog</a:t>
            </a:r>
            <a:endParaRPr sz="2667"/>
          </a:p>
          <a:p>
            <a:pPr indent="-474121">
              <a:buSzPts val="2000"/>
            </a:pPr>
            <a:r>
              <a:rPr lang="ru" sz="2667"/>
              <a:t>WALS, WOLD и другие базы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агрегаторы типа CLICS</a:t>
            </a:r>
            <a:endParaRPr sz="2667"/>
          </a:p>
          <a:p>
            <a:pPr indent="-474121">
              <a:buSzPts val="2000"/>
            </a:pPr>
            <a:r>
              <a:rPr lang="ru" sz="2667"/>
              <a:t>софт и формат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журналы</a:t>
            </a:r>
            <a:br>
              <a:rPr lang="ru" sz="2667"/>
            </a:br>
            <a:r>
              <a:rPr lang="ru" sz="2667"/>
              <a:t>например, Dictionaria (</a:t>
            </a:r>
            <a:r>
              <a:rPr lang="ru" sz="2667" u="sng">
                <a:solidFill>
                  <a:schemeClr val="accent5"/>
                </a:solidFill>
                <a:hlinkClick r:id="rId3"/>
              </a:rPr>
              <a:t>https://dictionaria.clld.org/</a:t>
            </a:r>
            <a:r>
              <a:rPr lang="ru" sz="2667"/>
              <a:t>): словари малых языков с грамматическим комментарием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60817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15600" y="210233"/>
            <a:ext cx="11360800" cy="10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Database of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ross-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Li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nguistic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olexification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 (CLICS)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15600" y="157883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3200" u="sng" dirty="0">
                <a:solidFill>
                  <a:schemeClr val="accent5"/>
                </a:solidFill>
                <a:hlinkClick r:id="rId3"/>
              </a:rPr>
              <a:t>https://clics.clld.org/</a:t>
            </a:r>
            <a:endParaRPr sz="3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ru" sz="3200" dirty="0"/>
              <a:t>Агрегатор доступных электронных словарей (словников) и баз данных</a:t>
            </a:r>
            <a:endParaRPr sz="3200" dirty="0"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ru" sz="3200" dirty="0"/>
              <a:t>Содержит: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Набор лексических значений («концептов»)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Сведения о колексификации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66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1449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Колексификация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15600" y="10393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Два или более значений покрываются одним и тем же словом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Ср.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VS. дислексификация: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dirty="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300" y="2997192"/>
            <a:ext cx="964237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51" y="3057442"/>
            <a:ext cx="46609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133334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725300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551" y="4944840"/>
            <a:ext cx="22479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2855" y="5528450"/>
            <a:ext cx="39497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648764" y="5397650"/>
            <a:ext cx="3569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(орокский &lt; тунгусо-маньчжурский)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2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4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28767" y="366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</a:t>
            </a:r>
            <a:endParaRPr/>
          </a:p>
          <a:p>
            <a:r>
              <a:rPr lang="ru"/>
              <a:t>‘старший брат’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00" y="366100"/>
            <a:ext cx="8223400" cy="612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53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значений (</a:t>
            </a:r>
            <a:r>
              <a:rPr lang="en-US" dirty="0" err="1"/>
              <a:t>Concepticon</a:t>
            </a:r>
            <a:r>
              <a:rPr lang="ru-RU" dirty="0"/>
              <a:t>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" sz="3200" dirty="0"/>
              <a:t>(https://concepticon.clld.org/)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/>
              <a:t>Опубликованные словники, приведенные к общему виду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/>
              <a:t>Словники: от списков </a:t>
            </a:r>
            <a:r>
              <a:rPr lang="ru-RU" sz="3200" dirty="0" err="1"/>
              <a:t>Сводеша</a:t>
            </a:r>
            <a:r>
              <a:rPr lang="ru-RU" sz="3200" dirty="0"/>
              <a:t> до клинических тестов на называние (</a:t>
            </a:r>
            <a:r>
              <a:rPr lang="en-US" sz="3200" dirty="0"/>
              <a:t>naming tests</a:t>
            </a:r>
            <a:r>
              <a:rPr lang="ru-RU" sz="3200" dirty="0"/>
              <a:t>)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00"/>
                </a:solidFill>
              </a:rPr>
              <a:t>30222 </a:t>
            </a:r>
            <a:r>
              <a:rPr lang="ru-RU" sz="3200" dirty="0">
                <a:solidFill>
                  <a:srgbClr val="000000"/>
                </a:solidFill>
              </a:rPr>
              <a:t>уникальных элемента из </a:t>
            </a:r>
            <a:r>
              <a:rPr lang="en-US" sz="3200" dirty="0">
                <a:solidFill>
                  <a:srgbClr val="000000"/>
                </a:solidFill>
              </a:rPr>
              <a:t>160 </a:t>
            </a:r>
            <a:r>
              <a:rPr lang="ru-RU" sz="3200" dirty="0">
                <a:solidFill>
                  <a:srgbClr val="000000"/>
                </a:solidFill>
              </a:rPr>
              <a:t>словников приведены к единому списку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ru-RU" sz="3200" dirty="0">
                <a:solidFill>
                  <a:srgbClr val="000000"/>
                </a:solidFill>
              </a:rPr>
              <a:t>из</a:t>
            </a:r>
            <a:r>
              <a:rPr lang="en-US" sz="3200" dirty="0">
                <a:solidFill>
                  <a:srgbClr val="000000"/>
                </a:solidFill>
              </a:rPr>
              <a:t> 2495 </a:t>
            </a:r>
            <a:r>
              <a:rPr lang="ru-RU" sz="3200" dirty="0">
                <a:solidFill>
                  <a:srgbClr val="000000"/>
                </a:solidFill>
              </a:rPr>
              <a:t>лексических значений</a:t>
            </a:r>
          </a:p>
          <a:p>
            <a:pPr>
              <a:spcBef>
                <a:spcPts val="600"/>
              </a:spcBef>
            </a:pPr>
            <a:r>
              <a:rPr lang="ru-RU" sz="3200" dirty="0">
                <a:solidFill>
                  <a:srgbClr val="000000"/>
                </a:solidFill>
              </a:rPr>
              <a:t>У каждого концепта есть уникальное имя и определение</a:t>
            </a:r>
            <a:endParaRPr lang="en-US" sz="3200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103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ru" dirty="0"/>
              <a:t>Concepticon: пример</a:t>
            </a:r>
            <a:endParaRPr dirty="0"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36" y="1980299"/>
            <a:ext cx="11785600" cy="427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021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4600" y="686800"/>
            <a:ext cx="276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CLICS целиком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67" y="88367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219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-RU" sz="3200" dirty="0"/>
              <a:t>Для решения каких задач может использоваться?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ru-RU" sz="3200" dirty="0"/>
              <a:t>Сравнительно-историческое языкознание, ареальная лингвистика, лексическая типология…</a:t>
            </a:r>
          </a:p>
          <a:p>
            <a:pPr>
              <a:spcBef>
                <a:spcPts val="600"/>
              </a:spcBef>
            </a:pPr>
            <a:r>
              <a:rPr lang="ru-RU" sz="3200" dirty="0"/>
              <a:t>Как пользоваться: открытый код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en-US" sz="3200" dirty="0">
                <a:hlinkClick r:id="rId2"/>
              </a:rPr>
              <a:t>https://github.com/clld/clics</a:t>
            </a:r>
            <a:r>
              <a:rPr lang="ru-RU" sz="3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3200" dirty="0"/>
              <a:t>Как создавать / развивать подобные ресурсы?</a:t>
            </a:r>
          </a:p>
        </p:txBody>
      </p:sp>
    </p:spTree>
    <p:extLst>
      <p:ext uri="{BB962C8B-B14F-4D97-AF65-F5344CB8AC3E}">
        <p14:creationId xmlns:p14="http://schemas.microsoft.com/office/powerpoint/2010/main" val="24962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err="1"/>
              <a:t>Ворднет</a:t>
            </a:r>
            <a:r>
              <a:rPr lang="ru-RU" dirty="0"/>
              <a:t> – скорее для имен, </a:t>
            </a:r>
            <a:r>
              <a:rPr lang="en-US" dirty="0"/>
              <a:t>top-down approach</a:t>
            </a:r>
          </a:p>
          <a:p>
            <a:r>
              <a:rPr lang="ru-RU" dirty="0" err="1"/>
              <a:t>Фреймнет</a:t>
            </a:r>
            <a:r>
              <a:rPr lang="ru-RU" dirty="0"/>
              <a:t> – для предикатов, тоже </a:t>
            </a:r>
            <a:r>
              <a:rPr lang="en-US" dirty="0"/>
              <a:t>top-down</a:t>
            </a:r>
          </a:p>
          <a:p>
            <a:r>
              <a:rPr lang="en-US" dirty="0"/>
              <a:t>CLICS </a:t>
            </a:r>
            <a:r>
              <a:rPr lang="ru-RU" dirty="0"/>
              <a:t>– в общем для всего, </a:t>
            </a:r>
            <a:r>
              <a:rPr lang="en-US" dirty="0"/>
              <a:t>bottom-up</a:t>
            </a:r>
          </a:p>
          <a:p>
            <a:r>
              <a:rPr lang="ru-RU" dirty="0"/>
              <a:t>Структура каждого из этих ресурсов – </a:t>
            </a:r>
            <a:r>
              <a:rPr lang="ru-RU" dirty="0" err="1"/>
              <a:t>графовая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организовано лексико-семантическое пространство?</a:t>
            </a:r>
          </a:p>
          <a:p>
            <a:pPr marL="0" indent="0">
              <a:buNone/>
            </a:pPr>
            <a:r>
              <a:rPr lang="ru-RU" dirty="0"/>
              <a:t>Вопрос, который занимает лексических </a:t>
            </a:r>
            <a:r>
              <a:rPr lang="ru-RU" dirty="0" err="1"/>
              <a:t>типологов</a:t>
            </a:r>
            <a:r>
              <a:rPr lang="ru-RU" dirty="0"/>
              <a:t>, </a:t>
            </a:r>
            <a:r>
              <a:rPr lang="ru-RU" dirty="0" err="1"/>
              <a:t>нейролингвистов</a:t>
            </a:r>
            <a:r>
              <a:rPr lang="ru-RU" dirty="0"/>
              <a:t>, компьютерных лингвистов (ср. многоязычные дистрибутивные модели типа </a:t>
            </a:r>
            <a:r>
              <a:rPr lang="en-US" dirty="0"/>
              <a:t>BERT</a:t>
            </a:r>
            <a:r>
              <a:rPr lang="ru-RU" dirty="0"/>
              <a:t>) </a:t>
            </a:r>
            <a:r>
              <a:rPr lang="ru-RU" b="1" dirty="0"/>
              <a:t>прямо сейчас</a:t>
            </a:r>
          </a:p>
        </p:txBody>
      </p:sp>
    </p:spTree>
    <p:extLst>
      <p:ext uri="{BB962C8B-B14F-4D97-AF65-F5344CB8AC3E}">
        <p14:creationId xmlns:p14="http://schemas.microsoft.com/office/powerpoint/2010/main" val="28669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Тезаурусы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7611"/>
            <a:ext cx="10515600" cy="4179351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http://www.labinform.ru/pub/ruthes/index.htm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5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Выше-ниже: гипонимы, </a:t>
            </a:r>
            <a:r>
              <a:rPr lang="ru-RU" sz="3200" dirty="0" err="1"/>
              <a:t>гиперонимы</a:t>
            </a:r>
            <a:r>
              <a:rPr lang="ru-RU" sz="3200" dirty="0"/>
              <a:t>, </a:t>
            </a:r>
            <a:r>
              <a:rPr lang="ru-RU" sz="3200" dirty="0" err="1"/>
              <a:t>когипонимы</a:t>
            </a:r>
            <a:endParaRPr lang="ru-RU" sz="3200" dirty="0"/>
          </a:p>
          <a:p>
            <a:r>
              <a:rPr lang="ru-RU" sz="3200" dirty="0"/>
              <a:t>Синонимы, антонимы</a:t>
            </a:r>
          </a:p>
          <a:p>
            <a:r>
              <a:rPr lang="ru-RU" sz="3200" dirty="0"/>
              <a:t>Часть-целое: </a:t>
            </a:r>
            <a:r>
              <a:rPr lang="ru-RU" sz="3200" dirty="0" err="1"/>
              <a:t>меронимы</a:t>
            </a:r>
            <a:r>
              <a:rPr lang="ru-RU" sz="3200" dirty="0"/>
              <a:t> и </a:t>
            </a:r>
            <a:r>
              <a:rPr lang="ru-RU" sz="3200" dirty="0" err="1"/>
              <a:t>холонимы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скачивания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 через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и реализующий его синонимический ряд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WordNet-a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WordNet-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ы с той же структурой для других языков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07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Фрагмент структуры </a:t>
            </a:r>
            <a:r>
              <a:rPr lang="en-US" dirty="0"/>
              <a:t>WordNet</a:t>
            </a:r>
            <a:r>
              <a:rPr lang="ru-RU" dirty="0"/>
              <a:t>-а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2176" y="2510029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5627" y="1379572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5627" y="3342206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http://compling.hss.ntu.edu.sg/omw/</a:t>
            </a:r>
            <a:endParaRPr lang="ru-RU" dirty="0"/>
          </a:p>
          <a:p>
            <a:r>
              <a:rPr lang="ru-RU" dirty="0"/>
              <a:t>За основу взята структура (семантическое дерево) английского </a:t>
            </a:r>
            <a:r>
              <a:rPr lang="ru-RU" dirty="0" err="1"/>
              <a:t>ворднета</a:t>
            </a:r>
            <a:endParaRPr lang="ru-RU" dirty="0"/>
          </a:p>
          <a:p>
            <a:r>
              <a:rPr lang="ru-RU" dirty="0"/>
              <a:t>На нее наложены данные других языков</a:t>
            </a:r>
          </a:p>
          <a:p>
            <a:r>
              <a:rPr lang="ru-RU" dirty="0"/>
              <a:t>Через 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ru-RU" dirty="0"/>
              <a:t>доступны 29</a:t>
            </a:r>
          </a:p>
          <a:p>
            <a:r>
              <a:rPr lang="ru-RU" dirty="0"/>
              <a:t>Существует версия на 150 языков (данные собраны автоматически по </a:t>
            </a:r>
            <a:r>
              <a:rPr lang="en-US" dirty="0"/>
              <a:t>Wiktionary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доступна для скачивания, см.: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http://compling.hss.ntu.edu.sg/omw/summx.html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0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/>
              <a:t>MultiWordNet</a:t>
            </a:r>
            <a:r>
              <a:rPr lang="en-US" dirty="0"/>
              <a:t>: </a:t>
            </a:r>
            <a:r>
              <a:rPr lang="ru-RU" dirty="0"/>
              <a:t>иллюстрация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1437</Words>
  <Application>Microsoft Office PowerPoint</Application>
  <PresentationFormat>Широкоэкранный</PresentationFormat>
  <Paragraphs>232</Paragraphs>
  <Slides>35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Libre Franklin</vt:lpstr>
      <vt:lpstr>Maven Pro</vt:lpstr>
      <vt:lpstr>Proxima Nova</vt:lpstr>
      <vt:lpstr>Тема Office</vt:lpstr>
      <vt:lpstr>Лексические ресурсы</vt:lpstr>
      <vt:lpstr>План</vt:lpstr>
      <vt:lpstr>WORDNET</vt:lpstr>
      <vt:lpstr>Тезаурусы</vt:lpstr>
      <vt:lpstr>Типы семантических отношений</vt:lpstr>
      <vt:lpstr>WordNet</vt:lpstr>
      <vt:lpstr>Фрагмент структуры WordNet-а</vt:lpstr>
      <vt:lpstr>MultiWordNet</vt:lpstr>
      <vt:lpstr>MultiWordNet: иллюстрация</vt:lpstr>
      <vt:lpstr>WordNet через nltk (см. CompSem_wn_fn.ipynb)</vt:lpstr>
      <vt:lpstr>Синсет</vt:lpstr>
      <vt:lpstr>Отношения между синсетами</vt:lpstr>
      <vt:lpstr>Некоторые отношения определены только для лемм:</vt:lpstr>
      <vt:lpstr>Русские ворднеты</vt:lpstr>
      <vt:lpstr>Презентация PowerPoint</vt:lpstr>
      <vt:lpstr>FRAMENET</vt:lpstr>
      <vt:lpstr>Презентация PowerPoint</vt:lpstr>
      <vt:lpstr>Фреймы: теоретическая справка</vt:lpstr>
      <vt:lpstr>Пример: фрейм Commercial event (Филлмор)</vt:lpstr>
      <vt:lpstr>FrameNet</vt:lpstr>
      <vt:lpstr>FrameNet из nltk</vt:lpstr>
      <vt:lpstr>FrameNet из nltk</vt:lpstr>
      <vt:lpstr>Сведения об участниках фрейма</vt:lpstr>
      <vt:lpstr>Сведения о словах</vt:lpstr>
      <vt:lpstr>Практическое задание</vt:lpstr>
      <vt:lpstr>CLICS</vt:lpstr>
      <vt:lpstr>Cross-Linguistic Linked Data</vt:lpstr>
      <vt:lpstr>Database of Cross-Linguistic Colexifications (CLICS)</vt:lpstr>
      <vt:lpstr>Колексификация</vt:lpstr>
      <vt:lpstr>Кластер ‘старший брат’</vt:lpstr>
      <vt:lpstr>Набор значений (Concepticon)</vt:lpstr>
      <vt:lpstr>Concepticon: пример</vt:lpstr>
      <vt:lpstr>CLICS целиком</vt:lpstr>
      <vt:lpstr>CLICS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&amp; FrameNet</dc:title>
  <dc:creator>Дарья Рыжова</dc:creator>
  <cp:lastModifiedBy>Daria R</cp:lastModifiedBy>
  <cp:revision>45</cp:revision>
  <dcterms:created xsi:type="dcterms:W3CDTF">2020-04-17T21:20:48Z</dcterms:created>
  <dcterms:modified xsi:type="dcterms:W3CDTF">2024-01-08T20:07:06Z</dcterms:modified>
</cp:coreProperties>
</file>