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2F7433-D4B9-46D9-94D0-3A282C650527}">
  <a:tblStyle styleId="{482F7433-D4B9-46D9-94D0-3A282C6505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a1ed2cffc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a1ed2cffc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a1ed2cff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a1ed2cff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9b67d2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9b67d2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9b67d25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9b67d25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b67d25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9b67d25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b67d25b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b67d25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9b67d25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9b67d25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b67d25b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9b67d25b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9b67d25b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9b67d25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9b67d25b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9b67d25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a1ed2c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a1ed2c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9b67d25b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9b67d25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9b67d25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9b67d25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9b67d25b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9b67d25b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9b67d25b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9b67d25b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9b67d25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9b67d25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9b67d25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9b67d25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9b67d25b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9b67d25b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9b67d25b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9b67d25b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9b67d25b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9b67d25b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9c48a14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9c48a14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a1ed2cf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a1ed2cf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9c48a14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9c48a14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9c48a14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9c48a14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9c48a147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9c48a14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9c48a14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9c48a14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9c48a14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9c48a14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9c48a14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9c48a14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9c48a14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9c48a14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9c48a14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9c48a14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9c48a14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9c48a14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9c48a147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9c48a14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a1ed2cf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a1ed2cf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9c48a14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9c48a14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9c48a147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9c48a147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9c48a147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9c48a147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a1ed2cff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a1ed2cff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a1ed2cff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a1ed2cff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a1ed2cff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a1ed2cff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a1ed2cff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a1ed2cff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a1ed2cf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a1ed2cf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holar.google.com/scholar?q=%22Formalizing%20the%20pragmatics%20of%20metaphor%20understanding%22" TargetMode="External"/><Relationship Id="rId4" Type="http://schemas.openxmlformats.org/officeDocument/2006/relationships/hyperlink" Target="http://www.pnas.org/content/111/33/12002" TargetMode="External"/><Relationship Id="rId5" Type="http://schemas.openxmlformats.org/officeDocument/2006/relationships/hyperlink" Target="http://journals.linguisticsociety.org/proceedings/index.php/SALT/article/view/265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ience.sciencemag.org/content/336/6084/99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roblang.org/chapters/01-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blang.org/chapters/01-introduct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problang.org/chapters/01-introductio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24.png"/><Relationship Id="rId8"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1.png"/><Relationship Id="rId10" Type="http://schemas.openxmlformats.org/officeDocument/2006/relationships/image" Target="../media/image32.png"/><Relationship Id="rId9"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sz="3977"/>
              <a:t>The Rational Speech Act Framework</a:t>
            </a:r>
            <a:endParaRPr sz="3977"/>
          </a:p>
          <a:p>
            <a:pPr indent="0" lvl="0" marL="0" rtl="0" algn="ctr">
              <a:spcBef>
                <a:spcPts val="0"/>
              </a:spcBef>
              <a:spcAft>
                <a:spcPts val="0"/>
              </a:spcAft>
              <a:buNone/>
            </a:pPr>
            <a:r>
              <a:t/>
            </a:r>
            <a:endParaRPr sz="3977"/>
          </a:p>
          <a:p>
            <a:pPr indent="0" lvl="0" marL="0" rtl="0" algn="ctr">
              <a:spcBef>
                <a:spcPts val="0"/>
              </a:spcBef>
              <a:spcAft>
                <a:spcPts val="0"/>
              </a:spcAft>
              <a:buNone/>
            </a:pPr>
            <a:r>
              <a:rPr lang="ru" sz="4055"/>
              <a:t>Теория рационального речевого акта</a:t>
            </a:r>
            <a:endParaRPr sz="4055"/>
          </a:p>
        </p:txBody>
      </p:sp>
      <p:sp>
        <p:nvSpPr>
          <p:cNvPr id="55" name="Google Shape;55;p13"/>
          <p:cNvSpPr txBox="1"/>
          <p:nvPr>
            <p:ph idx="1" type="subTitle"/>
          </p:nvPr>
        </p:nvSpPr>
        <p:spPr>
          <a:xfrm>
            <a:off x="311700" y="3269075"/>
            <a:ext cx="8520600" cy="1067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ru" sz="2300"/>
              <a:t>Даша Рыжова, Даша Попова</a:t>
            </a:r>
            <a:endParaRPr sz="2300"/>
          </a:p>
          <a:p>
            <a:pPr indent="0" lvl="0" marL="0" rtl="0" algn="ctr">
              <a:lnSpc>
                <a:spcPct val="80000"/>
              </a:lnSpc>
              <a:spcBef>
                <a:spcPts val="0"/>
              </a:spcBef>
              <a:spcAft>
                <a:spcPts val="0"/>
              </a:spcAft>
              <a:buNone/>
            </a:pPr>
            <a:r>
              <a:t/>
            </a:r>
            <a:endParaRPr sz="2300"/>
          </a:p>
          <a:p>
            <a:pPr indent="0" lvl="0" marL="0" rtl="0" algn="ctr">
              <a:lnSpc>
                <a:spcPct val="80000"/>
              </a:lnSpc>
              <a:spcBef>
                <a:spcPts val="0"/>
              </a:spcBef>
              <a:spcAft>
                <a:spcPts val="0"/>
              </a:spcAft>
              <a:buNone/>
            </a:pPr>
            <a:r>
              <a:rPr lang="ru" sz="2300"/>
              <a:t>Компьютерная семантика </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Horn, 1972 Scalar implicatures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sz="1400">
                <a:solidFill>
                  <a:schemeClr val="dk1"/>
                </a:solidFill>
                <a:highlight>
                  <a:srgbClr val="FFFFFF"/>
                </a:highlight>
              </a:rPr>
              <a:t>A scalar implicature (скалярная импликатура) is a quantity implicature based on the use of an informationally weak term in an implicational scale (шкала информативности).</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rPr>
              <a:t>Scale: SOME (less informative: some, all) -- ALL (more informative: all)</a:t>
            </a:r>
            <a:endParaRPr sz="1400">
              <a:solidFill>
                <a:schemeClr val="dk1"/>
              </a:solidFill>
            </a:endParaRPr>
          </a:p>
          <a:p>
            <a:pPr indent="0" lvl="0" marL="0" rtl="0" algn="l">
              <a:spcBef>
                <a:spcPts val="1200"/>
              </a:spcBef>
              <a:spcAft>
                <a:spcPts val="0"/>
              </a:spcAft>
              <a:buNone/>
            </a:pPr>
            <a:r>
              <a:rPr i="1" lang="ru" sz="1400">
                <a:solidFill>
                  <a:schemeClr val="dk1"/>
                </a:solidFill>
              </a:rPr>
              <a:t>The pianist played some Mozart sonatas</a:t>
            </a:r>
            <a:endParaRPr i="1" sz="1400">
              <a:solidFill>
                <a:schemeClr val="dk1"/>
              </a:solidFill>
            </a:endParaRPr>
          </a:p>
          <a:p>
            <a:pPr indent="0" lvl="0" marL="0" rtl="0" algn="l">
              <a:spcBef>
                <a:spcPts val="1200"/>
              </a:spcBef>
              <a:spcAft>
                <a:spcPts val="0"/>
              </a:spcAft>
              <a:buNone/>
            </a:pPr>
            <a:r>
              <a:rPr lang="ru" sz="1400">
                <a:solidFill>
                  <a:schemeClr val="dk1"/>
                </a:solidFill>
              </a:rPr>
              <a:t>More informative alternative utterance: </a:t>
            </a:r>
            <a:r>
              <a:rPr i="1" lang="ru" sz="1400">
                <a:solidFill>
                  <a:schemeClr val="dk1"/>
                </a:solidFill>
              </a:rPr>
              <a:t>The pianist played all Mozart sonatas</a:t>
            </a:r>
            <a:endParaRPr i="1" sz="1400">
              <a:solidFill>
                <a:schemeClr val="dk1"/>
              </a:solidFill>
            </a:endParaRPr>
          </a:p>
          <a:p>
            <a:pPr indent="0" lvl="0" marL="0" rtl="0" algn="l">
              <a:spcBef>
                <a:spcPts val="1200"/>
              </a:spcBef>
              <a:spcAft>
                <a:spcPts val="0"/>
              </a:spcAft>
              <a:buNone/>
            </a:pPr>
            <a:r>
              <a:rPr lang="ru" sz="1400">
                <a:solidFill>
                  <a:schemeClr val="dk1"/>
                </a:solidFill>
              </a:rPr>
              <a:t>Scalar implicature: </a:t>
            </a:r>
            <a:r>
              <a:rPr i="1" lang="ru" sz="1400">
                <a:solidFill>
                  <a:schemeClr val="dk1"/>
                </a:solidFill>
              </a:rPr>
              <a:t>The pianist did not play all Mozart sonatas</a:t>
            </a:r>
            <a:endParaRPr i="1"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ru" sz="1400">
                <a:solidFill>
                  <a:schemeClr val="dk1"/>
                </a:solidFill>
              </a:rPr>
              <a:t>The choice by the speaker of a less informative utterance implies the negation of the more informative alternative (</a:t>
            </a:r>
            <a:r>
              <a:rPr i="1" lang="ru" sz="1400">
                <a:solidFill>
                  <a:schemeClr val="dk1"/>
                </a:solidFill>
              </a:rPr>
              <a:t>some</a:t>
            </a:r>
            <a:r>
              <a:rPr lang="ru" sz="1400">
                <a:solidFill>
                  <a:schemeClr val="dk1"/>
                </a:solidFill>
              </a:rPr>
              <a:t> implicates </a:t>
            </a:r>
            <a:r>
              <a:rPr i="1" lang="ru" sz="1400">
                <a:solidFill>
                  <a:schemeClr val="dk1"/>
                </a:solidFill>
              </a:rPr>
              <a:t>not all</a:t>
            </a:r>
            <a:r>
              <a:rPr lang="ru" sz="1400">
                <a:solidFill>
                  <a:schemeClr val="dk1"/>
                </a:solidFill>
              </a:rPr>
              <a:t>).</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03650"/>
            <a:ext cx="8520600" cy="5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Scalar implicatures</a:t>
            </a:r>
            <a:endParaRPr/>
          </a:p>
        </p:txBody>
      </p:sp>
      <p:sp>
        <p:nvSpPr>
          <p:cNvPr id="115" name="Google Shape;115;p23"/>
          <p:cNvSpPr txBox="1"/>
          <p:nvPr>
            <p:ph idx="1" type="body"/>
          </p:nvPr>
        </p:nvSpPr>
        <p:spPr>
          <a:xfrm>
            <a:off x="311700" y="744250"/>
            <a:ext cx="8520600" cy="382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sz="1400">
                <a:solidFill>
                  <a:schemeClr val="dk1"/>
                </a:solidFill>
                <a:highlight>
                  <a:srgbClr val="FFFFFF"/>
                </a:highlight>
              </a:rPr>
              <a:t>An implicational scale is a set of lexical items that are</a:t>
            </a:r>
            <a:endParaRPr sz="1400">
              <a:solidFill>
                <a:schemeClr val="dk1"/>
              </a:solidFill>
              <a:highlight>
                <a:srgbClr val="FFFFFF"/>
              </a:highlight>
            </a:endParaRPr>
          </a:p>
          <a:p>
            <a:pPr indent="-317500" lvl="0" marL="457200" rtl="0" algn="l">
              <a:spcBef>
                <a:spcPts val="1200"/>
              </a:spcBef>
              <a:spcAft>
                <a:spcPts val="0"/>
              </a:spcAft>
              <a:buClr>
                <a:schemeClr val="dk1"/>
              </a:buClr>
              <a:buSzPts val="1400"/>
              <a:buChar char="●"/>
            </a:pPr>
            <a:r>
              <a:rPr lang="ru" sz="1400">
                <a:solidFill>
                  <a:schemeClr val="dk1"/>
                </a:solidFill>
                <a:highlight>
                  <a:srgbClr val="FFFFFF"/>
                </a:highlight>
              </a:rPr>
              <a:t>of the same constituent category, and</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ordered in terms of their informativeness.</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highlight>
                  <a:srgbClr val="FFFFFF"/>
                </a:highlight>
              </a:rPr>
              <a:t>Any sentence including one item of the set entails all of the propositions expressed by similar sentences containing less informative items. In addition, in keeping with the quantity maxim, the use of an item in the scale creates scalar implicatures that disallow the propositions expressed by similar sentences that contain more informative items.</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rPr>
              <a:t>Examples: (English)</a:t>
            </a:r>
            <a:endParaRPr sz="1400">
              <a:solidFill>
                <a:schemeClr val="dk1"/>
              </a:solidFill>
            </a:endParaRPr>
          </a:p>
          <a:p>
            <a:pPr indent="-317500" lvl="0" marL="457200" rtl="0" algn="l">
              <a:spcBef>
                <a:spcPts val="1200"/>
              </a:spcBef>
              <a:spcAft>
                <a:spcPts val="0"/>
              </a:spcAft>
              <a:buClr>
                <a:schemeClr val="dk1"/>
              </a:buClr>
              <a:buSzPts val="1400"/>
              <a:buChar char="●"/>
            </a:pPr>
            <a:r>
              <a:rPr lang="ru" sz="1400">
                <a:solidFill>
                  <a:schemeClr val="dk1"/>
                </a:solidFill>
                <a:highlight>
                  <a:srgbClr val="FFFFFF"/>
                </a:highlight>
              </a:rPr>
              <a:t>{all, most, many, some}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{always, often, sometimes}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{succeed in, try to, want to}</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{certain, probable, possible}</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highlight>
                  <a:srgbClr val="FFFFFF"/>
                </a:highlight>
              </a:rPr>
              <a:t>Can you think of more examples for English? Can you think of examples for other languages? Do you predict the scales to be universal or language-specific? What is your hunch?</a:t>
            </a:r>
            <a:endParaRPr sz="1400">
              <a:solidFill>
                <a:schemeClr val="dk1"/>
              </a:solidFill>
              <a:highlight>
                <a:srgbClr val="FFFFFF"/>
              </a:highlight>
            </a:endParaRPr>
          </a:p>
          <a:p>
            <a:pPr indent="0" lvl="0" marL="0" rtl="0" algn="l">
              <a:spcBef>
                <a:spcPts val="1200"/>
              </a:spcBef>
              <a:spcAft>
                <a:spcPts val="1200"/>
              </a:spcAft>
              <a:buNone/>
            </a:pPr>
            <a:r>
              <a:t/>
            </a:r>
            <a:endParaRPr sz="14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рационального речевого акта</a:t>
            </a:r>
            <a:endParaRPr/>
          </a:p>
        </p:txBody>
      </p:sp>
      <p:sp>
        <p:nvSpPr>
          <p:cNvPr id="121" name="Google Shape;121;p2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прагматика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моделирование</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вероятностный подход</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общая теория коммуникации, которую можно распространить на сложные феномены, например, на метафору (</a:t>
            </a:r>
            <a:r>
              <a:rPr lang="ru" u="sng">
                <a:solidFill>
                  <a:schemeClr val="dk1"/>
                </a:solidFill>
                <a:highlight>
                  <a:srgbClr val="FFFFFF"/>
                </a:highlight>
                <a:hlinkClick r:id="rId3">
                  <a:extLst>
                    <a:ext uri="{A12FA001-AC4F-418D-AE19-62706E023703}">
                      <ahyp:hlinkClr val="tx"/>
                    </a:ext>
                  </a:extLst>
                </a:hlinkClick>
              </a:rPr>
              <a:t>Kao et al., 2014</a:t>
            </a:r>
            <a:r>
              <a:rPr lang="ru">
                <a:solidFill>
                  <a:schemeClr val="dk1"/>
                </a:solidFill>
                <a:highlight>
                  <a:srgbClr val="FFFFFF"/>
                </a:highlight>
              </a:rPr>
              <a:t>), гиперболу (</a:t>
            </a:r>
            <a:r>
              <a:rPr lang="ru" u="sng">
                <a:solidFill>
                  <a:schemeClr val="dk1"/>
                </a:solidFill>
                <a:highlight>
                  <a:srgbClr val="FFFFFF"/>
                </a:highlight>
                <a:hlinkClick r:id="rId4">
                  <a:extLst>
                    <a:ext uri="{A12FA001-AC4F-418D-AE19-62706E023703}">
                      <ahyp:hlinkClr val="tx"/>
                    </a:ext>
                  </a:extLst>
                </a:hlinkClick>
              </a:rPr>
              <a:t>Kao et al., 2014</a:t>
            </a:r>
            <a:r>
              <a:rPr lang="ru">
                <a:solidFill>
                  <a:schemeClr val="dk1"/>
                </a:solidFill>
                <a:highlight>
                  <a:srgbClr val="FFFFFF"/>
                </a:highlight>
              </a:rPr>
              <a:t>), степенную семантику  (</a:t>
            </a:r>
            <a:r>
              <a:rPr lang="ru" u="sng">
                <a:solidFill>
                  <a:schemeClr val="dk1"/>
                </a:solidFill>
                <a:highlight>
                  <a:srgbClr val="FFFFFF"/>
                </a:highlight>
                <a:hlinkClick r:id="rId5">
                  <a:extLst>
                    <a:ext uri="{A12FA001-AC4F-418D-AE19-62706E023703}">
                      <ahyp:hlinkClr val="tx"/>
                    </a:ext>
                  </a:extLst>
                </a:hlinkClick>
              </a:rPr>
              <a:t>Lassiter and Goodman, 2013</a:t>
            </a:r>
            <a:r>
              <a:rPr lang="ru">
                <a:solidFill>
                  <a:schemeClr val="dk1"/>
                </a:solidFill>
                <a:highlight>
                  <a:srgbClr val="FFFFFF"/>
                </a:highlight>
              </a:rPr>
              <a: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рационального речевого акта</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20000"/>
              </a:lnSpc>
              <a:spcBef>
                <a:spcPts val="0"/>
              </a:spcBef>
              <a:spcAft>
                <a:spcPts val="0"/>
              </a:spcAft>
              <a:buSzPct val="100000"/>
              <a:buChar char="-"/>
            </a:pPr>
            <a:r>
              <a:rPr lang="ru"/>
              <a:t>коммуникация как рекурсивное мышление слушающего и говорящего друг о друге</a:t>
            </a:r>
            <a:endParaRPr/>
          </a:p>
          <a:p>
            <a:pPr indent="0" lvl="0" marL="457200" rtl="0" algn="l">
              <a:lnSpc>
                <a:spcPct val="120000"/>
              </a:lnSpc>
              <a:spcBef>
                <a:spcPts val="0"/>
              </a:spcBef>
              <a:spcAft>
                <a:spcPts val="0"/>
              </a:spcAft>
              <a:buNone/>
            </a:pPr>
            <a:r>
              <a:t/>
            </a:r>
            <a:endParaRPr/>
          </a:p>
          <a:p>
            <a:pPr indent="-317182" lvl="0" marL="457200" rtl="0" algn="l">
              <a:lnSpc>
                <a:spcPct val="120000"/>
              </a:lnSpc>
              <a:spcBef>
                <a:spcPts val="0"/>
              </a:spcBef>
              <a:spcAft>
                <a:spcPts val="0"/>
              </a:spcAft>
              <a:buSzPct val="100000"/>
              <a:buChar char="-"/>
            </a:pPr>
            <a:r>
              <a:rPr lang="ru"/>
              <a:t>слушающий интерпретирует высказывание говорящего, считая, что говорящий кооперативен и пытается объяснить наивному (буквальному) слушающему какое-то положение дел</a:t>
            </a:r>
            <a:endParaRPr/>
          </a:p>
          <a:p>
            <a:pPr indent="0" lvl="0" marL="457200" rtl="0" algn="l">
              <a:lnSpc>
                <a:spcPct val="120000"/>
              </a:lnSpc>
              <a:spcBef>
                <a:spcPts val="0"/>
              </a:spcBef>
              <a:spcAft>
                <a:spcPts val="0"/>
              </a:spcAft>
              <a:buNone/>
            </a:pPr>
            <a:r>
              <a:t/>
            </a:r>
            <a:endParaRPr/>
          </a:p>
          <a:p>
            <a:pPr indent="-317182" lvl="0" marL="457200" rtl="0" algn="l">
              <a:lnSpc>
                <a:spcPct val="120000"/>
              </a:lnSpc>
              <a:spcBef>
                <a:spcPts val="0"/>
              </a:spcBef>
              <a:spcAft>
                <a:spcPts val="0"/>
              </a:spcAft>
              <a:buSzPct val="100000"/>
              <a:buChar char="-"/>
            </a:pPr>
            <a:r>
              <a:rPr lang="ru"/>
              <a:t>слушающий пытается понять, каково положение дел, учитывая, что говорящий произнёс то высказывание, которое он произнёс, и полагая, что говорящий размышлял о том, как слушающий наиболее вероятно проинтерпретирует высказывание</a:t>
            </a:r>
            <a:endParaRPr/>
          </a:p>
          <a:p>
            <a:pPr indent="0" lvl="0" marL="457200" rtl="0" algn="l">
              <a:lnSpc>
                <a:spcPct val="120000"/>
              </a:lnSpc>
              <a:spcBef>
                <a:spcPts val="0"/>
              </a:spcBef>
              <a:spcAft>
                <a:spcPts val="0"/>
              </a:spcAft>
              <a:buNone/>
            </a:pPr>
            <a:r>
              <a:t/>
            </a:r>
            <a:endParaRPr/>
          </a:p>
          <a:p>
            <a:pPr indent="-317182" lvl="0" marL="457200" rtl="0" algn="l">
              <a:lnSpc>
                <a:spcPct val="120000"/>
              </a:lnSpc>
              <a:spcBef>
                <a:spcPts val="0"/>
              </a:spcBef>
              <a:spcAft>
                <a:spcPts val="0"/>
              </a:spcAft>
              <a:buSzPct val="100000"/>
              <a:buChar char="-"/>
            </a:pPr>
            <a:r>
              <a:rPr lang="ru"/>
              <a:t>таким образом, возникает (по крайней мере) три уровня интерпретации: прагматический слушающий L1 размышляет о прагматическом говорящем S1 и делает вывод о положении дел s, учитывая, что говорящий произнес высказывание u, говорящий выбирает высказывание u максимизируя вероятность того, что буквальный слушающий L0 правильно поймет положение дел s, учитывая буквальное значение u</a:t>
            </a:r>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Ванильная версия RSA</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100">
                <a:solidFill>
                  <a:schemeClr val="dk1"/>
                </a:solidFill>
                <a:highlight>
                  <a:srgbClr val="FFFFFF"/>
                </a:highlight>
                <a:latin typeface="Roboto"/>
                <a:ea typeface="Roboto"/>
                <a:cs typeface="Roboto"/>
                <a:sym typeface="Roboto"/>
              </a:rPr>
              <a:t> </a:t>
            </a:r>
            <a:r>
              <a:rPr lang="ru" u="sng">
                <a:solidFill>
                  <a:schemeClr val="hlink"/>
                </a:solidFill>
                <a:highlight>
                  <a:srgbClr val="FFFFFF"/>
                </a:highlight>
                <a:hlinkClick r:id="rId3"/>
              </a:rPr>
              <a:t>Frank and Goodman (2012)</a:t>
            </a:r>
            <a:endParaRPr/>
          </a:p>
          <a:p>
            <a:pPr indent="0" lvl="0" marL="0" rtl="0" algn="l">
              <a:spcBef>
                <a:spcPts val="1200"/>
              </a:spcBef>
              <a:spcAft>
                <a:spcPts val="0"/>
              </a:spcAft>
              <a:buNone/>
            </a:pPr>
            <a:r>
              <a:rPr lang="ru"/>
              <a:t>Референциальная игра, в которой говорящий выбирает однословное высказывание u, чтобы указать на один объект 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4" name="Google Shape;134;p26"/>
          <p:cNvSpPr/>
          <p:nvPr/>
        </p:nvSpPr>
        <p:spPr>
          <a:xfrm>
            <a:off x="2041275" y="2941050"/>
            <a:ext cx="1289100" cy="128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3693100" y="2941050"/>
            <a:ext cx="1289100" cy="128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5344925" y="2941050"/>
            <a:ext cx="1289100" cy="1289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Ванильная версия RSA</a:t>
            </a:r>
            <a:endParaRPr/>
          </a:p>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highlight>
                  <a:srgbClr val="FFFFFF"/>
                </a:highlight>
              </a:rPr>
              <a:t>Контекстное множество (set of world states):</a:t>
            </a:r>
            <a:endParaRPr>
              <a:solidFill>
                <a:schemeClr val="dk1"/>
              </a:solidFill>
              <a:highlight>
                <a:srgbClr val="FFFFFF"/>
              </a:highlight>
            </a:endParaRPr>
          </a:p>
          <a:p>
            <a:pPr indent="0" lvl="0" marL="0" rtl="0" algn="l">
              <a:spcBef>
                <a:spcPts val="1200"/>
              </a:spcBef>
              <a:spcAft>
                <a:spcPts val="0"/>
              </a:spcAft>
              <a:buNone/>
            </a:pPr>
            <a:r>
              <a:rPr lang="ru">
                <a:solidFill>
                  <a:schemeClr val="dk1"/>
                </a:solidFill>
                <a:highlight>
                  <a:srgbClr val="FFFFFF"/>
                </a:highlight>
              </a:rPr>
              <a:t>S = {blue-square, blue-circle, green-square}</a:t>
            </a:r>
            <a:endParaRPr>
              <a:solidFill>
                <a:schemeClr val="dk1"/>
              </a:solidFill>
              <a:highlight>
                <a:srgbClr val="FFFFFF"/>
              </a:highlight>
            </a:endParaRPr>
          </a:p>
          <a:p>
            <a:pPr indent="0" lvl="0" marL="0" rtl="0" algn="l">
              <a:spcBef>
                <a:spcPts val="1200"/>
              </a:spcBef>
              <a:spcAft>
                <a:spcPts val="0"/>
              </a:spcAft>
              <a:buNone/>
            </a:pPr>
            <a:r>
              <a:rPr lang="ru">
                <a:solidFill>
                  <a:schemeClr val="dk1"/>
                </a:solidFill>
                <a:highlight>
                  <a:srgbClr val="FFFFFF"/>
                </a:highlight>
              </a:rPr>
              <a:t>Множество высказываний (set of utterances):</a:t>
            </a:r>
            <a:endParaRPr>
              <a:solidFill>
                <a:schemeClr val="dk1"/>
              </a:solidFill>
              <a:highlight>
                <a:srgbClr val="FFFFFF"/>
              </a:highlight>
            </a:endParaRPr>
          </a:p>
          <a:p>
            <a:pPr indent="0" lvl="0" marL="0" rtl="0" algn="l">
              <a:spcBef>
                <a:spcPts val="1200"/>
              </a:spcBef>
              <a:spcAft>
                <a:spcPts val="1200"/>
              </a:spcAft>
              <a:buNone/>
            </a:pPr>
            <a:r>
              <a:rPr lang="ru">
                <a:solidFill>
                  <a:schemeClr val="dk1"/>
                </a:solidFill>
                <a:highlight>
                  <a:srgbClr val="FFFFFF"/>
                </a:highlight>
              </a:rPr>
              <a:t>U = {“square", “circle", “green", “blue"}</a:t>
            </a:r>
            <a:endParaRPr>
              <a:solidFill>
                <a:schemeClr val="dk1"/>
              </a:solidFill>
              <a:highlight>
                <a:srgbClr val="FFFFFF"/>
              </a:highlight>
            </a:endParaRPr>
          </a:p>
        </p:txBody>
      </p:sp>
      <p:pic>
        <p:nvPicPr>
          <p:cNvPr id="143" name="Google Shape;143;p27"/>
          <p:cNvPicPr preferRelativeResize="0"/>
          <p:nvPr/>
        </p:nvPicPr>
        <p:blipFill>
          <a:blip r:embed="rId3">
            <a:alphaModFix/>
          </a:blip>
          <a:stretch>
            <a:fillRect/>
          </a:stretch>
        </p:blipFill>
        <p:spPr>
          <a:xfrm>
            <a:off x="926625" y="3176575"/>
            <a:ext cx="6687900" cy="180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Буквальный слушающий (Literal Listener L0)</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solidFill>
                  <a:srgbClr val="434343"/>
                </a:solidFill>
              </a:rPr>
              <a:t>Буквальный слушающий интерпретирует высказывание согласно его значению: он вычисляет вероятность положения дел (объекта) s, учитывая высказывание u, согласно семантике u и исходной вероятности s</a:t>
            </a:r>
            <a:endParaRPr>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0"/>
              </a:spcAft>
              <a:buNone/>
            </a:pPr>
            <a:r>
              <a:rPr lang="ru">
                <a:solidFill>
                  <a:srgbClr val="434343"/>
                </a:solidFill>
              </a:rPr>
              <a:t>Например, высказывание “blue” истинно для “</a:t>
            </a:r>
            <a:r>
              <a:rPr lang="ru">
                <a:solidFill>
                  <a:srgbClr val="434343"/>
                </a:solidFill>
                <a:highlight>
                  <a:srgbClr val="FFFFFF"/>
                </a:highlight>
              </a:rPr>
              <a:t>blue-square”, “blue-circle”, ложно для “green-square”, [[</a:t>
            </a:r>
            <a:r>
              <a:rPr i="1" lang="ru">
                <a:solidFill>
                  <a:srgbClr val="434343"/>
                </a:solidFill>
                <a:highlight>
                  <a:srgbClr val="FFFFFF"/>
                </a:highlight>
              </a:rPr>
              <a:t>u</a:t>
            </a:r>
            <a:r>
              <a:rPr lang="ru">
                <a:solidFill>
                  <a:srgbClr val="434343"/>
                </a:solidFill>
                <a:highlight>
                  <a:srgbClr val="FFFFFF"/>
                </a:highlight>
              </a:rPr>
              <a:t>]]:</a:t>
            </a:r>
            <a:r>
              <a:rPr i="1" lang="ru">
                <a:solidFill>
                  <a:srgbClr val="434343"/>
                </a:solidFill>
                <a:highlight>
                  <a:srgbClr val="FFFFFF"/>
                </a:highlight>
              </a:rPr>
              <a:t>S</a:t>
            </a:r>
            <a:r>
              <a:rPr lang="ru">
                <a:solidFill>
                  <a:srgbClr val="434343"/>
                </a:solidFill>
                <a:highlight>
                  <a:srgbClr val="FFFFFF"/>
                </a:highlight>
              </a:rPr>
              <a:t>↦{0,1}</a:t>
            </a:r>
            <a:endParaRPr>
              <a:solidFill>
                <a:srgbClr val="434343"/>
              </a:solidFill>
              <a:highlight>
                <a:srgbClr val="FFFFFF"/>
              </a:highlight>
            </a:endParaRPr>
          </a:p>
          <a:p>
            <a:pPr indent="0" lvl="0" marL="0" marR="0" rtl="0" algn="l">
              <a:spcBef>
                <a:spcPts val="1200"/>
              </a:spcBef>
              <a:spcAft>
                <a:spcPts val="0"/>
              </a:spcAft>
              <a:buNone/>
            </a:pPr>
            <a:r>
              <a:rPr i="1" lang="ru">
                <a:solidFill>
                  <a:srgbClr val="434343"/>
                </a:solidFill>
                <a:highlight>
                  <a:srgbClr val="FFFFFF"/>
                </a:highlight>
              </a:rPr>
              <a:t>P</a:t>
            </a:r>
            <a:r>
              <a:rPr i="1" lang="ru" sz="1100">
                <a:solidFill>
                  <a:srgbClr val="434343"/>
                </a:solidFill>
                <a:highlight>
                  <a:srgbClr val="FFFFFF"/>
                </a:highlight>
              </a:rPr>
              <a:t>L</a:t>
            </a:r>
            <a:r>
              <a:rPr lang="ru" sz="1100">
                <a:solidFill>
                  <a:srgbClr val="434343"/>
                </a:solidFill>
                <a:highlight>
                  <a:srgbClr val="FFFFFF"/>
                </a:highlight>
              </a:rPr>
              <a:t>0</a:t>
            </a:r>
            <a:r>
              <a:rPr lang="ru">
                <a:solidFill>
                  <a:srgbClr val="434343"/>
                </a:solidFill>
                <a:highlight>
                  <a:srgbClr val="FFFFFF"/>
                </a:highlight>
              </a:rPr>
              <a:t>(</a:t>
            </a:r>
            <a:r>
              <a:rPr i="1" lang="ru">
                <a:solidFill>
                  <a:srgbClr val="434343"/>
                </a:solidFill>
                <a:highlight>
                  <a:srgbClr val="FFFFFF"/>
                </a:highlight>
              </a:rPr>
              <a:t>s</a:t>
            </a:r>
            <a:r>
              <a:rPr lang="ru">
                <a:solidFill>
                  <a:srgbClr val="434343"/>
                </a:solidFill>
                <a:highlight>
                  <a:srgbClr val="FFFFFF"/>
                </a:highlight>
              </a:rPr>
              <a:t>∣</a:t>
            </a:r>
            <a:r>
              <a:rPr i="1" lang="ru">
                <a:solidFill>
                  <a:srgbClr val="434343"/>
                </a:solidFill>
                <a:highlight>
                  <a:srgbClr val="FFFFFF"/>
                </a:highlight>
              </a:rPr>
              <a:t>u</a:t>
            </a:r>
            <a:r>
              <a:rPr lang="ru">
                <a:solidFill>
                  <a:srgbClr val="434343"/>
                </a:solidFill>
                <a:highlight>
                  <a:srgbClr val="FFFFFF"/>
                </a:highlight>
              </a:rPr>
              <a:t>)∝[[</a:t>
            </a:r>
            <a:r>
              <a:rPr i="1" lang="ru">
                <a:solidFill>
                  <a:srgbClr val="434343"/>
                </a:solidFill>
                <a:highlight>
                  <a:srgbClr val="FFFFFF"/>
                </a:highlight>
              </a:rPr>
              <a:t>u</a:t>
            </a:r>
            <a:r>
              <a:rPr lang="ru">
                <a:solidFill>
                  <a:srgbClr val="434343"/>
                </a:solidFill>
                <a:highlight>
                  <a:srgbClr val="FFFFFF"/>
                </a:highlight>
              </a:rPr>
              <a:t>]](</a:t>
            </a:r>
            <a:r>
              <a:rPr i="1" lang="ru">
                <a:solidFill>
                  <a:srgbClr val="434343"/>
                </a:solidFill>
                <a:highlight>
                  <a:srgbClr val="FFFFFF"/>
                </a:highlight>
              </a:rPr>
              <a:t>s</a:t>
            </a:r>
            <a:r>
              <a:rPr lang="ru">
                <a:solidFill>
                  <a:srgbClr val="434343"/>
                </a:solidFill>
                <a:highlight>
                  <a:srgbClr val="FFFFFF"/>
                </a:highlight>
              </a:rPr>
              <a:t>)⋅</a:t>
            </a:r>
            <a:r>
              <a:rPr i="1" lang="ru">
                <a:solidFill>
                  <a:srgbClr val="434343"/>
                </a:solidFill>
                <a:highlight>
                  <a:srgbClr val="FFFFFF"/>
                </a:highlight>
              </a:rPr>
              <a:t>P</a:t>
            </a:r>
            <a:r>
              <a:rPr lang="ru">
                <a:solidFill>
                  <a:srgbClr val="434343"/>
                </a:solidFill>
                <a:highlight>
                  <a:srgbClr val="FFFFFF"/>
                </a:highlight>
              </a:rPr>
              <a:t>(</a:t>
            </a:r>
            <a:r>
              <a:rPr i="1" lang="ru">
                <a:solidFill>
                  <a:srgbClr val="434343"/>
                </a:solidFill>
                <a:highlight>
                  <a:srgbClr val="FFFFFF"/>
                </a:highlight>
              </a:rPr>
              <a:t>s</a:t>
            </a:r>
            <a:r>
              <a:rPr lang="ru">
                <a:solidFill>
                  <a:srgbClr val="434343"/>
                </a:solidFill>
                <a:highlight>
                  <a:srgbClr val="FFFFFF"/>
                </a:highlight>
              </a:rPr>
              <a:t>), где P(s) -- априорная вероятность (prior) того, что говорящий говорит об s, зависит от знаний о мире, перцептивной выделенности и т.п.</a:t>
            </a:r>
            <a:endParaRPr>
              <a:solidFill>
                <a:srgbClr val="434343"/>
              </a:solidFill>
              <a:highlight>
                <a:srgbClr val="FFFFFF"/>
              </a:highlight>
            </a:endParaRPr>
          </a:p>
          <a:p>
            <a:pPr indent="0" lvl="0" marL="0" marR="0" rtl="0" algn="l">
              <a:spcBef>
                <a:spcPts val="0"/>
              </a:spcBef>
              <a:spcAft>
                <a:spcPts val="0"/>
              </a:spcAft>
              <a:buNone/>
            </a:pPr>
            <a:r>
              <a:t/>
            </a:r>
            <a:endParaRPr>
              <a:solidFill>
                <a:srgbClr val="434343"/>
              </a:solidFill>
              <a:highlight>
                <a:srgbClr val="FFFFFF"/>
              </a:highlight>
            </a:endParaRPr>
          </a:p>
          <a:p>
            <a:pPr indent="0" lvl="0" marL="0" marR="0" rtl="0" algn="l">
              <a:spcBef>
                <a:spcPts val="0"/>
              </a:spcBef>
              <a:spcAft>
                <a:spcPts val="0"/>
              </a:spcAft>
              <a:buNone/>
            </a:pPr>
            <a:r>
              <a:rPr lang="ru" u="sng">
                <a:solidFill>
                  <a:schemeClr val="hlink"/>
                </a:solidFill>
                <a:highlight>
                  <a:srgbClr val="FFFFFF"/>
                </a:highlight>
                <a:hlinkClick r:id="rId3"/>
              </a:rPr>
              <a:t>https://www.problang.org/chapters/01-introduction.html</a:t>
            </a:r>
            <a:endParaRPr>
              <a:solidFill>
                <a:srgbClr val="434343"/>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Прагматический говорящий (Pragmatic Speaker)</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ru">
                <a:solidFill>
                  <a:schemeClr val="dk1"/>
                </a:solidFill>
                <a:highlight>
                  <a:srgbClr val="FFFFFF"/>
                </a:highlight>
              </a:rPr>
              <a:t>P</a:t>
            </a:r>
            <a:r>
              <a:rPr lang="ru" sz="1200">
                <a:solidFill>
                  <a:schemeClr val="dk1"/>
                </a:solidFill>
                <a:highlight>
                  <a:srgbClr val="FFFFFF"/>
                </a:highlight>
              </a:rPr>
              <a:t>S1</a:t>
            </a:r>
            <a:r>
              <a:rPr lang="ru">
                <a:solidFill>
                  <a:schemeClr val="dk1"/>
                </a:solidFill>
                <a:highlight>
                  <a:srgbClr val="FFFFFF"/>
                </a:highlight>
              </a:rPr>
              <a:t>(u∣s) ∝ exp(α(logL</a:t>
            </a:r>
            <a:r>
              <a:rPr lang="ru" sz="1400">
                <a:solidFill>
                  <a:schemeClr val="dk1"/>
                </a:solidFill>
                <a:highlight>
                  <a:srgbClr val="FFFFFF"/>
                </a:highlight>
              </a:rPr>
              <a:t>0</a:t>
            </a:r>
            <a:r>
              <a:rPr lang="ru">
                <a:solidFill>
                  <a:schemeClr val="dk1"/>
                </a:solidFill>
                <a:highlight>
                  <a:srgbClr val="FFFFFF"/>
                </a:highlight>
              </a:rPr>
              <a:t>(s∣u)−C(u))), α -- рациональность (оптимальность) выбора высказывания, C(u) -- цена (cost) высказывания</a:t>
            </a:r>
            <a:endParaRPr>
              <a:solidFill>
                <a:schemeClr val="dk1"/>
              </a:solidFill>
              <a:highlight>
                <a:srgbClr val="FFFFFF"/>
              </a:highlight>
            </a:endParaRPr>
          </a:p>
          <a:p>
            <a:pPr indent="0" lvl="0" marL="0" marR="0" rtl="0" algn="l">
              <a:spcBef>
                <a:spcPts val="0"/>
              </a:spcBef>
              <a:spcAft>
                <a:spcPts val="0"/>
              </a:spcAft>
              <a:buNone/>
            </a:pPr>
            <a:r>
              <a:t/>
            </a:r>
            <a:endParaRPr>
              <a:solidFill>
                <a:schemeClr val="dk1"/>
              </a:solidFill>
              <a:highlight>
                <a:srgbClr val="FFFFFF"/>
              </a:highlight>
            </a:endParaRPr>
          </a:p>
          <a:p>
            <a:pPr indent="0" lvl="0" marL="0" marR="0" rtl="0" algn="l">
              <a:spcBef>
                <a:spcPts val="0"/>
              </a:spcBef>
              <a:spcAft>
                <a:spcPts val="0"/>
              </a:spcAft>
              <a:buNone/>
            </a:pPr>
            <a:r>
              <a:rPr lang="ru" u="sng">
                <a:solidFill>
                  <a:schemeClr val="hlink"/>
                </a:solidFill>
                <a:highlight>
                  <a:srgbClr val="FFFFFF"/>
                </a:highlight>
                <a:hlinkClick r:id="rId3"/>
              </a:rPr>
              <a:t>https://www.problang.org/chapters/01-introduction.html</a:t>
            </a:r>
            <a:endParaRPr>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Прагматический слушающий (Pragmatic Listener L1)</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ru">
                <a:solidFill>
                  <a:schemeClr val="dk1"/>
                </a:solidFill>
                <a:highlight>
                  <a:srgbClr val="FFFFFF"/>
                </a:highlight>
              </a:rPr>
              <a:t>P</a:t>
            </a:r>
            <a:r>
              <a:rPr lang="ru" sz="1400">
                <a:solidFill>
                  <a:schemeClr val="dk1"/>
                </a:solidFill>
                <a:highlight>
                  <a:srgbClr val="FFFFFF"/>
                </a:highlight>
              </a:rPr>
              <a:t>L1</a:t>
            </a:r>
            <a:r>
              <a:rPr lang="ru">
                <a:solidFill>
                  <a:schemeClr val="dk1"/>
                </a:solidFill>
                <a:highlight>
                  <a:srgbClr val="FFFFFF"/>
                </a:highlight>
              </a:rPr>
              <a:t>(s∣u) ∝ P</a:t>
            </a:r>
            <a:r>
              <a:rPr lang="ru" sz="1400">
                <a:solidFill>
                  <a:schemeClr val="dk1"/>
                </a:solidFill>
                <a:highlight>
                  <a:srgbClr val="FFFFFF"/>
                </a:highlight>
              </a:rPr>
              <a:t>S1</a:t>
            </a:r>
            <a:r>
              <a:rPr lang="ru">
                <a:solidFill>
                  <a:schemeClr val="dk1"/>
                </a:solidFill>
                <a:highlight>
                  <a:srgbClr val="FFFFFF"/>
                </a:highlight>
              </a:rPr>
              <a:t>(u∣s)⋅P(s)</a:t>
            </a:r>
            <a:endParaRPr>
              <a:solidFill>
                <a:schemeClr val="dk1"/>
              </a:solidFill>
              <a:highlight>
                <a:srgbClr val="FFFFFF"/>
              </a:highlight>
            </a:endParaRPr>
          </a:p>
          <a:p>
            <a:pPr indent="0" lvl="0" marL="0" marR="0" rtl="0" algn="l">
              <a:spcBef>
                <a:spcPts val="0"/>
              </a:spcBef>
              <a:spcAft>
                <a:spcPts val="0"/>
              </a:spcAft>
              <a:buNone/>
            </a:pPr>
            <a:r>
              <a:t/>
            </a:r>
            <a:endParaRPr>
              <a:solidFill>
                <a:schemeClr val="dk1"/>
              </a:solidFill>
              <a:highlight>
                <a:srgbClr val="FFFFFF"/>
              </a:highlight>
            </a:endParaRPr>
          </a:p>
          <a:p>
            <a:pPr indent="0" lvl="0" marL="0" marR="0" rtl="0" algn="l">
              <a:spcBef>
                <a:spcPts val="0"/>
              </a:spcBef>
              <a:spcAft>
                <a:spcPts val="0"/>
              </a:spcAft>
              <a:buNone/>
            </a:pPr>
            <a:r>
              <a:rPr lang="ru" u="sng">
                <a:solidFill>
                  <a:schemeClr val="hlink"/>
                </a:solidFill>
                <a:highlight>
                  <a:srgbClr val="FFFFFF"/>
                </a:highlight>
                <a:hlinkClick r:id="rId3"/>
              </a:rPr>
              <a:t>https://www.problang.org/chapters/01-introduction.html</a:t>
            </a:r>
            <a:endParaRPr>
              <a:solidFill>
                <a:schemeClr val="dk1"/>
              </a:solidFill>
              <a:highlight>
                <a:srgbClr val="FFFFFF"/>
              </a:highlight>
            </a:endParaRPr>
          </a:p>
        </p:txBody>
      </p:sp>
      <p:sp>
        <p:nvSpPr>
          <p:cNvPr id="162" name="Google Shape;162;p30"/>
          <p:cNvSpPr/>
          <p:nvPr/>
        </p:nvSpPr>
        <p:spPr>
          <a:xfrm>
            <a:off x="2041275" y="2941050"/>
            <a:ext cx="1289100" cy="128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3693100" y="2941050"/>
            <a:ext cx="1289100" cy="128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5344925" y="2941050"/>
            <a:ext cx="1289100" cy="1289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Параллели с Грайсом</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71" name="Google Shape;171;p31"/>
          <p:cNvGraphicFramePr/>
          <p:nvPr/>
        </p:nvGraphicFramePr>
        <p:xfrm>
          <a:off x="952500" y="1619250"/>
          <a:ext cx="3000000" cy="3000000"/>
        </p:xfrm>
        <a:graphic>
          <a:graphicData uri="http://schemas.openxmlformats.org/drawingml/2006/table">
            <a:tbl>
              <a:tblPr>
                <a:noFill/>
                <a:tableStyleId>{482F7433-D4B9-46D9-94D0-3A282C650527}</a:tableStyleId>
              </a:tblPr>
              <a:tblGrid>
                <a:gridCol w="3619500"/>
                <a:gridCol w="3619500"/>
              </a:tblGrid>
              <a:tr h="381000">
                <a:tc>
                  <a:txBody>
                    <a:bodyPr/>
                    <a:lstStyle/>
                    <a:p>
                      <a:pPr indent="0" lvl="0" marL="0" rtl="0" algn="l">
                        <a:spcBef>
                          <a:spcPts val="0"/>
                        </a:spcBef>
                        <a:spcAft>
                          <a:spcPts val="0"/>
                        </a:spcAft>
                        <a:buNone/>
                      </a:pPr>
                      <a:r>
                        <a:rPr b="1" lang="ru"/>
                        <a:t>Грайс</a:t>
                      </a:r>
                      <a:endParaRPr b="1"/>
                    </a:p>
                  </a:txBody>
                  <a:tcPr marT="91425" marB="91425" marR="91425" marL="91425"/>
                </a:tc>
                <a:tc>
                  <a:txBody>
                    <a:bodyPr/>
                    <a:lstStyle/>
                    <a:p>
                      <a:pPr indent="0" lvl="0" marL="0" rtl="0" algn="l">
                        <a:spcBef>
                          <a:spcPts val="0"/>
                        </a:spcBef>
                        <a:spcAft>
                          <a:spcPts val="0"/>
                        </a:spcAft>
                        <a:buNone/>
                      </a:pPr>
                      <a:r>
                        <a:rPr b="1" lang="ru"/>
                        <a:t>RSA</a:t>
                      </a:r>
                      <a:endParaRPr b="1"/>
                    </a:p>
                  </a:txBody>
                  <a:tcPr marT="91425" marB="91425" marR="91425" marL="91425"/>
                </a:tc>
              </a:tr>
              <a:tr h="381000">
                <a:tc>
                  <a:txBody>
                    <a:bodyPr/>
                    <a:lstStyle/>
                    <a:p>
                      <a:pPr indent="0" lvl="0" marL="0" rtl="0" algn="l">
                        <a:spcBef>
                          <a:spcPts val="0"/>
                        </a:spcBef>
                        <a:spcAft>
                          <a:spcPts val="0"/>
                        </a:spcAft>
                        <a:buNone/>
                      </a:pPr>
                      <a:r>
                        <a:rPr lang="ru"/>
                        <a:t>качество</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количество</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способ</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релевантность</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“what is said” vs. “what is implicated”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How is C getting on in his job?</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 Oh quite well, I think; he likes his colleagues, and he hasn’t been to prison yet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rPr lang="ru">
                <a:solidFill>
                  <a:schemeClr val="dk1"/>
                </a:solidFill>
              </a:rPr>
              <a:t>CONVERSATIONAL IMPLICATURES – речевые/конверсациональные импликатуры</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Параллели с Грайсом</a:t>
            </a:r>
            <a:endParaRPr/>
          </a:p>
        </p:txBody>
      </p:sp>
      <p:sp>
        <p:nvSpPr>
          <p:cNvPr id="177" name="Google Shape;177;p32"/>
          <p:cNvSpPr txBox="1"/>
          <p:nvPr>
            <p:ph idx="1" type="body"/>
          </p:nvPr>
        </p:nvSpPr>
        <p:spPr>
          <a:xfrm>
            <a:off x="311700" y="1085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Рекурсивная природа ТРРА соотносится с определением конверсациональной импликатуры (слушающий думает, что говорящий думает, что слушающий думает….)</a:t>
            </a:r>
            <a:endParaRPr/>
          </a:p>
        </p:txBody>
      </p:sp>
      <p:graphicFrame>
        <p:nvGraphicFramePr>
          <p:cNvPr id="178" name="Google Shape;178;p32"/>
          <p:cNvGraphicFramePr/>
          <p:nvPr/>
        </p:nvGraphicFramePr>
        <p:xfrm>
          <a:off x="898775" y="2236653"/>
          <a:ext cx="3000000" cy="3000000"/>
        </p:xfrm>
        <a:graphic>
          <a:graphicData uri="http://schemas.openxmlformats.org/drawingml/2006/table">
            <a:tbl>
              <a:tblPr>
                <a:noFill/>
                <a:tableStyleId>{482F7433-D4B9-46D9-94D0-3A282C650527}</a:tableStyleId>
              </a:tblPr>
              <a:tblGrid>
                <a:gridCol w="1631925"/>
                <a:gridCol w="5607075"/>
              </a:tblGrid>
              <a:tr h="390050">
                <a:tc>
                  <a:txBody>
                    <a:bodyPr/>
                    <a:lstStyle/>
                    <a:p>
                      <a:pPr indent="0" lvl="0" marL="0" rtl="0" algn="l">
                        <a:spcBef>
                          <a:spcPts val="0"/>
                        </a:spcBef>
                        <a:spcAft>
                          <a:spcPts val="0"/>
                        </a:spcAft>
                        <a:buNone/>
                      </a:pPr>
                      <a:r>
                        <a:rPr b="1" lang="ru"/>
                        <a:t>Грайс</a:t>
                      </a:r>
                      <a:endParaRPr b="1"/>
                    </a:p>
                  </a:txBody>
                  <a:tcPr marT="91425" marB="91425" marR="91425" marL="91425"/>
                </a:tc>
                <a:tc>
                  <a:txBody>
                    <a:bodyPr/>
                    <a:lstStyle/>
                    <a:p>
                      <a:pPr indent="0" lvl="0" marL="0" rtl="0" algn="l">
                        <a:spcBef>
                          <a:spcPts val="0"/>
                        </a:spcBef>
                        <a:spcAft>
                          <a:spcPts val="0"/>
                        </a:spcAft>
                        <a:buNone/>
                      </a:pPr>
                      <a:r>
                        <a:rPr b="1" lang="ru"/>
                        <a:t>RSA</a:t>
                      </a:r>
                      <a:endParaRPr b="1"/>
                    </a:p>
                  </a:txBody>
                  <a:tcPr marT="91425" marB="91425" marR="91425" marL="91425"/>
                </a:tc>
              </a:tr>
              <a:tr h="536725">
                <a:tc>
                  <a:txBody>
                    <a:bodyPr/>
                    <a:lstStyle/>
                    <a:p>
                      <a:pPr indent="0" lvl="0" marL="0" rtl="0" algn="l">
                        <a:spcBef>
                          <a:spcPts val="0"/>
                        </a:spcBef>
                        <a:spcAft>
                          <a:spcPts val="0"/>
                        </a:spcAft>
                        <a:buNone/>
                      </a:pPr>
                      <a:r>
                        <a:rPr lang="ru"/>
                        <a:t>качество</a:t>
                      </a:r>
                      <a:endParaRPr/>
                    </a:p>
                  </a:txBody>
                  <a:tcPr marT="91425" marB="91425" marR="91425" marL="91425"/>
                </a:tc>
                <a:tc>
                  <a:txBody>
                    <a:bodyPr/>
                    <a:lstStyle/>
                    <a:p>
                      <a:pPr indent="0" lvl="0" marL="0" rtl="0" algn="l">
                        <a:spcBef>
                          <a:spcPts val="0"/>
                        </a:spcBef>
                        <a:spcAft>
                          <a:spcPts val="0"/>
                        </a:spcAft>
                        <a:buNone/>
                      </a:pPr>
                      <a:r>
                        <a:rPr lang="ru"/>
                        <a:t>все участники приписывают нулевую вероятность ложным высказываниям</a:t>
                      </a:r>
                      <a:endParaRPr/>
                    </a:p>
                  </a:txBody>
                  <a:tcPr marT="91425" marB="91425" marR="91425" marL="91425"/>
                </a:tc>
              </a:tr>
              <a:tr h="498725">
                <a:tc>
                  <a:txBody>
                    <a:bodyPr/>
                    <a:lstStyle/>
                    <a:p>
                      <a:pPr indent="0" lvl="0" marL="0" rtl="0" algn="l">
                        <a:spcBef>
                          <a:spcPts val="0"/>
                        </a:spcBef>
                        <a:spcAft>
                          <a:spcPts val="0"/>
                        </a:spcAft>
                        <a:buNone/>
                      </a:pPr>
                      <a:r>
                        <a:rPr lang="ru"/>
                        <a:t>количество</a:t>
                      </a:r>
                      <a:endParaRPr/>
                    </a:p>
                  </a:txBody>
                  <a:tcPr marT="91425" marB="91425" marR="91425" marL="91425"/>
                </a:tc>
                <a:tc>
                  <a:txBody>
                    <a:bodyPr/>
                    <a:lstStyle/>
                    <a:p>
                      <a:pPr indent="0" lvl="0" marL="0" rtl="0" algn="l">
                        <a:spcBef>
                          <a:spcPts val="0"/>
                        </a:spcBef>
                        <a:spcAft>
                          <a:spcPts val="0"/>
                        </a:spcAft>
                        <a:buNone/>
                      </a:pPr>
                      <a:r>
                        <a:rPr lang="ru"/>
                        <a:t>говорящий предпочитает информативные высказывания</a:t>
                      </a:r>
                      <a:endParaRPr/>
                    </a:p>
                  </a:txBody>
                  <a:tcPr marT="91425" marB="91425" marR="91425" marL="91425"/>
                </a:tc>
              </a:tr>
              <a:tr h="348875">
                <a:tc>
                  <a:txBody>
                    <a:bodyPr/>
                    <a:lstStyle/>
                    <a:p>
                      <a:pPr indent="0" lvl="0" marL="0" rtl="0" algn="l">
                        <a:spcBef>
                          <a:spcPts val="0"/>
                        </a:spcBef>
                        <a:spcAft>
                          <a:spcPts val="0"/>
                        </a:spcAft>
                        <a:buNone/>
                      </a:pPr>
                      <a:r>
                        <a:rPr lang="ru"/>
                        <a:t>способ</a:t>
                      </a:r>
                      <a:endParaRPr/>
                    </a:p>
                  </a:txBody>
                  <a:tcPr marT="91425" marB="91425" marR="91425" marL="91425"/>
                </a:tc>
                <a:tc>
                  <a:txBody>
                    <a:bodyPr/>
                    <a:lstStyle/>
                    <a:p>
                      <a:pPr indent="0" lvl="0" marL="0" rtl="0" algn="l">
                        <a:spcBef>
                          <a:spcPts val="0"/>
                        </a:spcBef>
                        <a:spcAft>
                          <a:spcPts val="0"/>
                        </a:spcAft>
                        <a:buNone/>
                      </a:pPr>
                      <a:r>
                        <a:rPr lang="ru"/>
                        <a:t>функция цены высказывания C(u)</a:t>
                      </a:r>
                      <a:endParaRPr/>
                    </a:p>
                  </a:txBody>
                  <a:tcPr marT="91425" marB="91425" marR="91425" marL="91425"/>
                </a:tc>
              </a:tr>
              <a:tr h="847825">
                <a:tc>
                  <a:txBody>
                    <a:bodyPr/>
                    <a:lstStyle/>
                    <a:p>
                      <a:pPr indent="0" lvl="0" marL="0" rtl="0" algn="l">
                        <a:spcBef>
                          <a:spcPts val="0"/>
                        </a:spcBef>
                        <a:spcAft>
                          <a:spcPts val="0"/>
                        </a:spcAft>
                        <a:buNone/>
                      </a:pPr>
                      <a:r>
                        <a:rPr lang="ru"/>
                        <a:t>релевантность</a:t>
                      </a:r>
                      <a:endParaRPr/>
                    </a:p>
                  </a:txBody>
                  <a:tcPr marT="91425" marB="91425" marR="91425" marL="91425"/>
                </a:tc>
                <a:tc>
                  <a:txBody>
                    <a:bodyPr/>
                    <a:lstStyle/>
                    <a:p>
                      <a:pPr indent="0" lvl="0" marL="0" rtl="0" algn="l">
                        <a:spcBef>
                          <a:spcPts val="0"/>
                        </a:spcBef>
                        <a:spcAft>
                          <a:spcPts val="0"/>
                        </a:spcAft>
                        <a:buNone/>
                      </a:pPr>
                      <a:r>
                        <a:rPr lang="ru"/>
                        <a:t>условные вероятности: при выборе высказывания учитываются объекты, при выборе объекта, учитывается высказывание</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Простая скалярная импликатура</a:t>
            </a:r>
            <a:endParaRPr/>
          </a:p>
        </p:txBody>
      </p:sp>
      <p:sp>
        <p:nvSpPr>
          <p:cNvPr id="184" name="Google Shape;184;p33"/>
          <p:cNvSpPr txBox="1"/>
          <p:nvPr>
            <p:ph idx="1" type="body"/>
          </p:nvPr>
        </p:nvSpPr>
        <p:spPr>
          <a:xfrm>
            <a:off x="311700" y="1152475"/>
            <a:ext cx="8520600" cy="24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434343"/>
                </a:solidFill>
              </a:rPr>
              <a:t>P(r1) = P(r2) = 0.5</a:t>
            </a:r>
            <a:endParaRPr>
              <a:solidFill>
                <a:srgbClr val="434343"/>
              </a:solidFill>
            </a:endParaRPr>
          </a:p>
          <a:p>
            <a:pPr indent="0" lvl="0" marL="0" rtl="0" algn="l">
              <a:spcBef>
                <a:spcPts val="1200"/>
              </a:spcBef>
              <a:spcAft>
                <a:spcPts val="0"/>
              </a:spcAft>
              <a:buNone/>
            </a:pPr>
            <a:r>
              <a:rPr lang="ru">
                <a:solidFill>
                  <a:srgbClr val="434343"/>
                </a:solidFill>
              </a:rPr>
              <a:t>C(m) = 0</a:t>
            </a:r>
            <a:endParaRPr>
              <a:solidFill>
                <a:srgbClr val="434343"/>
              </a:solidFill>
            </a:endParaRPr>
          </a:p>
          <a:p>
            <a:pPr indent="0" lvl="0" marL="0" marR="0" rtl="0" algn="l">
              <a:spcBef>
                <a:spcPts val="1200"/>
              </a:spcBef>
              <a:spcAft>
                <a:spcPts val="0"/>
              </a:spcAft>
              <a:buClr>
                <a:schemeClr val="dk1"/>
              </a:buClr>
              <a:buSzPts val="1100"/>
              <a:buFont typeface="Arial"/>
              <a:buNone/>
            </a:pPr>
            <a:r>
              <a:rPr lang="ru">
                <a:solidFill>
                  <a:srgbClr val="434343"/>
                </a:solidFill>
                <a:highlight>
                  <a:srgbClr val="FFFFFF"/>
                </a:highlight>
              </a:rPr>
              <a:t>α = 1</a:t>
            </a:r>
            <a:endParaRPr>
              <a:solidFill>
                <a:srgbClr val="434343"/>
              </a:solidFill>
            </a:endParaRPr>
          </a:p>
          <a:p>
            <a:pPr indent="0" lvl="0" marL="0" rtl="0" algn="l">
              <a:spcBef>
                <a:spcPts val="0"/>
              </a:spcBef>
              <a:spcAft>
                <a:spcPts val="1200"/>
              </a:spcAft>
              <a:buNone/>
            </a:pPr>
            <a:r>
              <a:t/>
            </a:r>
            <a:endParaRPr/>
          </a:p>
        </p:txBody>
      </p:sp>
      <p:pic>
        <p:nvPicPr>
          <p:cNvPr id="185" name="Google Shape;185;p33"/>
          <p:cNvPicPr preferRelativeResize="0"/>
          <p:nvPr/>
        </p:nvPicPr>
        <p:blipFill>
          <a:blip r:embed="rId3">
            <a:alphaModFix/>
          </a:blip>
          <a:stretch>
            <a:fillRect/>
          </a:stretch>
        </p:blipFill>
        <p:spPr>
          <a:xfrm>
            <a:off x="0" y="2571750"/>
            <a:ext cx="3075350" cy="1819700"/>
          </a:xfrm>
          <a:prstGeom prst="rect">
            <a:avLst/>
          </a:prstGeom>
          <a:noFill/>
          <a:ln>
            <a:noFill/>
          </a:ln>
        </p:spPr>
      </p:pic>
      <p:pic>
        <p:nvPicPr>
          <p:cNvPr id="186" name="Google Shape;186;p33"/>
          <p:cNvPicPr preferRelativeResize="0"/>
          <p:nvPr/>
        </p:nvPicPr>
        <p:blipFill>
          <a:blip r:embed="rId4">
            <a:alphaModFix/>
          </a:blip>
          <a:stretch>
            <a:fillRect/>
          </a:stretch>
        </p:blipFill>
        <p:spPr>
          <a:xfrm>
            <a:off x="3176900" y="1152475"/>
            <a:ext cx="5314950" cy="1123950"/>
          </a:xfrm>
          <a:prstGeom prst="rect">
            <a:avLst/>
          </a:prstGeom>
          <a:noFill/>
          <a:ln>
            <a:noFill/>
          </a:ln>
        </p:spPr>
      </p:pic>
      <p:pic>
        <p:nvPicPr>
          <p:cNvPr id="187" name="Google Shape;187;p33"/>
          <p:cNvPicPr preferRelativeResize="0"/>
          <p:nvPr/>
        </p:nvPicPr>
        <p:blipFill>
          <a:blip r:embed="rId5">
            <a:alphaModFix/>
          </a:blip>
          <a:stretch>
            <a:fillRect/>
          </a:stretch>
        </p:blipFill>
        <p:spPr>
          <a:xfrm>
            <a:off x="3176900" y="2276425"/>
            <a:ext cx="5638800" cy="1038225"/>
          </a:xfrm>
          <a:prstGeom prst="rect">
            <a:avLst/>
          </a:prstGeom>
          <a:noFill/>
          <a:ln>
            <a:noFill/>
          </a:ln>
        </p:spPr>
      </p:pic>
      <p:pic>
        <p:nvPicPr>
          <p:cNvPr id="188" name="Google Shape;188;p33"/>
          <p:cNvPicPr preferRelativeResize="0"/>
          <p:nvPr/>
        </p:nvPicPr>
        <p:blipFill>
          <a:blip r:embed="rId6">
            <a:alphaModFix/>
          </a:blip>
          <a:stretch>
            <a:fillRect/>
          </a:stretch>
        </p:blipFill>
        <p:spPr>
          <a:xfrm>
            <a:off x="3176900" y="3415800"/>
            <a:ext cx="5467350" cy="108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Простая скалярная импликатура</a:t>
            </a:r>
            <a:endParaRPr/>
          </a:p>
        </p:txBody>
      </p:sp>
      <p:sp>
        <p:nvSpPr>
          <p:cNvPr id="194" name="Google Shape;194;p34"/>
          <p:cNvSpPr txBox="1"/>
          <p:nvPr>
            <p:ph idx="1" type="body"/>
          </p:nvPr>
        </p:nvSpPr>
        <p:spPr>
          <a:xfrm>
            <a:off x="311700" y="1152475"/>
            <a:ext cx="8520600" cy="38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Начинаем с лексикона:	2) Нормализуем ряды:	3) Транспонируем: матрицу: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4) Нормализуем ряды:	5) Транспонируем:		6) Нормализуем ряды:</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5" name="Google Shape;195;p34"/>
          <p:cNvPicPr preferRelativeResize="0"/>
          <p:nvPr/>
        </p:nvPicPr>
        <p:blipFill>
          <a:blip r:embed="rId3">
            <a:alphaModFix/>
          </a:blip>
          <a:stretch>
            <a:fillRect/>
          </a:stretch>
        </p:blipFill>
        <p:spPr>
          <a:xfrm>
            <a:off x="311688" y="1619250"/>
            <a:ext cx="1533525" cy="952500"/>
          </a:xfrm>
          <a:prstGeom prst="rect">
            <a:avLst/>
          </a:prstGeom>
          <a:noFill/>
          <a:ln>
            <a:noFill/>
          </a:ln>
        </p:spPr>
      </p:pic>
      <p:pic>
        <p:nvPicPr>
          <p:cNvPr id="196" name="Google Shape;196;p34"/>
          <p:cNvPicPr preferRelativeResize="0"/>
          <p:nvPr/>
        </p:nvPicPr>
        <p:blipFill>
          <a:blip r:embed="rId4">
            <a:alphaModFix/>
          </a:blip>
          <a:stretch>
            <a:fillRect/>
          </a:stretch>
        </p:blipFill>
        <p:spPr>
          <a:xfrm>
            <a:off x="3714738" y="1676850"/>
            <a:ext cx="1714500" cy="971550"/>
          </a:xfrm>
          <a:prstGeom prst="rect">
            <a:avLst/>
          </a:prstGeom>
          <a:noFill/>
          <a:ln>
            <a:noFill/>
          </a:ln>
        </p:spPr>
      </p:pic>
      <p:pic>
        <p:nvPicPr>
          <p:cNvPr id="197" name="Google Shape;197;p34"/>
          <p:cNvPicPr preferRelativeResize="0"/>
          <p:nvPr/>
        </p:nvPicPr>
        <p:blipFill>
          <a:blip r:embed="rId5">
            <a:alphaModFix/>
          </a:blip>
          <a:stretch>
            <a:fillRect/>
          </a:stretch>
        </p:blipFill>
        <p:spPr>
          <a:xfrm>
            <a:off x="6465600" y="1691138"/>
            <a:ext cx="1714500" cy="942975"/>
          </a:xfrm>
          <a:prstGeom prst="rect">
            <a:avLst/>
          </a:prstGeom>
          <a:noFill/>
          <a:ln>
            <a:noFill/>
          </a:ln>
        </p:spPr>
      </p:pic>
      <p:pic>
        <p:nvPicPr>
          <p:cNvPr id="198" name="Google Shape;198;p34"/>
          <p:cNvPicPr preferRelativeResize="0"/>
          <p:nvPr/>
        </p:nvPicPr>
        <p:blipFill>
          <a:blip r:embed="rId6">
            <a:alphaModFix/>
          </a:blip>
          <a:stretch>
            <a:fillRect/>
          </a:stretch>
        </p:blipFill>
        <p:spPr>
          <a:xfrm>
            <a:off x="400450" y="3439050"/>
            <a:ext cx="1790700" cy="952500"/>
          </a:xfrm>
          <a:prstGeom prst="rect">
            <a:avLst/>
          </a:prstGeom>
          <a:noFill/>
          <a:ln>
            <a:noFill/>
          </a:ln>
        </p:spPr>
      </p:pic>
      <p:pic>
        <p:nvPicPr>
          <p:cNvPr id="199" name="Google Shape;199;p34"/>
          <p:cNvPicPr preferRelativeResize="0"/>
          <p:nvPr/>
        </p:nvPicPr>
        <p:blipFill>
          <a:blip r:embed="rId7">
            <a:alphaModFix/>
          </a:blip>
          <a:stretch>
            <a:fillRect/>
          </a:stretch>
        </p:blipFill>
        <p:spPr>
          <a:xfrm>
            <a:off x="3074500" y="3439038"/>
            <a:ext cx="1790700" cy="1095375"/>
          </a:xfrm>
          <a:prstGeom prst="rect">
            <a:avLst/>
          </a:prstGeom>
          <a:noFill/>
          <a:ln>
            <a:noFill/>
          </a:ln>
        </p:spPr>
      </p:pic>
      <p:pic>
        <p:nvPicPr>
          <p:cNvPr id="200" name="Google Shape;200;p34"/>
          <p:cNvPicPr preferRelativeResize="0"/>
          <p:nvPr/>
        </p:nvPicPr>
        <p:blipFill>
          <a:blip r:embed="rId8">
            <a:alphaModFix/>
          </a:blip>
          <a:stretch>
            <a:fillRect/>
          </a:stretch>
        </p:blipFill>
        <p:spPr>
          <a:xfrm>
            <a:off x="5970988" y="3410463"/>
            <a:ext cx="1895475" cy="100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Роль функции цены высказывания</a:t>
            </a:r>
            <a:endParaRPr/>
          </a:p>
        </p:txBody>
      </p:sp>
      <p:sp>
        <p:nvSpPr>
          <p:cNvPr id="206" name="Google Shape;206;p35"/>
          <p:cNvSpPr txBox="1"/>
          <p:nvPr>
            <p:ph idx="1" type="body"/>
          </p:nvPr>
        </p:nvSpPr>
        <p:spPr>
          <a:xfrm>
            <a:off x="311700" y="1152475"/>
            <a:ext cx="8520600" cy="24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434343"/>
                </a:solidFill>
              </a:rPr>
              <a:t>P(r1) = P(r2) = 0.5</a:t>
            </a:r>
            <a:endParaRPr>
              <a:solidFill>
                <a:srgbClr val="434343"/>
              </a:solidFill>
            </a:endParaRPr>
          </a:p>
          <a:p>
            <a:pPr indent="0" lvl="0" marL="0" rtl="0" algn="l">
              <a:spcBef>
                <a:spcPts val="1200"/>
              </a:spcBef>
              <a:spcAft>
                <a:spcPts val="0"/>
              </a:spcAft>
              <a:buNone/>
            </a:pPr>
            <a:r>
              <a:rPr lang="ru">
                <a:solidFill>
                  <a:srgbClr val="434343"/>
                </a:solidFill>
              </a:rPr>
              <a:t>C(‘hat’) = -6</a:t>
            </a:r>
            <a:endParaRPr>
              <a:solidFill>
                <a:srgbClr val="434343"/>
              </a:solidFill>
            </a:endParaRPr>
          </a:p>
          <a:p>
            <a:pPr indent="0" lvl="0" marL="0" rtl="0" algn="l">
              <a:spcBef>
                <a:spcPts val="1200"/>
              </a:spcBef>
              <a:spcAft>
                <a:spcPts val="0"/>
              </a:spcAft>
              <a:buNone/>
            </a:pPr>
            <a:r>
              <a:rPr lang="ru">
                <a:solidFill>
                  <a:srgbClr val="434343"/>
                </a:solidFill>
              </a:rPr>
              <a:t>C(‘glasses’) = 0</a:t>
            </a:r>
            <a:endParaRPr>
              <a:solidFill>
                <a:srgbClr val="434343"/>
              </a:solidFill>
            </a:endParaRPr>
          </a:p>
          <a:p>
            <a:pPr indent="0" lvl="0" marL="0" marR="0" rtl="0" algn="l">
              <a:spcBef>
                <a:spcPts val="1200"/>
              </a:spcBef>
              <a:spcAft>
                <a:spcPts val="0"/>
              </a:spcAft>
              <a:buNone/>
            </a:pPr>
            <a:r>
              <a:rPr lang="ru">
                <a:solidFill>
                  <a:srgbClr val="434343"/>
                </a:solidFill>
                <a:highlight>
                  <a:srgbClr val="FFFFFF"/>
                </a:highlight>
              </a:rPr>
              <a:t>α = 1</a:t>
            </a:r>
            <a:endParaRPr>
              <a:solidFill>
                <a:srgbClr val="434343"/>
              </a:solidFill>
            </a:endParaRPr>
          </a:p>
          <a:p>
            <a:pPr indent="0" lvl="0" marL="0" rtl="0" algn="l">
              <a:spcBef>
                <a:spcPts val="0"/>
              </a:spcBef>
              <a:spcAft>
                <a:spcPts val="1200"/>
              </a:spcAft>
              <a:buNone/>
            </a:pPr>
            <a:r>
              <a:t/>
            </a:r>
            <a:endParaRPr/>
          </a:p>
        </p:txBody>
      </p:sp>
      <p:pic>
        <p:nvPicPr>
          <p:cNvPr id="207" name="Google Shape;207;p35"/>
          <p:cNvPicPr preferRelativeResize="0"/>
          <p:nvPr/>
        </p:nvPicPr>
        <p:blipFill>
          <a:blip r:embed="rId3">
            <a:alphaModFix/>
          </a:blip>
          <a:stretch>
            <a:fillRect/>
          </a:stretch>
        </p:blipFill>
        <p:spPr>
          <a:xfrm>
            <a:off x="6204425" y="170700"/>
            <a:ext cx="2135300" cy="1121350"/>
          </a:xfrm>
          <a:prstGeom prst="rect">
            <a:avLst/>
          </a:prstGeom>
          <a:noFill/>
          <a:ln>
            <a:noFill/>
          </a:ln>
        </p:spPr>
      </p:pic>
      <p:pic>
        <p:nvPicPr>
          <p:cNvPr id="208" name="Google Shape;208;p35"/>
          <p:cNvPicPr preferRelativeResize="0"/>
          <p:nvPr/>
        </p:nvPicPr>
        <p:blipFill>
          <a:blip r:embed="rId4">
            <a:alphaModFix/>
          </a:blip>
          <a:stretch>
            <a:fillRect/>
          </a:stretch>
        </p:blipFill>
        <p:spPr>
          <a:xfrm>
            <a:off x="2641050" y="1353338"/>
            <a:ext cx="6191250" cy="990600"/>
          </a:xfrm>
          <a:prstGeom prst="rect">
            <a:avLst/>
          </a:prstGeom>
          <a:noFill/>
          <a:ln>
            <a:noFill/>
          </a:ln>
        </p:spPr>
      </p:pic>
      <p:pic>
        <p:nvPicPr>
          <p:cNvPr id="209" name="Google Shape;209;p35"/>
          <p:cNvPicPr preferRelativeResize="0"/>
          <p:nvPr/>
        </p:nvPicPr>
        <p:blipFill>
          <a:blip r:embed="rId5">
            <a:alphaModFix/>
          </a:blip>
          <a:stretch>
            <a:fillRect/>
          </a:stretch>
        </p:blipFill>
        <p:spPr>
          <a:xfrm>
            <a:off x="1319388" y="2534038"/>
            <a:ext cx="7400925" cy="1038225"/>
          </a:xfrm>
          <a:prstGeom prst="rect">
            <a:avLst/>
          </a:prstGeom>
          <a:noFill/>
          <a:ln>
            <a:noFill/>
          </a:ln>
        </p:spPr>
      </p:pic>
      <p:pic>
        <p:nvPicPr>
          <p:cNvPr id="210" name="Google Shape;210;p35"/>
          <p:cNvPicPr preferRelativeResize="0"/>
          <p:nvPr/>
        </p:nvPicPr>
        <p:blipFill>
          <a:blip r:embed="rId6">
            <a:alphaModFix/>
          </a:blip>
          <a:stretch>
            <a:fillRect/>
          </a:stretch>
        </p:blipFill>
        <p:spPr>
          <a:xfrm>
            <a:off x="2529425" y="3707025"/>
            <a:ext cx="6057900" cy="113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Роль функции цены высказывания</a:t>
            </a:r>
            <a:endParaRPr/>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6"/>
          <p:cNvPicPr preferRelativeResize="0"/>
          <p:nvPr/>
        </p:nvPicPr>
        <p:blipFill>
          <a:blip r:embed="rId3">
            <a:alphaModFix/>
          </a:blip>
          <a:stretch>
            <a:fillRect/>
          </a:stretch>
        </p:blipFill>
        <p:spPr>
          <a:xfrm>
            <a:off x="311688" y="1152475"/>
            <a:ext cx="1609725" cy="952500"/>
          </a:xfrm>
          <a:prstGeom prst="rect">
            <a:avLst/>
          </a:prstGeom>
          <a:noFill/>
          <a:ln>
            <a:noFill/>
          </a:ln>
        </p:spPr>
      </p:pic>
      <p:pic>
        <p:nvPicPr>
          <p:cNvPr id="218" name="Google Shape;218;p36"/>
          <p:cNvPicPr preferRelativeResize="0"/>
          <p:nvPr/>
        </p:nvPicPr>
        <p:blipFill>
          <a:blip r:embed="rId4">
            <a:alphaModFix/>
          </a:blip>
          <a:stretch>
            <a:fillRect/>
          </a:stretch>
        </p:blipFill>
        <p:spPr>
          <a:xfrm>
            <a:off x="2484763" y="1166750"/>
            <a:ext cx="1685925" cy="923925"/>
          </a:xfrm>
          <a:prstGeom prst="rect">
            <a:avLst/>
          </a:prstGeom>
          <a:noFill/>
          <a:ln>
            <a:noFill/>
          </a:ln>
        </p:spPr>
      </p:pic>
      <p:pic>
        <p:nvPicPr>
          <p:cNvPr id="219" name="Google Shape;219;p36"/>
          <p:cNvPicPr preferRelativeResize="0"/>
          <p:nvPr/>
        </p:nvPicPr>
        <p:blipFill>
          <a:blip r:embed="rId5">
            <a:alphaModFix/>
          </a:blip>
          <a:stretch>
            <a:fillRect/>
          </a:stretch>
        </p:blipFill>
        <p:spPr>
          <a:xfrm>
            <a:off x="4494338" y="1152463"/>
            <a:ext cx="1704975" cy="952500"/>
          </a:xfrm>
          <a:prstGeom prst="rect">
            <a:avLst/>
          </a:prstGeom>
          <a:noFill/>
          <a:ln>
            <a:noFill/>
          </a:ln>
        </p:spPr>
      </p:pic>
      <p:pic>
        <p:nvPicPr>
          <p:cNvPr id="220" name="Google Shape;220;p36"/>
          <p:cNvPicPr preferRelativeResize="0"/>
          <p:nvPr/>
        </p:nvPicPr>
        <p:blipFill>
          <a:blip r:embed="rId6">
            <a:alphaModFix/>
          </a:blip>
          <a:stretch>
            <a:fillRect/>
          </a:stretch>
        </p:blipFill>
        <p:spPr>
          <a:xfrm>
            <a:off x="383788" y="2351075"/>
            <a:ext cx="5476875" cy="1019175"/>
          </a:xfrm>
          <a:prstGeom prst="rect">
            <a:avLst/>
          </a:prstGeom>
          <a:noFill/>
          <a:ln>
            <a:noFill/>
          </a:ln>
        </p:spPr>
      </p:pic>
      <p:pic>
        <p:nvPicPr>
          <p:cNvPr id="221" name="Google Shape;221;p36"/>
          <p:cNvPicPr preferRelativeResize="0"/>
          <p:nvPr/>
        </p:nvPicPr>
        <p:blipFill>
          <a:blip r:embed="rId7">
            <a:alphaModFix/>
          </a:blip>
          <a:stretch>
            <a:fillRect/>
          </a:stretch>
        </p:blipFill>
        <p:spPr>
          <a:xfrm>
            <a:off x="441138" y="3473613"/>
            <a:ext cx="1933575" cy="1000125"/>
          </a:xfrm>
          <a:prstGeom prst="rect">
            <a:avLst/>
          </a:prstGeom>
          <a:noFill/>
          <a:ln>
            <a:noFill/>
          </a:ln>
        </p:spPr>
      </p:pic>
      <p:pic>
        <p:nvPicPr>
          <p:cNvPr id="222" name="Google Shape;222;p36"/>
          <p:cNvPicPr preferRelativeResize="0"/>
          <p:nvPr/>
        </p:nvPicPr>
        <p:blipFill>
          <a:blip r:embed="rId8">
            <a:alphaModFix/>
          </a:blip>
          <a:stretch>
            <a:fillRect/>
          </a:stretch>
        </p:blipFill>
        <p:spPr>
          <a:xfrm>
            <a:off x="2609850" y="3487913"/>
            <a:ext cx="1962150" cy="971550"/>
          </a:xfrm>
          <a:prstGeom prst="rect">
            <a:avLst/>
          </a:prstGeom>
          <a:noFill/>
          <a:ln>
            <a:noFill/>
          </a:ln>
        </p:spPr>
      </p:pic>
      <p:pic>
        <p:nvPicPr>
          <p:cNvPr id="223" name="Google Shape;223;p36"/>
          <p:cNvPicPr preferRelativeResize="0"/>
          <p:nvPr/>
        </p:nvPicPr>
        <p:blipFill>
          <a:blip r:embed="rId9">
            <a:alphaModFix/>
          </a:blip>
          <a:stretch>
            <a:fillRect/>
          </a:stretch>
        </p:blipFill>
        <p:spPr>
          <a:xfrm>
            <a:off x="4701213" y="3492663"/>
            <a:ext cx="2295525" cy="962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Роль параметра альфа</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7"/>
          <p:cNvPicPr preferRelativeResize="0"/>
          <p:nvPr/>
        </p:nvPicPr>
        <p:blipFill>
          <a:blip r:embed="rId3">
            <a:alphaModFix/>
          </a:blip>
          <a:stretch>
            <a:fillRect/>
          </a:stretch>
        </p:blipFill>
        <p:spPr>
          <a:xfrm>
            <a:off x="5774763" y="2770300"/>
            <a:ext cx="3057525" cy="1885950"/>
          </a:xfrm>
          <a:prstGeom prst="rect">
            <a:avLst/>
          </a:prstGeom>
          <a:noFill/>
          <a:ln>
            <a:noFill/>
          </a:ln>
        </p:spPr>
      </p:pic>
      <p:pic>
        <p:nvPicPr>
          <p:cNvPr id="231" name="Google Shape;231;p37"/>
          <p:cNvPicPr preferRelativeResize="0"/>
          <p:nvPr/>
        </p:nvPicPr>
        <p:blipFill>
          <a:blip r:embed="rId4">
            <a:alphaModFix/>
          </a:blip>
          <a:stretch>
            <a:fillRect/>
          </a:stretch>
        </p:blipFill>
        <p:spPr>
          <a:xfrm>
            <a:off x="634600" y="1331575"/>
            <a:ext cx="3371850" cy="609600"/>
          </a:xfrm>
          <a:prstGeom prst="rect">
            <a:avLst/>
          </a:prstGeom>
          <a:noFill/>
          <a:ln>
            <a:noFill/>
          </a:ln>
        </p:spPr>
      </p:pic>
      <p:pic>
        <p:nvPicPr>
          <p:cNvPr id="232" name="Google Shape;232;p37"/>
          <p:cNvPicPr preferRelativeResize="0"/>
          <p:nvPr/>
        </p:nvPicPr>
        <p:blipFill>
          <a:blip r:embed="rId5">
            <a:alphaModFix/>
          </a:blip>
          <a:stretch>
            <a:fillRect/>
          </a:stretch>
        </p:blipFill>
        <p:spPr>
          <a:xfrm>
            <a:off x="634600" y="2255013"/>
            <a:ext cx="3219450" cy="1114425"/>
          </a:xfrm>
          <a:prstGeom prst="rect">
            <a:avLst/>
          </a:prstGeom>
          <a:noFill/>
          <a:ln>
            <a:noFill/>
          </a:ln>
        </p:spPr>
      </p:pic>
      <p:pic>
        <p:nvPicPr>
          <p:cNvPr id="233" name="Google Shape;233;p37"/>
          <p:cNvPicPr preferRelativeResize="0"/>
          <p:nvPr/>
        </p:nvPicPr>
        <p:blipFill>
          <a:blip r:embed="rId6">
            <a:alphaModFix/>
          </a:blip>
          <a:stretch>
            <a:fillRect/>
          </a:stretch>
        </p:blipFill>
        <p:spPr>
          <a:xfrm>
            <a:off x="634600" y="3369438"/>
            <a:ext cx="3162300" cy="109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Роль исходной вероятности P(r)</a:t>
            </a:r>
            <a:endParaRPr/>
          </a:p>
        </p:txBody>
      </p:sp>
      <p:sp>
        <p:nvSpPr>
          <p:cNvPr id="239" name="Google Shape;23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38"/>
          <p:cNvPicPr preferRelativeResize="0"/>
          <p:nvPr/>
        </p:nvPicPr>
        <p:blipFill>
          <a:blip r:embed="rId3">
            <a:alphaModFix/>
          </a:blip>
          <a:stretch>
            <a:fillRect/>
          </a:stretch>
        </p:blipFill>
        <p:spPr>
          <a:xfrm>
            <a:off x="5841450" y="2606725"/>
            <a:ext cx="2990850" cy="1962150"/>
          </a:xfrm>
          <a:prstGeom prst="rect">
            <a:avLst/>
          </a:prstGeom>
          <a:noFill/>
          <a:ln>
            <a:noFill/>
          </a:ln>
        </p:spPr>
      </p:pic>
      <p:pic>
        <p:nvPicPr>
          <p:cNvPr id="241" name="Google Shape;241;p38"/>
          <p:cNvPicPr preferRelativeResize="0"/>
          <p:nvPr/>
        </p:nvPicPr>
        <p:blipFill>
          <a:blip r:embed="rId4">
            <a:alphaModFix/>
          </a:blip>
          <a:stretch>
            <a:fillRect/>
          </a:stretch>
        </p:blipFill>
        <p:spPr>
          <a:xfrm>
            <a:off x="311688" y="1152463"/>
            <a:ext cx="5934075" cy="981075"/>
          </a:xfrm>
          <a:prstGeom prst="rect">
            <a:avLst/>
          </a:prstGeom>
          <a:noFill/>
          <a:ln>
            <a:noFill/>
          </a:ln>
        </p:spPr>
      </p:pic>
      <p:pic>
        <p:nvPicPr>
          <p:cNvPr id="242" name="Google Shape;242;p38"/>
          <p:cNvPicPr preferRelativeResize="0"/>
          <p:nvPr/>
        </p:nvPicPr>
        <p:blipFill>
          <a:blip r:embed="rId5">
            <a:alphaModFix/>
          </a:blip>
          <a:stretch>
            <a:fillRect/>
          </a:stretch>
        </p:blipFill>
        <p:spPr>
          <a:xfrm>
            <a:off x="311688" y="2211888"/>
            <a:ext cx="5591175" cy="1114425"/>
          </a:xfrm>
          <a:prstGeom prst="rect">
            <a:avLst/>
          </a:prstGeom>
          <a:noFill/>
          <a:ln>
            <a:noFill/>
          </a:ln>
        </p:spPr>
      </p:pic>
      <p:pic>
        <p:nvPicPr>
          <p:cNvPr id="243" name="Google Shape;243;p38"/>
          <p:cNvPicPr preferRelativeResize="0"/>
          <p:nvPr/>
        </p:nvPicPr>
        <p:blipFill>
          <a:blip r:embed="rId6">
            <a:alphaModFix/>
          </a:blip>
          <a:stretch>
            <a:fillRect/>
          </a:stretch>
        </p:blipFill>
        <p:spPr>
          <a:xfrm>
            <a:off x="0" y="3404675"/>
            <a:ext cx="5848350" cy="952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Роль исходной вероятности P(r)</a:t>
            </a:r>
            <a:endParaRPr/>
          </a:p>
        </p:txBody>
      </p:sp>
      <p:sp>
        <p:nvSpPr>
          <p:cNvPr id="249" name="Google Shape;24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39"/>
          <p:cNvPicPr preferRelativeResize="0"/>
          <p:nvPr/>
        </p:nvPicPr>
        <p:blipFill>
          <a:blip r:embed="rId3">
            <a:alphaModFix/>
          </a:blip>
          <a:stretch>
            <a:fillRect/>
          </a:stretch>
        </p:blipFill>
        <p:spPr>
          <a:xfrm>
            <a:off x="311700" y="1152463"/>
            <a:ext cx="1524000" cy="923925"/>
          </a:xfrm>
          <a:prstGeom prst="rect">
            <a:avLst/>
          </a:prstGeom>
          <a:noFill/>
          <a:ln>
            <a:noFill/>
          </a:ln>
        </p:spPr>
      </p:pic>
      <p:pic>
        <p:nvPicPr>
          <p:cNvPr id="251" name="Google Shape;251;p39"/>
          <p:cNvPicPr preferRelativeResize="0"/>
          <p:nvPr/>
        </p:nvPicPr>
        <p:blipFill>
          <a:blip r:embed="rId4">
            <a:alphaModFix/>
          </a:blip>
          <a:stretch>
            <a:fillRect/>
          </a:stretch>
        </p:blipFill>
        <p:spPr>
          <a:xfrm>
            <a:off x="2453475" y="1147700"/>
            <a:ext cx="3829050" cy="933450"/>
          </a:xfrm>
          <a:prstGeom prst="rect">
            <a:avLst/>
          </a:prstGeom>
          <a:noFill/>
          <a:ln>
            <a:noFill/>
          </a:ln>
        </p:spPr>
      </p:pic>
      <p:pic>
        <p:nvPicPr>
          <p:cNvPr id="252" name="Google Shape;252;p39"/>
          <p:cNvPicPr preferRelativeResize="0"/>
          <p:nvPr/>
        </p:nvPicPr>
        <p:blipFill>
          <a:blip r:embed="rId5">
            <a:alphaModFix/>
          </a:blip>
          <a:stretch>
            <a:fillRect/>
          </a:stretch>
        </p:blipFill>
        <p:spPr>
          <a:xfrm>
            <a:off x="7203513" y="1142950"/>
            <a:ext cx="1628775" cy="942975"/>
          </a:xfrm>
          <a:prstGeom prst="rect">
            <a:avLst/>
          </a:prstGeom>
          <a:noFill/>
          <a:ln>
            <a:noFill/>
          </a:ln>
        </p:spPr>
      </p:pic>
      <p:pic>
        <p:nvPicPr>
          <p:cNvPr id="253" name="Google Shape;253;p39"/>
          <p:cNvPicPr preferRelativeResize="0"/>
          <p:nvPr/>
        </p:nvPicPr>
        <p:blipFill>
          <a:blip r:embed="rId6">
            <a:alphaModFix/>
          </a:blip>
          <a:stretch>
            <a:fillRect/>
          </a:stretch>
        </p:blipFill>
        <p:spPr>
          <a:xfrm>
            <a:off x="311700" y="2148963"/>
            <a:ext cx="1638300" cy="981075"/>
          </a:xfrm>
          <a:prstGeom prst="rect">
            <a:avLst/>
          </a:prstGeom>
          <a:noFill/>
          <a:ln>
            <a:noFill/>
          </a:ln>
        </p:spPr>
      </p:pic>
      <p:pic>
        <p:nvPicPr>
          <p:cNvPr id="254" name="Google Shape;254;p39"/>
          <p:cNvPicPr preferRelativeResize="0"/>
          <p:nvPr/>
        </p:nvPicPr>
        <p:blipFill>
          <a:blip r:embed="rId7">
            <a:alphaModFix/>
          </a:blip>
          <a:stretch>
            <a:fillRect/>
          </a:stretch>
        </p:blipFill>
        <p:spPr>
          <a:xfrm>
            <a:off x="3815750" y="2211125"/>
            <a:ext cx="1657350" cy="895350"/>
          </a:xfrm>
          <a:prstGeom prst="rect">
            <a:avLst/>
          </a:prstGeom>
          <a:noFill/>
          <a:ln>
            <a:noFill/>
          </a:ln>
        </p:spPr>
      </p:pic>
      <p:pic>
        <p:nvPicPr>
          <p:cNvPr id="255" name="Google Shape;255;p39"/>
          <p:cNvPicPr preferRelativeResize="0"/>
          <p:nvPr/>
        </p:nvPicPr>
        <p:blipFill>
          <a:blip r:embed="rId8">
            <a:alphaModFix/>
          </a:blip>
          <a:stretch>
            <a:fillRect/>
          </a:stretch>
        </p:blipFill>
        <p:spPr>
          <a:xfrm>
            <a:off x="7213038" y="2177538"/>
            <a:ext cx="1609725" cy="923925"/>
          </a:xfrm>
          <a:prstGeom prst="rect">
            <a:avLst/>
          </a:prstGeom>
          <a:noFill/>
          <a:ln>
            <a:noFill/>
          </a:ln>
        </p:spPr>
      </p:pic>
      <p:pic>
        <p:nvPicPr>
          <p:cNvPr id="256" name="Google Shape;256;p39"/>
          <p:cNvPicPr preferRelativeResize="0"/>
          <p:nvPr/>
        </p:nvPicPr>
        <p:blipFill>
          <a:blip r:embed="rId9">
            <a:alphaModFix/>
          </a:blip>
          <a:stretch>
            <a:fillRect/>
          </a:stretch>
        </p:blipFill>
        <p:spPr>
          <a:xfrm>
            <a:off x="553450" y="3202613"/>
            <a:ext cx="4210050" cy="962025"/>
          </a:xfrm>
          <a:prstGeom prst="rect">
            <a:avLst/>
          </a:prstGeom>
          <a:noFill/>
          <a:ln>
            <a:noFill/>
          </a:ln>
        </p:spPr>
      </p:pic>
      <p:pic>
        <p:nvPicPr>
          <p:cNvPr id="257" name="Google Shape;257;p39"/>
          <p:cNvPicPr preferRelativeResize="0"/>
          <p:nvPr/>
        </p:nvPicPr>
        <p:blipFill>
          <a:blip r:embed="rId10">
            <a:alphaModFix/>
          </a:blip>
          <a:stretch>
            <a:fillRect/>
          </a:stretch>
        </p:blipFill>
        <p:spPr>
          <a:xfrm>
            <a:off x="6965388" y="3193100"/>
            <a:ext cx="1857375" cy="933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263" name="Google Shape;26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“шляпа”</a:t>
            </a:r>
            <a:endParaRPr b="1"/>
          </a:p>
        </p:txBody>
      </p:sp>
      <p:pic>
        <p:nvPicPr>
          <p:cNvPr id="264" name="Google Shape;264;p40"/>
          <p:cNvPicPr preferRelativeResize="0"/>
          <p:nvPr/>
        </p:nvPicPr>
        <p:blipFill>
          <a:blip r:embed="rId3">
            <a:alphaModFix/>
          </a:blip>
          <a:stretch>
            <a:fillRect/>
          </a:stretch>
        </p:blipFill>
        <p:spPr>
          <a:xfrm>
            <a:off x="2789825" y="2220025"/>
            <a:ext cx="3381375" cy="102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270" name="Google Shape;27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буквальный слушающий/прагматический слушающий/</a:t>
            </a:r>
            <a:r>
              <a:rPr lang="ru"/>
              <a:t>мы: r3</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a:t>
            </a:r>
            <a:endParaRPr/>
          </a:p>
          <a:p>
            <a:pPr indent="457200" lvl="0" marL="2743200" rtl="0" algn="l">
              <a:spcBef>
                <a:spcPts val="1200"/>
              </a:spcBef>
              <a:spcAft>
                <a:spcPts val="0"/>
              </a:spcAft>
              <a:buNone/>
            </a:pPr>
            <a:r>
              <a:rPr lang="ru"/>
              <a:t>r1		r2		r3</a:t>
            </a:r>
            <a:endParaRPr/>
          </a:p>
          <a:p>
            <a:pPr indent="0" lvl="0" marL="3657600" rtl="0" algn="l">
              <a:spcBef>
                <a:spcPts val="1200"/>
              </a:spcBef>
              <a:spcAft>
                <a:spcPts val="1200"/>
              </a:spcAft>
              <a:buNone/>
            </a:pPr>
            <a:r>
              <a:rPr b="1" lang="ru"/>
              <a:t>“шляпа”</a:t>
            </a:r>
            <a:endParaRPr b="1"/>
          </a:p>
        </p:txBody>
      </p:sp>
      <p:pic>
        <p:nvPicPr>
          <p:cNvPr id="271" name="Google Shape;271;p41"/>
          <p:cNvPicPr preferRelativeResize="0"/>
          <p:nvPr/>
        </p:nvPicPr>
        <p:blipFill>
          <a:blip r:embed="rId3">
            <a:alphaModFix/>
          </a:blip>
          <a:stretch>
            <a:fillRect/>
          </a:stretch>
        </p:blipFill>
        <p:spPr>
          <a:xfrm>
            <a:off x="2789825" y="2220025"/>
            <a:ext cx="3381375" cy="102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Cooperative Principle – Принцип кооперативности</a:t>
            </a:r>
            <a:endParaRPr b="1">
              <a:solidFill>
                <a:schemeClr val="dk1"/>
              </a:solidFill>
            </a:endParaRPr>
          </a:p>
          <a:p>
            <a:pPr indent="0" lvl="0" marL="0" rtl="0" algn="l">
              <a:spcBef>
                <a:spcPts val="1200"/>
              </a:spcBef>
              <a:spcAft>
                <a:spcPts val="0"/>
              </a:spcAft>
              <a:buNone/>
            </a:pPr>
            <a:r>
              <a:rPr lang="ru">
                <a:solidFill>
                  <a:schemeClr val="dk1"/>
                </a:solidFill>
              </a:rPr>
              <a:t>Make your conversational contribution such as is required, at the stage at which it occurs, by the accepted purpose or direction of the talk exchange in which you are engaged.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ru">
                <a:solidFill>
                  <a:schemeClr val="dk1"/>
                </a:solidFill>
              </a:rPr>
              <a:t>Можете придумать ситуации, в которых этот принцип нарушается?</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277" name="Google Shape;27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“очки”</a:t>
            </a:r>
            <a:endParaRPr b="1"/>
          </a:p>
        </p:txBody>
      </p:sp>
      <p:pic>
        <p:nvPicPr>
          <p:cNvPr id="278" name="Google Shape;278;p42"/>
          <p:cNvPicPr preferRelativeResize="0"/>
          <p:nvPr/>
        </p:nvPicPr>
        <p:blipFill>
          <a:blip r:embed="rId3">
            <a:alphaModFix/>
          </a:blip>
          <a:stretch>
            <a:fillRect/>
          </a:stretch>
        </p:blipFill>
        <p:spPr>
          <a:xfrm>
            <a:off x="3000375" y="2263463"/>
            <a:ext cx="3143250" cy="962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284" name="Google Shape;28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t>буквальный слушающий/прагматический слушающий/мы: r2</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“очки”</a:t>
            </a:r>
            <a:endParaRPr b="1"/>
          </a:p>
        </p:txBody>
      </p:sp>
      <p:pic>
        <p:nvPicPr>
          <p:cNvPr id="285" name="Google Shape;285;p43"/>
          <p:cNvPicPr preferRelativeResize="0"/>
          <p:nvPr/>
        </p:nvPicPr>
        <p:blipFill>
          <a:blip r:embed="rId3">
            <a:alphaModFix/>
          </a:blip>
          <a:stretch>
            <a:fillRect/>
          </a:stretch>
        </p:blipFill>
        <p:spPr>
          <a:xfrm>
            <a:off x="3000375" y="2263463"/>
            <a:ext cx="3143250" cy="962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291" name="Google Shape;29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“шляпа”</a:t>
            </a:r>
            <a:endParaRPr b="1"/>
          </a:p>
        </p:txBody>
      </p:sp>
      <p:pic>
        <p:nvPicPr>
          <p:cNvPr id="292" name="Google Shape;292;p44"/>
          <p:cNvPicPr preferRelativeResize="0"/>
          <p:nvPr/>
        </p:nvPicPr>
        <p:blipFill>
          <a:blip r:embed="rId3">
            <a:alphaModFix/>
          </a:blip>
          <a:stretch>
            <a:fillRect/>
          </a:stretch>
        </p:blipFill>
        <p:spPr>
          <a:xfrm>
            <a:off x="2962275" y="2090738"/>
            <a:ext cx="3219450" cy="962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298" name="Google Shape;29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буквальный слушающий: r1 -- 0.5, r2 -- 0.5</a:t>
            </a:r>
            <a:endParaRPr/>
          </a:p>
          <a:p>
            <a:pPr indent="0" lvl="0" marL="0" rtl="0" algn="l">
              <a:spcBef>
                <a:spcPts val="1200"/>
              </a:spcBef>
              <a:spcAft>
                <a:spcPts val="0"/>
              </a:spcAft>
              <a:buNone/>
            </a:pPr>
            <a:r>
              <a:rPr lang="ru"/>
              <a:t>прагматический слушающий: r1 -- 0.75, r2 -- 0.25</a:t>
            </a:r>
            <a:endParaRPr/>
          </a:p>
          <a:p>
            <a:pPr indent="0" lvl="0" marL="0" rtl="0" algn="l">
              <a:spcBef>
                <a:spcPts val="1200"/>
              </a:spcBef>
              <a:spcAft>
                <a:spcPts val="0"/>
              </a:spcAft>
              <a:buNone/>
            </a:pPr>
            <a:r>
              <a:rPr lang="ru"/>
              <a:t>мы: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“шляпа”</a:t>
            </a:r>
            <a:endParaRPr b="1"/>
          </a:p>
        </p:txBody>
      </p:sp>
      <p:pic>
        <p:nvPicPr>
          <p:cNvPr id="299" name="Google Shape;299;p45"/>
          <p:cNvPicPr preferRelativeResize="0"/>
          <p:nvPr/>
        </p:nvPicPr>
        <p:blipFill>
          <a:blip r:embed="rId3">
            <a:alphaModFix/>
          </a:blip>
          <a:stretch>
            <a:fillRect/>
          </a:stretch>
        </p:blipFill>
        <p:spPr>
          <a:xfrm>
            <a:off x="2962275" y="2571738"/>
            <a:ext cx="3219450" cy="962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05" name="Google Shape;30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“усы”</a:t>
            </a:r>
            <a:endParaRPr b="1"/>
          </a:p>
        </p:txBody>
      </p:sp>
      <p:pic>
        <p:nvPicPr>
          <p:cNvPr id="306" name="Google Shape;306;p46"/>
          <p:cNvPicPr preferRelativeResize="0"/>
          <p:nvPr/>
        </p:nvPicPr>
        <p:blipFill>
          <a:blip r:embed="rId3">
            <a:alphaModFix/>
          </a:blip>
          <a:stretch>
            <a:fillRect/>
          </a:stretch>
        </p:blipFill>
        <p:spPr>
          <a:xfrm>
            <a:off x="3000375" y="2622800"/>
            <a:ext cx="3143250" cy="914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12" name="Google Shape;31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буквальный слушающий: r1 -- 0.5, r3 -- 0.5</a:t>
            </a:r>
            <a:endParaRPr/>
          </a:p>
          <a:p>
            <a:pPr indent="0" lvl="0" marL="0" rtl="0" algn="l">
              <a:spcBef>
                <a:spcPts val="1200"/>
              </a:spcBef>
              <a:spcAft>
                <a:spcPts val="0"/>
              </a:spcAft>
              <a:buNone/>
            </a:pPr>
            <a:r>
              <a:rPr lang="ru"/>
              <a:t>прагматический слушающий: r1 -- 0.33(3), r3 -- 0.66(6)</a:t>
            </a:r>
            <a:endParaRPr/>
          </a:p>
          <a:p>
            <a:pPr indent="0" lvl="0" marL="0" rtl="0" algn="l">
              <a:spcBef>
                <a:spcPts val="1200"/>
              </a:spcBef>
              <a:spcAft>
                <a:spcPts val="0"/>
              </a:spcAft>
              <a:buNone/>
            </a:pPr>
            <a:r>
              <a:rPr lang="ru"/>
              <a:t>мы: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“усы”</a:t>
            </a:r>
            <a:endParaRPr b="1"/>
          </a:p>
        </p:txBody>
      </p:sp>
      <p:pic>
        <p:nvPicPr>
          <p:cNvPr id="313" name="Google Shape;313;p47"/>
          <p:cNvPicPr preferRelativeResize="0"/>
          <p:nvPr/>
        </p:nvPicPr>
        <p:blipFill>
          <a:blip r:embed="rId3">
            <a:alphaModFix/>
          </a:blip>
          <a:stretch>
            <a:fillRect/>
          </a:stretch>
        </p:blipFill>
        <p:spPr>
          <a:xfrm>
            <a:off x="3000375" y="2846425"/>
            <a:ext cx="3143250" cy="91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19" name="Google Shape;31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“усы”</a:t>
            </a:r>
            <a:endParaRPr b="1"/>
          </a:p>
        </p:txBody>
      </p:sp>
      <p:pic>
        <p:nvPicPr>
          <p:cNvPr id="320" name="Google Shape;320;p48"/>
          <p:cNvPicPr preferRelativeResize="0"/>
          <p:nvPr/>
        </p:nvPicPr>
        <p:blipFill>
          <a:blip r:embed="rId3">
            <a:alphaModFix/>
          </a:blip>
          <a:stretch>
            <a:fillRect/>
          </a:stretch>
        </p:blipFill>
        <p:spPr>
          <a:xfrm>
            <a:off x="3090575" y="2624075"/>
            <a:ext cx="3105150" cy="952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26" name="Google Shape;32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буквальный слушающий: r2 -- 0.5, r3 -- 0.5</a:t>
            </a:r>
            <a:endParaRPr/>
          </a:p>
          <a:p>
            <a:pPr indent="0" lvl="0" marL="0" rtl="0" algn="l">
              <a:spcBef>
                <a:spcPts val="1200"/>
              </a:spcBef>
              <a:spcAft>
                <a:spcPts val="0"/>
              </a:spcAft>
              <a:buNone/>
            </a:pPr>
            <a:r>
              <a:rPr lang="ru"/>
              <a:t>прагматический слушающий ожидает r2</a:t>
            </a:r>
            <a:endParaRPr/>
          </a:p>
          <a:p>
            <a:pPr indent="0" lvl="0" marL="0" rtl="0" algn="l">
              <a:spcBef>
                <a:spcPts val="1200"/>
              </a:spcBef>
              <a:spcAft>
                <a:spcPts val="0"/>
              </a:spcAft>
              <a:buNone/>
            </a:pPr>
            <a:r>
              <a:rPr lang="ru"/>
              <a:t>мы: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“усы”</a:t>
            </a:r>
            <a:endParaRPr b="1"/>
          </a:p>
        </p:txBody>
      </p:sp>
      <p:pic>
        <p:nvPicPr>
          <p:cNvPr id="327" name="Google Shape;327;p49"/>
          <p:cNvPicPr preferRelativeResize="0"/>
          <p:nvPr/>
        </p:nvPicPr>
        <p:blipFill>
          <a:blip r:embed="rId3">
            <a:alphaModFix/>
          </a:blip>
          <a:stretch>
            <a:fillRect/>
          </a:stretch>
        </p:blipFill>
        <p:spPr>
          <a:xfrm>
            <a:off x="3070250" y="2817225"/>
            <a:ext cx="3105150" cy="952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33" name="Google Shape;33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“очки”</a:t>
            </a:r>
            <a:endParaRPr b="1"/>
          </a:p>
        </p:txBody>
      </p:sp>
      <p:pic>
        <p:nvPicPr>
          <p:cNvPr id="334" name="Google Shape;334;p50"/>
          <p:cNvPicPr preferRelativeResize="0"/>
          <p:nvPr/>
        </p:nvPicPr>
        <p:blipFill>
          <a:blip r:embed="rId3">
            <a:alphaModFix/>
          </a:blip>
          <a:stretch>
            <a:fillRect/>
          </a:stretch>
        </p:blipFill>
        <p:spPr>
          <a:xfrm>
            <a:off x="3071800" y="2647263"/>
            <a:ext cx="3000375" cy="885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40" name="Google Shape;34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буквальный слушающий: r1 -- 0.5, r2 -- 0.5</a:t>
            </a:r>
            <a:endParaRPr/>
          </a:p>
          <a:p>
            <a:pPr indent="0" lvl="0" marL="0" rtl="0" algn="l">
              <a:spcBef>
                <a:spcPts val="1200"/>
              </a:spcBef>
              <a:spcAft>
                <a:spcPts val="0"/>
              </a:spcAft>
              <a:buNone/>
            </a:pPr>
            <a:r>
              <a:rPr lang="ru"/>
              <a:t>прагматический слушающий ожидает r1</a:t>
            </a:r>
            <a:endParaRPr/>
          </a:p>
          <a:p>
            <a:pPr indent="0" lvl="0" marL="0" rtl="0" algn="l">
              <a:spcBef>
                <a:spcPts val="1200"/>
              </a:spcBef>
              <a:spcAft>
                <a:spcPts val="0"/>
              </a:spcAft>
              <a:buNone/>
            </a:pPr>
            <a:r>
              <a:rPr lang="ru"/>
              <a:t>мы: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“очки”</a:t>
            </a:r>
            <a:endParaRPr b="1"/>
          </a:p>
        </p:txBody>
      </p:sp>
      <p:pic>
        <p:nvPicPr>
          <p:cNvPr id="341" name="Google Shape;341;p51"/>
          <p:cNvPicPr preferRelativeResize="0"/>
          <p:nvPr/>
        </p:nvPicPr>
        <p:blipFill>
          <a:blip r:embed="rId3">
            <a:alphaModFix/>
          </a:blip>
          <a:stretch>
            <a:fillRect/>
          </a:stretch>
        </p:blipFill>
        <p:spPr>
          <a:xfrm>
            <a:off x="3071800" y="2647263"/>
            <a:ext cx="3000375" cy="88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Maxims of Quality – Максимы качества</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Try to make your contribution one that is true.</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Do not say what you believe to be false.</a:t>
            </a:r>
            <a:endParaRPr>
              <a:solidFill>
                <a:schemeClr val="dk1"/>
              </a:solidFill>
            </a:endParaRPr>
          </a:p>
          <a:p>
            <a:pPr indent="0" lvl="0" marL="0" rtl="0" algn="l">
              <a:spcBef>
                <a:spcPts val="1200"/>
              </a:spcBef>
              <a:spcAft>
                <a:spcPts val="1200"/>
              </a:spcAft>
              <a:buNone/>
            </a:pPr>
            <a:r>
              <a:rPr lang="ru">
                <a:solidFill>
                  <a:schemeClr val="dk1"/>
                </a:solidFill>
              </a:rPr>
              <a:t>b. Do not say that for which you lack adequate evidence.</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47" name="Google Shape;34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“очки”</a:t>
            </a:r>
            <a:endParaRPr b="1"/>
          </a:p>
        </p:txBody>
      </p:sp>
      <p:pic>
        <p:nvPicPr>
          <p:cNvPr id="348" name="Google Shape;348;p52"/>
          <p:cNvPicPr preferRelativeResize="0"/>
          <p:nvPr/>
        </p:nvPicPr>
        <p:blipFill>
          <a:blip r:embed="rId3">
            <a:alphaModFix/>
          </a:blip>
          <a:stretch>
            <a:fillRect/>
          </a:stretch>
        </p:blipFill>
        <p:spPr>
          <a:xfrm>
            <a:off x="3081700" y="2654575"/>
            <a:ext cx="3143250" cy="952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54" name="Google Shape;35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буквальный слушающий/прагматический слушающий/мы: r1 -- 0.5, r3 -- 0.5</a:t>
            </a:r>
            <a:endParaRPr/>
          </a:p>
          <a:p>
            <a:pPr indent="0" lvl="0" marL="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“очки”</a:t>
            </a:r>
            <a:endParaRPr b="1"/>
          </a:p>
        </p:txBody>
      </p:sp>
      <p:pic>
        <p:nvPicPr>
          <p:cNvPr id="355" name="Google Shape;355;p53"/>
          <p:cNvPicPr preferRelativeResize="0"/>
          <p:nvPr/>
        </p:nvPicPr>
        <p:blipFill>
          <a:blip r:embed="rId3">
            <a:alphaModFix/>
          </a:blip>
          <a:stretch>
            <a:fillRect/>
          </a:stretch>
        </p:blipFill>
        <p:spPr>
          <a:xfrm>
            <a:off x="3081700" y="2654575"/>
            <a:ext cx="3143250" cy="952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Мини-эксперимент</a:t>
            </a:r>
            <a:endParaRPr/>
          </a:p>
        </p:txBody>
      </p:sp>
      <p:sp>
        <p:nvSpPr>
          <p:cNvPr id="361" name="Google Shape;36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мы: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“усы”</a:t>
            </a:r>
            <a:endParaRPr b="1"/>
          </a:p>
        </p:txBody>
      </p:sp>
      <p:pic>
        <p:nvPicPr>
          <p:cNvPr id="362" name="Google Shape;362;p54"/>
          <p:cNvPicPr preferRelativeResize="0"/>
          <p:nvPr/>
        </p:nvPicPr>
        <p:blipFill>
          <a:blip r:embed="rId3">
            <a:alphaModFix/>
          </a:blip>
          <a:stretch>
            <a:fillRect/>
          </a:stretch>
        </p:blipFill>
        <p:spPr>
          <a:xfrm>
            <a:off x="3055338" y="2571738"/>
            <a:ext cx="3114675"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Maxims of Quantity – Максимы количества</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Make your contribution as informative as is required (for the current purposes of the exchange).</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 Do not make your contribution more informative than is required.</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a:t>
            </a:r>
            <a:r>
              <a:rPr i="1" lang="ru">
                <a:solidFill>
                  <a:schemeClr val="dk1"/>
                </a:solidFill>
              </a:rPr>
              <a:t>Where are you from?</a:t>
            </a:r>
            <a:endParaRPr i="1">
              <a:solidFill>
                <a:schemeClr val="dk1"/>
              </a:solidFill>
            </a:endParaRPr>
          </a:p>
          <a:p>
            <a:pPr indent="0" lvl="0" marL="0" rtl="0" algn="l">
              <a:spcBef>
                <a:spcPts val="1200"/>
              </a:spcBef>
              <a:spcAft>
                <a:spcPts val="1200"/>
              </a:spcAft>
              <a:buNone/>
            </a:pPr>
            <a:r>
              <a:rPr lang="ru">
                <a:solidFill>
                  <a:schemeClr val="dk1"/>
                </a:solidFill>
              </a:rPr>
              <a:t>B: </a:t>
            </a:r>
            <a:r>
              <a:rPr i="1" lang="ru">
                <a:solidFill>
                  <a:schemeClr val="dk1"/>
                </a:solidFill>
              </a:rPr>
              <a:t>From Germany / From Berlin / From Potsdam.</a:t>
            </a:r>
            <a:endParaRPr i="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 of Relation (Relevance) – Максима релевантности</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Be relevant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a:t>
            </a:r>
            <a:r>
              <a:rPr i="1" lang="ru">
                <a:solidFill>
                  <a:schemeClr val="dk1"/>
                </a:solidFill>
              </a:rPr>
              <a:t>Where’s Bill?</a:t>
            </a:r>
            <a:endParaRPr i="1">
              <a:solidFill>
                <a:schemeClr val="dk1"/>
              </a:solidFill>
            </a:endParaRPr>
          </a:p>
          <a:p>
            <a:pPr indent="0" lvl="0" marL="0" rtl="0" algn="l">
              <a:spcBef>
                <a:spcPts val="1200"/>
              </a:spcBef>
              <a:spcAft>
                <a:spcPts val="1200"/>
              </a:spcAft>
              <a:buNone/>
            </a:pPr>
            <a:r>
              <a:rPr lang="ru">
                <a:solidFill>
                  <a:schemeClr val="dk1"/>
                </a:solidFill>
              </a:rPr>
              <a:t>B: </a:t>
            </a:r>
            <a:r>
              <a:rPr i="1" lang="ru">
                <a:solidFill>
                  <a:schemeClr val="dk1"/>
                </a:solidFill>
              </a:rPr>
              <a:t>There’s a yellow VW outside Sally’s house</a:t>
            </a:r>
            <a:r>
              <a:rPr lang="ru">
                <a:solidFill>
                  <a:schemeClr val="dk1"/>
                </a:solidFill>
              </a:rPr>
              <a:t>. (Levinson, 1983)</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Maxims of Manner – Максимы способа</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Be perspicuous:</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Avoid obscurity of expression.</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 Avoid ambiguity.</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c. Be brief (avoid unnecessary prolixity).</a:t>
            </a:r>
            <a:endParaRPr>
              <a:solidFill>
                <a:schemeClr val="dk1"/>
              </a:solidFill>
            </a:endParaRPr>
          </a:p>
          <a:p>
            <a:pPr indent="0" lvl="0" marL="0" rtl="0" algn="l">
              <a:spcBef>
                <a:spcPts val="1200"/>
              </a:spcBef>
              <a:spcAft>
                <a:spcPts val="1200"/>
              </a:spcAft>
              <a:buNone/>
            </a:pPr>
            <a:r>
              <a:rPr lang="ru">
                <a:solidFill>
                  <a:schemeClr val="dk1"/>
                </a:solidFill>
              </a:rPr>
              <a:t>d. Be orderly.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These are general principles of rational cooperative behavior not specific to the language use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ru">
                <a:solidFill>
                  <a:schemeClr val="dk1"/>
                </a:solidFill>
              </a:rPr>
              <a:t>Can you think of some examples outside of the linguistic domain?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400">
                <a:solidFill>
                  <a:schemeClr val="dk1"/>
                </a:solidFill>
              </a:rPr>
              <a:t>Alan: </a:t>
            </a:r>
            <a:r>
              <a:rPr i="1" lang="ru" sz="1400">
                <a:solidFill>
                  <a:schemeClr val="dk1"/>
                </a:solidFill>
              </a:rPr>
              <a:t>Are you going to Paul’s party?</a:t>
            </a:r>
            <a:endParaRPr i="1" sz="1400">
              <a:solidFill>
                <a:schemeClr val="dk1"/>
              </a:solidFill>
            </a:endParaRPr>
          </a:p>
          <a:p>
            <a:pPr indent="0" lvl="0" marL="0" rtl="0" algn="l">
              <a:spcBef>
                <a:spcPts val="1200"/>
              </a:spcBef>
              <a:spcAft>
                <a:spcPts val="0"/>
              </a:spcAft>
              <a:buNone/>
            </a:pPr>
            <a:r>
              <a:rPr lang="ru" sz="1400">
                <a:solidFill>
                  <a:schemeClr val="dk1"/>
                </a:solidFill>
              </a:rPr>
              <a:t>Barb: </a:t>
            </a:r>
            <a:r>
              <a:rPr i="1" lang="ru" sz="1400">
                <a:solidFill>
                  <a:schemeClr val="dk1"/>
                </a:solidFill>
              </a:rPr>
              <a:t>I have to work</a:t>
            </a:r>
            <a:r>
              <a:rPr lang="ru" sz="1400">
                <a:solidFill>
                  <a:schemeClr val="dk1"/>
                </a:solidFill>
              </a:rPr>
              <a:t>.</a:t>
            </a:r>
            <a:endParaRPr sz="1400">
              <a:solidFill>
                <a:schemeClr val="dk1"/>
              </a:solidFill>
            </a:endParaRPr>
          </a:p>
          <a:p>
            <a:pPr indent="0" lvl="0" marL="0" rtl="0" algn="l">
              <a:spcBef>
                <a:spcPts val="1200"/>
              </a:spcBef>
              <a:spcAft>
                <a:spcPts val="0"/>
              </a:spcAft>
              <a:buNone/>
            </a:pPr>
            <a:r>
              <a:rPr lang="ru" sz="1400">
                <a:solidFill>
                  <a:schemeClr val="dk1"/>
                </a:solidFill>
              </a:rPr>
              <a:t>Barb </a:t>
            </a:r>
            <a:r>
              <a:rPr i="1" lang="ru" sz="1400">
                <a:solidFill>
                  <a:schemeClr val="dk1"/>
                </a:solidFill>
              </a:rPr>
              <a:t>meant</a:t>
            </a:r>
            <a:r>
              <a:rPr lang="ru" sz="1400">
                <a:solidFill>
                  <a:schemeClr val="dk1"/>
                </a:solidFill>
              </a:rPr>
              <a:t> that she is not going to Paul’s party by </a:t>
            </a:r>
            <a:r>
              <a:rPr i="1" lang="ru" sz="1400">
                <a:solidFill>
                  <a:schemeClr val="dk1"/>
                </a:solidFill>
              </a:rPr>
              <a:t>saying</a:t>
            </a:r>
            <a:r>
              <a:rPr lang="ru" sz="1400">
                <a:solidFill>
                  <a:schemeClr val="dk1"/>
                </a:solidFill>
              </a:rPr>
              <a:t> that she has to work. She did not say that she is not going to Paul’s party, and the sentence she uttered does not mean that. Grice introduced the technical terms </a:t>
            </a:r>
            <a:r>
              <a:rPr b="1" i="1" lang="ru" sz="1400">
                <a:solidFill>
                  <a:schemeClr val="dk1"/>
                </a:solidFill>
              </a:rPr>
              <a:t>implicate</a:t>
            </a:r>
            <a:r>
              <a:rPr lang="ru" sz="1400">
                <a:solidFill>
                  <a:schemeClr val="dk1"/>
                </a:solidFill>
              </a:rPr>
              <a:t> and </a:t>
            </a:r>
            <a:r>
              <a:rPr b="1" i="1" lang="ru" sz="1400">
                <a:solidFill>
                  <a:schemeClr val="dk1"/>
                </a:solidFill>
              </a:rPr>
              <a:t>implicature</a:t>
            </a:r>
            <a:r>
              <a:rPr lang="ru" sz="1400">
                <a:solidFill>
                  <a:schemeClr val="dk1"/>
                </a:solidFill>
              </a:rPr>
              <a:t> for the case in which what the speaker said is distinct from what the speaker thereby meant or implied. Thus Barb implicated that she is not going; that she is not going was her implicature.</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