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1C73BE-F250-4496-8EC4-F8895ACA502C}">
  <a:tblStyle styleId="{901C73BE-F250-4496-8EC4-F8895ACA50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76c7cf8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176c7cf865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76c7cf86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176c7cf865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76c7cf86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176c7cf865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76c7cf86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176c7cf865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76c7cf86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176c7cf865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76c7cf86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176c7cf865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76c7cf86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76c7cf86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76c7cf86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76c7cf86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76c7cf86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76c7cf86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76c7cf86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76c7cf86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76c7cf86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76c7cf86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76c7cf86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76c7cf86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76c7cf865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76c7cf865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76c7cf86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76c7cf86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76c7cf86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76c7cf86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76c7cf865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76c7cf865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76c7cf86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76c7cf86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deadc5fad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deadc5fa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76c7cf865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76c7cf865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76c7cf865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76c7cf865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76c7cf865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76c7cf865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76c7cf86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76c7cf86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76c7cf86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76c7cf86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76c7cf865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76c7cf865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76c7cf86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76c7cf86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76c7cf865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76c7cf865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76c7cf865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76c7cf865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76c7cf865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76c7cf865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76c7cf865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76c7cf865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76c7cf86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76c7cf86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76c7cf86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76c7cf86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76c7cf865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76c7cf865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76c7cf865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76c7cf86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76c7cf865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76c7cf865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76c7cf865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76c7cf865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76c7cf865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76c7cf865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6c7cf865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76c7cf865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76c7cf865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76c7cf865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76c7cf86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76c7cf86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76c7cf86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76c7cf86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76c7cf86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76c7cf865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76c7cf86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76c7cf86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76c7cf86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76c7cf86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1200"/>
              </a:spcBef>
              <a:spcAft>
                <a:spcPts val="0"/>
              </a:spcAft>
              <a:buClr>
                <a:schemeClr val="dk1"/>
              </a:buClr>
              <a:buSzPts val="2400"/>
              <a:buChar char="○"/>
              <a:defRPr sz="2400"/>
            </a:lvl2pPr>
            <a:lvl3pPr indent="-355600" lvl="2" marL="1371600" rtl="0" algn="l">
              <a:spcBef>
                <a:spcPts val="1200"/>
              </a:spcBef>
              <a:spcAft>
                <a:spcPts val="0"/>
              </a:spcAft>
              <a:buClr>
                <a:schemeClr val="dk1"/>
              </a:buClr>
              <a:buSzPts val="2000"/>
              <a:buChar char="■"/>
              <a:defRPr sz="2000"/>
            </a:lvl3pPr>
            <a:lvl4pPr indent="-342900" lvl="3" marL="1828800" rtl="0" algn="l">
              <a:spcBef>
                <a:spcPts val="1200"/>
              </a:spcBef>
              <a:spcAft>
                <a:spcPts val="0"/>
              </a:spcAft>
              <a:buClr>
                <a:schemeClr val="dk1"/>
              </a:buClr>
              <a:buSzPts val="1800"/>
              <a:buChar char="●"/>
              <a:defRPr sz="1800"/>
            </a:lvl4pPr>
            <a:lvl5pPr indent="-342900" lvl="4" marL="2286000" rtl="0" algn="l">
              <a:spcBef>
                <a:spcPts val="1200"/>
              </a:spcBef>
              <a:spcAft>
                <a:spcPts val="0"/>
              </a:spcAft>
              <a:buClr>
                <a:schemeClr val="dk1"/>
              </a:buClr>
              <a:buSzPts val="1800"/>
              <a:buChar char="○"/>
              <a:defRPr sz="1800"/>
            </a:lvl5pPr>
            <a:lvl6pPr indent="-342900" lvl="5" marL="2743200" rtl="0" algn="l">
              <a:spcBef>
                <a:spcPts val="1200"/>
              </a:spcBef>
              <a:spcAft>
                <a:spcPts val="0"/>
              </a:spcAft>
              <a:buClr>
                <a:schemeClr val="dk1"/>
              </a:buClr>
              <a:buSzPts val="1800"/>
              <a:buChar char="■"/>
              <a:defRPr sz="1800"/>
            </a:lvl6pPr>
            <a:lvl7pPr indent="-342900" lvl="6" marL="3200400" rtl="0" algn="l">
              <a:spcBef>
                <a:spcPts val="1200"/>
              </a:spcBef>
              <a:spcAft>
                <a:spcPts val="0"/>
              </a:spcAft>
              <a:buClr>
                <a:schemeClr val="dk1"/>
              </a:buClr>
              <a:buSzPts val="1800"/>
              <a:buChar char="●"/>
              <a:defRPr sz="1800"/>
            </a:lvl7pPr>
            <a:lvl8pPr indent="-342900" lvl="7" marL="3657600" rtl="0" algn="l">
              <a:spcBef>
                <a:spcPts val="1200"/>
              </a:spcBef>
              <a:spcAft>
                <a:spcPts val="0"/>
              </a:spcAft>
              <a:buClr>
                <a:schemeClr val="dk1"/>
              </a:buClr>
              <a:buSzPts val="1800"/>
              <a:buChar char="○"/>
              <a:defRPr sz="1800"/>
            </a:lvl8pPr>
            <a:lvl9pPr indent="-342900" lvl="8" marL="4114800" rtl="0" algn="l">
              <a:spcBef>
                <a:spcPts val="1200"/>
              </a:spcBef>
              <a:spcAft>
                <a:spcPts val="1200"/>
              </a:spcAft>
              <a:buClr>
                <a:schemeClr val="dk1"/>
              </a:buClr>
              <a:buSzPts val="1800"/>
              <a:buChar char="■"/>
              <a:defRPr sz="1800"/>
            </a:lvl9pPr>
          </a:lstStyle>
          <a:p/>
        </p:txBody>
      </p:sp>
      <p:sp>
        <p:nvSpPr>
          <p:cNvPr id="59" name="Google Shape;59;p14"/>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1200"/>
              </a:spcBef>
              <a:spcAft>
                <a:spcPts val="0"/>
              </a:spcAft>
              <a:buClr>
                <a:schemeClr val="dk1"/>
              </a:buClr>
              <a:buSzPts val="2400"/>
              <a:buChar char="○"/>
              <a:defRPr sz="2400"/>
            </a:lvl2pPr>
            <a:lvl3pPr indent="-355600" lvl="2" marL="1371600" rtl="0" algn="l">
              <a:spcBef>
                <a:spcPts val="1200"/>
              </a:spcBef>
              <a:spcAft>
                <a:spcPts val="0"/>
              </a:spcAft>
              <a:buClr>
                <a:schemeClr val="dk1"/>
              </a:buClr>
              <a:buSzPts val="2000"/>
              <a:buChar char="■"/>
              <a:defRPr sz="2000"/>
            </a:lvl3pPr>
            <a:lvl4pPr indent="-342900" lvl="3" marL="1828800" rtl="0" algn="l">
              <a:spcBef>
                <a:spcPts val="1200"/>
              </a:spcBef>
              <a:spcAft>
                <a:spcPts val="0"/>
              </a:spcAft>
              <a:buClr>
                <a:schemeClr val="dk1"/>
              </a:buClr>
              <a:buSzPts val="1800"/>
              <a:buChar char="●"/>
              <a:defRPr sz="1800"/>
            </a:lvl4pPr>
            <a:lvl5pPr indent="-342900" lvl="4" marL="2286000" rtl="0" algn="l">
              <a:spcBef>
                <a:spcPts val="1200"/>
              </a:spcBef>
              <a:spcAft>
                <a:spcPts val="0"/>
              </a:spcAft>
              <a:buClr>
                <a:schemeClr val="dk1"/>
              </a:buClr>
              <a:buSzPts val="1800"/>
              <a:buChar char="○"/>
              <a:defRPr sz="1800"/>
            </a:lvl5pPr>
            <a:lvl6pPr indent="-342900" lvl="5" marL="2743200" rtl="0" algn="l">
              <a:spcBef>
                <a:spcPts val="1200"/>
              </a:spcBef>
              <a:spcAft>
                <a:spcPts val="0"/>
              </a:spcAft>
              <a:buClr>
                <a:schemeClr val="dk1"/>
              </a:buClr>
              <a:buSzPts val="1800"/>
              <a:buChar char="■"/>
              <a:defRPr sz="1800"/>
            </a:lvl6pPr>
            <a:lvl7pPr indent="-342900" lvl="6" marL="3200400" rtl="0" algn="l">
              <a:spcBef>
                <a:spcPts val="1200"/>
              </a:spcBef>
              <a:spcAft>
                <a:spcPts val="0"/>
              </a:spcAft>
              <a:buClr>
                <a:schemeClr val="dk1"/>
              </a:buClr>
              <a:buSzPts val="1800"/>
              <a:buChar char="●"/>
              <a:defRPr sz="1800"/>
            </a:lvl7pPr>
            <a:lvl8pPr indent="-342900" lvl="7" marL="3657600" rtl="0" algn="l">
              <a:spcBef>
                <a:spcPts val="1200"/>
              </a:spcBef>
              <a:spcAft>
                <a:spcPts val="0"/>
              </a:spcAft>
              <a:buClr>
                <a:schemeClr val="dk1"/>
              </a:buClr>
              <a:buSzPts val="1800"/>
              <a:buChar char="○"/>
              <a:defRPr sz="1800"/>
            </a:lvl8pPr>
            <a:lvl9pPr indent="-342900" lvl="8" marL="4114800" rtl="0" algn="l">
              <a:spcBef>
                <a:spcPts val="1200"/>
              </a:spcBef>
              <a:spcAft>
                <a:spcPts val="1200"/>
              </a:spcAft>
              <a:buClr>
                <a:schemeClr val="dk1"/>
              </a:buClr>
              <a:buSzPts val="1800"/>
              <a:buChar char="■"/>
              <a:defRPr sz="1800"/>
            </a:lvl9pPr>
          </a:lstStyle>
          <a:p/>
        </p:txBody>
      </p:sp>
      <p:sp>
        <p:nvSpPr>
          <p:cNvPr id="60" name="Google Shape;60;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semanticsarchive.net/Archive/Tg3ZGI2M/Marneffe.pdf" TargetMode="External"/><Relationship Id="rId4" Type="http://schemas.openxmlformats.org/officeDocument/2006/relationships/hyperlink" Target="https://github.com/mcdm/CommitmentBa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s://www.aclweb.org/anthology/D19-163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plato.stanford.edu/entries/abdu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Natural Language Inference:</a:t>
            </a:r>
            <a:endParaRPr/>
          </a:p>
          <a:p>
            <a:pPr indent="0" lvl="0" marL="0" rtl="0" algn="ctr">
              <a:spcBef>
                <a:spcPts val="0"/>
              </a:spcBef>
              <a:spcAft>
                <a:spcPts val="0"/>
              </a:spcAft>
              <a:buClr>
                <a:schemeClr val="dk1"/>
              </a:buClr>
              <a:buSzPts val="990"/>
              <a:buFont typeface="Arial"/>
              <a:buNone/>
            </a:pPr>
            <a:r>
              <a:rPr lang="ru"/>
              <a:t>дискуссия</a:t>
            </a:r>
            <a:endParaRPr/>
          </a:p>
        </p:txBody>
      </p:sp>
      <p:sp>
        <p:nvSpPr>
          <p:cNvPr id="68" name="Google Shape;68;p15"/>
          <p:cNvSpPr txBox="1"/>
          <p:nvPr>
            <p:ph idx="1" type="subTitle"/>
          </p:nvPr>
        </p:nvSpPr>
        <p:spPr>
          <a:xfrm>
            <a:off x="311700" y="3229450"/>
            <a:ext cx="8520600" cy="12753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39285"/>
              <a:buFont typeface="Arial"/>
              <a:buNone/>
            </a:pPr>
            <a:r>
              <a:rPr lang="ru"/>
              <a:t>Компьютерная семантика</a:t>
            </a:r>
            <a:endParaRPr/>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Clr>
                <a:schemeClr val="dk1"/>
              </a:buClr>
              <a:buSzPct val="39285"/>
              <a:buFont typeface="Arial"/>
              <a:buNone/>
            </a:pPr>
            <a:r>
              <a:rPr lang="ru"/>
              <a:t>Даша Рыжова, Даша Попова</a:t>
            </a:r>
            <a:endParaRPr/>
          </a:p>
          <a:p>
            <a:pPr indent="0" lvl="0" marL="0" rtl="0" algn="ctr">
              <a:spcBef>
                <a:spcPts val="0"/>
              </a:spcBef>
              <a:spcAft>
                <a:spcPts val="0"/>
              </a:spcAft>
              <a:buClr>
                <a:schemeClr val="dk1"/>
              </a:buClr>
              <a:buSzPct val="39285"/>
              <a:buFont typeface="Arial"/>
              <a:buNone/>
            </a:pPr>
            <a:r>
              <a:rPr lang="ru"/>
              <a:t>14 марта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457200" y="205978"/>
            <a:ext cx="8229600" cy="437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99974"/>
              <a:buFont typeface="Times New Roman"/>
              <a:buNone/>
            </a:pPr>
            <a:r>
              <a:rPr lang="ru" sz="3959">
                <a:latin typeface="Times New Roman"/>
                <a:ea typeface="Times New Roman"/>
                <a:cs typeface="Times New Roman"/>
                <a:sym typeface="Times New Roman"/>
              </a:rPr>
              <a:t>Experimental set-up</a:t>
            </a:r>
            <a:endParaRPr sz="3959">
              <a:latin typeface="Times New Roman"/>
              <a:ea typeface="Times New Roman"/>
              <a:cs typeface="Times New Roman"/>
              <a:sym typeface="Times New Roman"/>
            </a:endParaRPr>
          </a:p>
        </p:txBody>
      </p:sp>
      <p:sp>
        <p:nvSpPr>
          <p:cNvPr id="127" name="Google Shape;127;p24"/>
          <p:cNvSpPr txBox="1"/>
          <p:nvPr>
            <p:ph idx="1" type="body"/>
          </p:nvPr>
        </p:nvSpPr>
        <p:spPr>
          <a:xfrm>
            <a:off x="457200" y="750081"/>
            <a:ext cx="8229600" cy="42327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80000"/>
              </a:lnSpc>
              <a:spcBef>
                <a:spcPts val="0"/>
              </a:spcBef>
              <a:spcAft>
                <a:spcPts val="0"/>
              </a:spcAft>
              <a:buClr>
                <a:schemeClr val="dk1"/>
              </a:buClr>
              <a:buSzPts val="2480"/>
              <a:buNone/>
            </a:pPr>
            <a:r>
              <a:rPr lang="ru" sz="2480">
                <a:latin typeface="Times New Roman"/>
                <a:ea typeface="Times New Roman"/>
                <a:cs typeface="Times New Roman"/>
                <a:sym typeface="Times New Roman"/>
              </a:rPr>
              <a:t>Three target sentences per experimental list</a:t>
            </a:r>
            <a:endParaRPr/>
          </a:p>
          <a:p>
            <a:pPr indent="-342900" lvl="0" marL="342900" rtl="0" algn="l">
              <a:lnSpc>
                <a:spcPct val="80000"/>
              </a:lnSpc>
              <a:spcBef>
                <a:spcPts val="496"/>
              </a:spcBef>
              <a:spcAft>
                <a:spcPts val="0"/>
              </a:spcAft>
              <a:buClr>
                <a:schemeClr val="dk1"/>
              </a:buClr>
              <a:buSzPts val="248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ts val="2480"/>
              <a:buFont typeface="Noto Sans Symbols"/>
              <a:buChar char="▪"/>
            </a:pPr>
            <a:r>
              <a:rPr lang="ru" sz="2480">
                <a:latin typeface="Times New Roman"/>
                <a:ea typeface="Times New Roman"/>
                <a:cs typeface="Times New Roman"/>
                <a:sym typeface="Times New Roman"/>
              </a:rPr>
              <a:t>a regular embedding:</a:t>
            </a:r>
            <a:endParaRPr/>
          </a:p>
          <a:p>
            <a:pPr indent="-342900" lvl="0" marL="342900" rtl="0" algn="l">
              <a:lnSpc>
                <a:spcPct val="80000"/>
              </a:lnSpc>
              <a:spcBef>
                <a:spcPts val="496"/>
              </a:spcBef>
              <a:spcAft>
                <a:spcPts val="0"/>
              </a:spcAft>
              <a:buClr>
                <a:schemeClr val="dk1"/>
              </a:buClr>
              <a:buSzPts val="248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ts val="2480"/>
              <a:buNone/>
            </a:pPr>
            <a:r>
              <a:rPr lang="ru" sz="2480">
                <a:latin typeface="Times New Roman"/>
                <a:ea typeface="Times New Roman"/>
                <a:cs typeface="Times New Roman"/>
                <a:sym typeface="Times New Roman"/>
              </a:rPr>
              <a:t>Mary said that Sam is running for political office, but he isn’t.</a:t>
            </a:r>
            <a:endParaRPr/>
          </a:p>
          <a:p>
            <a:pPr indent="-342900" lvl="0" marL="342900" rtl="0" algn="l">
              <a:lnSpc>
                <a:spcPct val="80000"/>
              </a:lnSpc>
              <a:spcBef>
                <a:spcPts val="496"/>
              </a:spcBef>
              <a:spcAft>
                <a:spcPts val="0"/>
              </a:spcAft>
              <a:buClr>
                <a:schemeClr val="dk1"/>
              </a:buClr>
              <a:buSzPts val="248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ts val="2480"/>
              <a:buFont typeface="Noto Sans Symbols"/>
              <a:buChar char="▪"/>
            </a:pPr>
            <a:r>
              <a:rPr lang="ru" sz="2480">
                <a:latin typeface="Times New Roman"/>
                <a:ea typeface="Times New Roman"/>
                <a:cs typeface="Times New Roman"/>
                <a:sym typeface="Times New Roman"/>
              </a:rPr>
              <a:t>a sentence-internal slift:</a:t>
            </a:r>
            <a:endParaRPr/>
          </a:p>
          <a:p>
            <a:pPr indent="-342900" lvl="0" marL="342900" rtl="0" algn="l">
              <a:lnSpc>
                <a:spcPct val="80000"/>
              </a:lnSpc>
              <a:spcBef>
                <a:spcPts val="496"/>
              </a:spcBef>
              <a:spcAft>
                <a:spcPts val="0"/>
              </a:spcAft>
              <a:buClr>
                <a:schemeClr val="dk1"/>
              </a:buClr>
              <a:buSzPts val="248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ts val="2480"/>
              <a:buNone/>
            </a:pPr>
            <a:r>
              <a:rPr lang="ru" sz="2480">
                <a:latin typeface="Times New Roman"/>
                <a:ea typeface="Times New Roman"/>
                <a:cs typeface="Times New Roman"/>
                <a:sym typeface="Times New Roman"/>
              </a:rPr>
              <a:t>Katherine is, Dean thinks, getting married, but she isn’t.</a:t>
            </a:r>
            <a:endParaRPr/>
          </a:p>
          <a:p>
            <a:pPr indent="-342900" lvl="0" marL="342900" rtl="0" algn="l">
              <a:lnSpc>
                <a:spcPct val="80000"/>
              </a:lnSpc>
              <a:spcBef>
                <a:spcPts val="496"/>
              </a:spcBef>
              <a:spcAft>
                <a:spcPts val="0"/>
              </a:spcAft>
              <a:buClr>
                <a:schemeClr val="dk1"/>
              </a:buClr>
              <a:buSzPts val="248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ts val="2480"/>
              <a:buFont typeface="Noto Sans Symbols"/>
              <a:buChar char="▪"/>
            </a:pPr>
            <a:r>
              <a:rPr lang="ru" sz="2480">
                <a:latin typeface="Times New Roman"/>
                <a:ea typeface="Times New Roman"/>
                <a:cs typeface="Times New Roman"/>
                <a:sym typeface="Times New Roman"/>
              </a:rPr>
              <a:t>a sentence-final slift:</a:t>
            </a:r>
            <a:endParaRPr/>
          </a:p>
          <a:p>
            <a:pPr indent="-342900" lvl="0" marL="342900" rtl="0" algn="l">
              <a:lnSpc>
                <a:spcPct val="80000"/>
              </a:lnSpc>
              <a:spcBef>
                <a:spcPts val="496"/>
              </a:spcBef>
              <a:spcAft>
                <a:spcPts val="0"/>
              </a:spcAft>
              <a:buClr>
                <a:schemeClr val="dk1"/>
              </a:buClr>
              <a:buSzPts val="248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1200"/>
              </a:spcAft>
              <a:buClr>
                <a:schemeClr val="dk1"/>
              </a:buClr>
              <a:buSzPts val="2480"/>
              <a:buNone/>
            </a:pPr>
            <a:r>
              <a:rPr lang="ru" sz="2480">
                <a:latin typeface="Times New Roman"/>
                <a:ea typeface="Times New Roman"/>
                <a:cs typeface="Times New Roman"/>
                <a:sym typeface="Times New Roman"/>
              </a:rPr>
              <a:t>The hospital will hire a surgeon, Jeremy suspects, but it won’t.</a:t>
            </a:r>
            <a:endParaRPr sz="248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457200" y="205978"/>
            <a:ext cx="8229600" cy="437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99974"/>
              <a:buFont typeface="Times New Roman"/>
              <a:buNone/>
            </a:pPr>
            <a:r>
              <a:rPr lang="ru" sz="3959">
                <a:latin typeface="Times New Roman"/>
                <a:ea typeface="Times New Roman"/>
                <a:cs typeface="Times New Roman"/>
                <a:sym typeface="Times New Roman"/>
              </a:rPr>
              <a:t>Experimental set-up</a:t>
            </a:r>
            <a:endParaRPr sz="3959">
              <a:latin typeface="Times New Roman"/>
              <a:ea typeface="Times New Roman"/>
              <a:cs typeface="Times New Roman"/>
              <a:sym typeface="Times New Roman"/>
            </a:endParaRPr>
          </a:p>
        </p:txBody>
      </p:sp>
      <p:sp>
        <p:nvSpPr>
          <p:cNvPr id="133" name="Google Shape;133;p25"/>
          <p:cNvSpPr txBox="1"/>
          <p:nvPr>
            <p:ph idx="1" type="body"/>
          </p:nvPr>
        </p:nvSpPr>
        <p:spPr>
          <a:xfrm>
            <a:off x="457200" y="910816"/>
            <a:ext cx="8229600" cy="4018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80000"/>
              </a:lnSpc>
              <a:spcBef>
                <a:spcPts val="0"/>
              </a:spcBef>
              <a:spcAft>
                <a:spcPts val="0"/>
              </a:spcAft>
              <a:buClr>
                <a:schemeClr val="dk1"/>
              </a:buClr>
              <a:buSzPct val="100000"/>
              <a:buNone/>
            </a:pPr>
            <a:r>
              <a:rPr lang="ru" sz="2480">
                <a:latin typeface="Times New Roman"/>
                <a:ea typeface="Times New Roman"/>
                <a:cs typeface="Times New Roman"/>
                <a:sym typeface="Times New Roman"/>
              </a:rPr>
              <a:t>Six non-contradictory fillers:</a:t>
            </a:r>
            <a:endParaRPr/>
          </a:p>
          <a:p>
            <a:pPr indent="-342900" lvl="0" marL="342900" rtl="0" algn="l">
              <a:lnSpc>
                <a:spcPct val="80000"/>
              </a:lnSpc>
              <a:spcBef>
                <a:spcPts val="496"/>
              </a:spcBef>
              <a:spcAft>
                <a:spcPts val="0"/>
              </a:spcAft>
              <a:buClr>
                <a:schemeClr val="dk1"/>
              </a:buClr>
              <a:buSzPct val="10000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ct val="100000"/>
              <a:buNone/>
            </a:pPr>
            <a:r>
              <a:rPr lang="ru" sz="2480">
                <a:latin typeface="Times New Roman"/>
                <a:ea typeface="Times New Roman"/>
                <a:cs typeface="Times New Roman"/>
                <a:sym typeface="Times New Roman"/>
              </a:rPr>
              <a:t>a. Bob wants to go to the park, but Bill does not.</a:t>
            </a:r>
            <a:endParaRPr/>
          </a:p>
          <a:p>
            <a:pPr indent="-342900" lvl="0" marL="342900" rtl="0" algn="l">
              <a:lnSpc>
                <a:spcPct val="80000"/>
              </a:lnSpc>
              <a:spcBef>
                <a:spcPts val="496"/>
              </a:spcBef>
              <a:spcAft>
                <a:spcPts val="0"/>
              </a:spcAft>
              <a:buClr>
                <a:schemeClr val="dk1"/>
              </a:buClr>
              <a:buSzPct val="10000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ct val="100000"/>
              <a:buNone/>
            </a:pPr>
            <a:r>
              <a:rPr lang="ru" sz="2480">
                <a:latin typeface="Times New Roman"/>
                <a:ea typeface="Times New Roman"/>
                <a:cs typeface="Times New Roman"/>
                <a:sym typeface="Times New Roman"/>
              </a:rPr>
              <a:t>b. It’s a good idea, but I can’t endorse it.</a:t>
            </a:r>
            <a:endParaRPr/>
          </a:p>
          <a:p>
            <a:pPr indent="-342900" lvl="0" marL="342900" rtl="0" algn="l">
              <a:lnSpc>
                <a:spcPct val="80000"/>
              </a:lnSpc>
              <a:spcBef>
                <a:spcPts val="496"/>
              </a:spcBef>
              <a:spcAft>
                <a:spcPts val="0"/>
              </a:spcAft>
              <a:buClr>
                <a:schemeClr val="dk1"/>
              </a:buClr>
              <a:buSzPct val="10000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ct val="100000"/>
              <a:buNone/>
            </a:pPr>
            <a:r>
              <a:rPr lang="ru" sz="2480">
                <a:latin typeface="Times New Roman"/>
                <a:ea typeface="Times New Roman"/>
                <a:cs typeface="Times New Roman"/>
                <a:sym typeface="Times New Roman"/>
              </a:rPr>
              <a:t>c. Some, but not all, of the students passed the test.</a:t>
            </a:r>
            <a:endParaRPr/>
          </a:p>
          <a:p>
            <a:pPr indent="-342900" lvl="0" marL="342900" rtl="0" algn="l">
              <a:lnSpc>
                <a:spcPct val="80000"/>
              </a:lnSpc>
              <a:spcBef>
                <a:spcPts val="496"/>
              </a:spcBef>
              <a:spcAft>
                <a:spcPts val="0"/>
              </a:spcAft>
              <a:buClr>
                <a:schemeClr val="dk1"/>
              </a:buClr>
              <a:buSzPct val="10000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ct val="100000"/>
              <a:buNone/>
            </a:pPr>
            <a:r>
              <a:rPr lang="ru" sz="2480">
                <a:latin typeface="Times New Roman"/>
                <a:ea typeface="Times New Roman"/>
                <a:cs typeface="Times New Roman"/>
                <a:sym typeface="Times New Roman"/>
              </a:rPr>
              <a:t>d. John wants to go to a football game, but he won’t.</a:t>
            </a:r>
            <a:endParaRPr/>
          </a:p>
          <a:p>
            <a:pPr indent="-342900" lvl="0" marL="342900" rtl="0" algn="l">
              <a:lnSpc>
                <a:spcPct val="80000"/>
              </a:lnSpc>
              <a:spcBef>
                <a:spcPts val="496"/>
              </a:spcBef>
              <a:spcAft>
                <a:spcPts val="0"/>
              </a:spcAft>
              <a:buClr>
                <a:schemeClr val="dk1"/>
              </a:buClr>
              <a:buSzPct val="10000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ct val="100000"/>
              <a:buNone/>
            </a:pPr>
            <a:r>
              <a:rPr lang="ru" sz="2480">
                <a:latin typeface="Times New Roman"/>
                <a:ea typeface="Times New Roman"/>
                <a:cs typeface="Times New Roman"/>
                <a:sym typeface="Times New Roman"/>
              </a:rPr>
              <a:t>e. James was planning to come to the party, but I don’t think he will.</a:t>
            </a:r>
            <a:endParaRPr/>
          </a:p>
          <a:p>
            <a:pPr indent="-342900" lvl="0" marL="342900" rtl="0" algn="l">
              <a:lnSpc>
                <a:spcPct val="80000"/>
              </a:lnSpc>
              <a:spcBef>
                <a:spcPts val="496"/>
              </a:spcBef>
              <a:spcAft>
                <a:spcPts val="0"/>
              </a:spcAft>
              <a:buClr>
                <a:schemeClr val="dk1"/>
              </a:buClr>
              <a:buSzPct val="100000"/>
              <a:buNone/>
            </a:pPr>
            <a:r>
              <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1200"/>
              </a:spcAft>
              <a:buClr>
                <a:schemeClr val="dk1"/>
              </a:buClr>
              <a:buSzPct val="100000"/>
              <a:buNone/>
            </a:pPr>
            <a:r>
              <a:rPr lang="ru" sz="2480">
                <a:latin typeface="Times New Roman"/>
                <a:ea typeface="Times New Roman"/>
                <a:cs typeface="Times New Roman"/>
                <a:sym typeface="Times New Roman"/>
              </a:rPr>
              <a:t>f. Sam thinks it will rain, and Joan thinks it will be sunny.</a:t>
            </a:r>
            <a:endParaRPr sz="248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57200" y="205978"/>
            <a:ext cx="8229600" cy="437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99974"/>
              <a:buFont typeface="Times New Roman"/>
              <a:buNone/>
            </a:pPr>
            <a:r>
              <a:rPr lang="ru" sz="3959">
                <a:latin typeface="Times New Roman"/>
                <a:ea typeface="Times New Roman"/>
                <a:cs typeface="Times New Roman"/>
                <a:sym typeface="Times New Roman"/>
              </a:rPr>
              <a:t>Experimental set-up</a:t>
            </a:r>
            <a:endParaRPr sz="3959">
              <a:latin typeface="Times New Roman"/>
              <a:ea typeface="Times New Roman"/>
              <a:cs typeface="Times New Roman"/>
              <a:sym typeface="Times New Roman"/>
            </a:endParaRPr>
          </a:p>
        </p:txBody>
      </p:sp>
      <p:sp>
        <p:nvSpPr>
          <p:cNvPr id="139" name="Google Shape;139;p26"/>
          <p:cNvSpPr txBox="1"/>
          <p:nvPr>
            <p:ph idx="1" type="body"/>
          </p:nvPr>
        </p:nvSpPr>
        <p:spPr>
          <a:xfrm>
            <a:off x="457200" y="750081"/>
            <a:ext cx="8229600" cy="4232700"/>
          </a:xfrm>
          <a:prstGeom prst="rect">
            <a:avLst/>
          </a:prstGeom>
          <a:noFill/>
          <a:ln>
            <a:noFill/>
          </a:ln>
        </p:spPr>
        <p:txBody>
          <a:bodyPr anchorCtr="0" anchor="t" bIns="45700" lIns="91425" spcFirstLastPara="1" rIns="91425" wrap="square" tIns="45700">
            <a:normAutofit/>
          </a:bodyPr>
          <a:lstStyle/>
          <a:p>
            <a:pPr indent="-342900" lvl="0" marL="342900" rtl="0" algn="l">
              <a:lnSpc>
                <a:spcPct val="60000"/>
              </a:lnSpc>
              <a:spcBef>
                <a:spcPts val="0"/>
              </a:spcBef>
              <a:spcAft>
                <a:spcPts val="0"/>
              </a:spcAft>
              <a:buClr>
                <a:schemeClr val="dk1"/>
              </a:buClr>
              <a:buSzPts val="2480"/>
              <a:buNone/>
            </a:pPr>
            <a:r>
              <a:rPr lang="ru" sz="2380">
                <a:latin typeface="Times New Roman"/>
                <a:ea typeface="Times New Roman"/>
                <a:cs typeface="Times New Roman"/>
                <a:sym typeface="Times New Roman"/>
              </a:rPr>
              <a:t>Six contradictory fillers:</a:t>
            </a:r>
            <a:endParaRPr sz="1700"/>
          </a:p>
          <a:p>
            <a:pPr indent="-342900" lvl="0" marL="342900" rtl="0" algn="l">
              <a:lnSpc>
                <a:spcPct val="60000"/>
              </a:lnSpc>
              <a:spcBef>
                <a:spcPts val="496"/>
              </a:spcBef>
              <a:spcAft>
                <a:spcPts val="0"/>
              </a:spcAft>
              <a:buClr>
                <a:schemeClr val="dk1"/>
              </a:buClr>
              <a:buSzPts val="2480"/>
              <a:buNone/>
            </a:pPr>
            <a:r>
              <a:t/>
            </a:r>
            <a:endParaRPr sz="2380">
              <a:latin typeface="Times New Roman"/>
              <a:ea typeface="Times New Roman"/>
              <a:cs typeface="Times New Roman"/>
              <a:sym typeface="Times New Roman"/>
            </a:endParaRPr>
          </a:p>
          <a:p>
            <a:pPr indent="-342900" lvl="0" marL="342900" rtl="0" algn="l">
              <a:lnSpc>
                <a:spcPct val="60000"/>
              </a:lnSpc>
              <a:spcBef>
                <a:spcPts val="496"/>
              </a:spcBef>
              <a:spcAft>
                <a:spcPts val="0"/>
              </a:spcAft>
              <a:buClr>
                <a:schemeClr val="dk1"/>
              </a:buClr>
              <a:buSzPts val="2480"/>
              <a:buNone/>
            </a:pPr>
            <a:r>
              <a:rPr lang="ru" sz="2380">
                <a:latin typeface="Times New Roman"/>
                <a:ea typeface="Times New Roman"/>
                <a:cs typeface="Times New Roman"/>
                <a:sym typeface="Times New Roman"/>
              </a:rPr>
              <a:t>a. Ed has no children, and his youngest daughter is visiting him.</a:t>
            </a:r>
            <a:endParaRPr sz="1700"/>
          </a:p>
          <a:p>
            <a:pPr indent="-342900" lvl="0" marL="342900" rtl="0" algn="l">
              <a:lnSpc>
                <a:spcPct val="60000"/>
              </a:lnSpc>
              <a:spcBef>
                <a:spcPts val="496"/>
              </a:spcBef>
              <a:spcAft>
                <a:spcPts val="0"/>
              </a:spcAft>
              <a:buClr>
                <a:schemeClr val="dk1"/>
              </a:buClr>
              <a:buSzPts val="2480"/>
              <a:buNone/>
            </a:pPr>
            <a:r>
              <a:t/>
            </a:r>
            <a:endParaRPr sz="2380">
              <a:latin typeface="Times New Roman"/>
              <a:ea typeface="Times New Roman"/>
              <a:cs typeface="Times New Roman"/>
              <a:sym typeface="Times New Roman"/>
            </a:endParaRPr>
          </a:p>
          <a:p>
            <a:pPr indent="-342900" lvl="0" marL="342900" rtl="0" algn="l">
              <a:lnSpc>
                <a:spcPct val="60000"/>
              </a:lnSpc>
              <a:spcBef>
                <a:spcPts val="496"/>
              </a:spcBef>
              <a:spcAft>
                <a:spcPts val="0"/>
              </a:spcAft>
              <a:buClr>
                <a:schemeClr val="dk1"/>
              </a:buClr>
              <a:buSzPts val="2480"/>
              <a:buNone/>
            </a:pPr>
            <a:r>
              <a:rPr lang="ru" sz="2380">
                <a:latin typeface="Times New Roman"/>
                <a:ea typeface="Times New Roman"/>
                <a:cs typeface="Times New Roman"/>
                <a:sym typeface="Times New Roman"/>
              </a:rPr>
              <a:t>b. Judy stopped smoking, but she did not smoke before.</a:t>
            </a:r>
            <a:endParaRPr sz="1700"/>
          </a:p>
          <a:p>
            <a:pPr indent="-342900" lvl="0" marL="342900" rtl="0" algn="l">
              <a:lnSpc>
                <a:spcPct val="60000"/>
              </a:lnSpc>
              <a:spcBef>
                <a:spcPts val="496"/>
              </a:spcBef>
              <a:spcAft>
                <a:spcPts val="0"/>
              </a:spcAft>
              <a:buClr>
                <a:schemeClr val="dk1"/>
              </a:buClr>
              <a:buSzPts val="2480"/>
              <a:buNone/>
            </a:pPr>
            <a:r>
              <a:t/>
            </a:r>
            <a:endParaRPr sz="2380">
              <a:latin typeface="Times New Roman"/>
              <a:ea typeface="Times New Roman"/>
              <a:cs typeface="Times New Roman"/>
              <a:sym typeface="Times New Roman"/>
            </a:endParaRPr>
          </a:p>
          <a:p>
            <a:pPr indent="-342900" lvl="0" marL="342900" rtl="0" algn="l">
              <a:lnSpc>
                <a:spcPct val="60000"/>
              </a:lnSpc>
              <a:spcBef>
                <a:spcPts val="496"/>
              </a:spcBef>
              <a:spcAft>
                <a:spcPts val="0"/>
              </a:spcAft>
              <a:buClr>
                <a:schemeClr val="dk1"/>
              </a:buClr>
              <a:buSzPts val="2480"/>
              <a:buNone/>
            </a:pPr>
            <a:r>
              <a:rPr lang="ru" sz="2380">
                <a:latin typeface="Times New Roman"/>
                <a:ea typeface="Times New Roman"/>
                <a:cs typeface="Times New Roman"/>
                <a:sym typeface="Times New Roman"/>
              </a:rPr>
              <a:t>c. Jacob realized that Teresa is a spy, but she isn’t.</a:t>
            </a:r>
            <a:endParaRPr sz="1700"/>
          </a:p>
          <a:p>
            <a:pPr indent="-342900" lvl="0" marL="342900" rtl="0" algn="l">
              <a:lnSpc>
                <a:spcPct val="60000"/>
              </a:lnSpc>
              <a:spcBef>
                <a:spcPts val="496"/>
              </a:spcBef>
              <a:spcAft>
                <a:spcPts val="0"/>
              </a:spcAft>
              <a:buClr>
                <a:schemeClr val="dk1"/>
              </a:buClr>
              <a:buSzPts val="2480"/>
              <a:buNone/>
            </a:pPr>
            <a:r>
              <a:t/>
            </a:r>
            <a:endParaRPr sz="2380">
              <a:latin typeface="Times New Roman"/>
              <a:ea typeface="Times New Roman"/>
              <a:cs typeface="Times New Roman"/>
              <a:sym typeface="Times New Roman"/>
            </a:endParaRPr>
          </a:p>
          <a:p>
            <a:pPr indent="-342900" lvl="0" marL="342900" rtl="0" algn="l">
              <a:lnSpc>
                <a:spcPct val="60000"/>
              </a:lnSpc>
              <a:spcBef>
                <a:spcPts val="496"/>
              </a:spcBef>
              <a:spcAft>
                <a:spcPts val="0"/>
              </a:spcAft>
              <a:buClr>
                <a:schemeClr val="dk1"/>
              </a:buClr>
              <a:buSzPts val="2480"/>
              <a:buNone/>
            </a:pPr>
            <a:r>
              <a:rPr lang="ru" sz="2380">
                <a:latin typeface="Times New Roman"/>
                <a:ea typeface="Times New Roman"/>
                <a:cs typeface="Times New Roman"/>
                <a:sym typeface="Times New Roman"/>
              </a:rPr>
              <a:t>d. Ivan is younger than Penny, and Penny is younger than Ivan.</a:t>
            </a:r>
            <a:endParaRPr sz="1700"/>
          </a:p>
          <a:p>
            <a:pPr indent="-342900" lvl="0" marL="342900" rtl="0" algn="l">
              <a:lnSpc>
                <a:spcPct val="60000"/>
              </a:lnSpc>
              <a:spcBef>
                <a:spcPts val="496"/>
              </a:spcBef>
              <a:spcAft>
                <a:spcPts val="0"/>
              </a:spcAft>
              <a:buClr>
                <a:schemeClr val="dk1"/>
              </a:buClr>
              <a:buSzPts val="2480"/>
              <a:buNone/>
            </a:pPr>
            <a:r>
              <a:t/>
            </a:r>
            <a:endParaRPr sz="2380">
              <a:latin typeface="Times New Roman"/>
              <a:ea typeface="Times New Roman"/>
              <a:cs typeface="Times New Roman"/>
              <a:sym typeface="Times New Roman"/>
            </a:endParaRPr>
          </a:p>
          <a:p>
            <a:pPr indent="-342900" lvl="0" marL="342900" rtl="0" algn="l">
              <a:lnSpc>
                <a:spcPct val="60000"/>
              </a:lnSpc>
              <a:spcBef>
                <a:spcPts val="496"/>
              </a:spcBef>
              <a:spcAft>
                <a:spcPts val="0"/>
              </a:spcAft>
              <a:buClr>
                <a:schemeClr val="dk1"/>
              </a:buClr>
              <a:buSzPts val="2480"/>
              <a:buNone/>
            </a:pPr>
            <a:r>
              <a:rPr lang="ru" sz="2380">
                <a:latin typeface="Times New Roman"/>
                <a:ea typeface="Times New Roman"/>
                <a:cs typeface="Times New Roman"/>
                <a:sym typeface="Times New Roman"/>
              </a:rPr>
              <a:t>e. My sister is an only child.</a:t>
            </a:r>
            <a:endParaRPr sz="1700"/>
          </a:p>
          <a:p>
            <a:pPr indent="-342900" lvl="0" marL="342900" rtl="0" algn="l">
              <a:lnSpc>
                <a:spcPct val="60000"/>
              </a:lnSpc>
              <a:spcBef>
                <a:spcPts val="496"/>
              </a:spcBef>
              <a:spcAft>
                <a:spcPts val="0"/>
              </a:spcAft>
              <a:buClr>
                <a:schemeClr val="dk1"/>
              </a:buClr>
              <a:buSzPts val="2480"/>
              <a:buNone/>
            </a:pPr>
            <a:r>
              <a:t/>
            </a:r>
            <a:endParaRPr sz="2380">
              <a:latin typeface="Times New Roman"/>
              <a:ea typeface="Times New Roman"/>
              <a:cs typeface="Times New Roman"/>
              <a:sym typeface="Times New Roman"/>
            </a:endParaRPr>
          </a:p>
          <a:p>
            <a:pPr indent="-342900" lvl="0" marL="342900" rtl="0" algn="l">
              <a:lnSpc>
                <a:spcPct val="60000"/>
              </a:lnSpc>
              <a:spcBef>
                <a:spcPts val="496"/>
              </a:spcBef>
              <a:spcAft>
                <a:spcPts val="1200"/>
              </a:spcAft>
              <a:buClr>
                <a:schemeClr val="dk1"/>
              </a:buClr>
              <a:buSzPts val="2480"/>
              <a:buNone/>
            </a:pPr>
            <a:r>
              <a:rPr lang="ru" sz="2380">
                <a:latin typeface="Times New Roman"/>
                <a:ea typeface="Times New Roman"/>
                <a:cs typeface="Times New Roman"/>
                <a:sym typeface="Times New Roman"/>
              </a:rPr>
              <a:t>f. Tom is an extraordinary violinist, but he isn’t.</a:t>
            </a:r>
            <a:endParaRPr sz="238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457200" y="205978"/>
            <a:ext cx="8229600" cy="437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99974"/>
              <a:buFont typeface="Times New Roman"/>
              <a:buNone/>
            </a:pPr>
            <a:r>
              <a:rPr lang="ru" sz="3959">
                <a:latin typeface="Times New Roman"/>
                <a:ea typeface="Times New Roman"/>
                <a:cs typeface="Times New Roman"/>
                <a:sym typeface="Times New Roman"/>
              </a:rPr>
              <a:t>Experimental set-up</a:t>
            </a:r>
            <a:endParaRPr sz="3959">
              <a:latin typeface="Times New Roman"/>
              <a:ea typeface="Times New Roman"/>
              <a:cs typeface="Times New Roman"/>
              <a:sym typeface="Times New Roman"/>
            </a:endParaRPr>
          </a:p>
        </p:txBody>
      </p:sp>
      <p:sp>
        <p:nvSpPr>
          <p:cNvPr id="145" name="Google Shape;145;p27"/>
          <p:cNvSpPr txBox="1"/>
          <p:nvPr>
            <p:ph idx="1" type="body"/>
          </p:nvPr>
        </p:nvSpPr>
        <p:spPr>
          <a:xfrm>
            <a:off x="457200" y="750081"/>
            <a:ext cx="8229600" cy="4018200"/>
          </a:xfrm>
          <a:prstGeom prst="rect">
            <a:avLst/>
          </a:prstGeom>
          <a:noFill/>
          <a:ln>
            <a:noFill/>
          </a:ln>
        </p:spPr>
        <p:txBody>
          <a:bodyPr anchorCtr="0" anchor="t" bIns="45700" lIns="91425" spcFirstLastPara="1" rIns="91425" wrap="square" tIns="45700">
            <a:normAutofit/>
          </a:bodyPr>
          <a:lstStyle/>
          <a:p>
            <a:pPr indent="-154940" lvl="0" marL="342900" rtl="0" algn="l">
              <a:lnSpc>
                <a:spcPct val="80000"/>
              </a:lnSpc>
              <a:spcBef>
                <a:spcPts val="0"/>
              </a:spcBef>
              <a:spcAft>
                <a:spcPts val="0"/>
              </a:spcAft>
              <a:buClr>
                <a:schemeClr val="dk1"/>
              </a:buClr>
              <a:buSzPts val="2960"/>
              <a:buNone/>
            </a:pPr>
            <a:r>
              <a:t/>
            </a:r>
            <a:endParaRPr sz="2960">
              <a:latin typeface="Times New Roman"/>
              <a:ea typeface="Times New Roman"/>
              <a:cs typeface="Times New Roman"/>
              <a:sym typeface="Times New Roman"/>
            </a:endParaRPr>
          </a:p>
          <a:p>
            <a:pPr indent="-243840" lvl="0" marL="342900" rtl="0" algn="l">
              <a:lnSpc>
                <a:spcPct val="80000"/>
              </a:lnSpc>
              <a:spcBef>
                <a:spcPts val="592"/>
              </a:spcBef>
              <a:spcAft>
                <a:spcPts val="0"/>
              </a:spcAft>
              <a:buClr>
                <a:schemeClr val="dk1"/>
              </a:buClr>
              <a:buSzPts val="1400"/>
              <a:buChar char="●"/>
            </a:pPr>
            <a:r>
              <a:rPr lang="ru" sz="1400"/>
              <a:t>A hundred people were recruited via Amazon Mechanical Turk to participate in the study.</a:t>
            </a:r>
            <a:endParaRPr sz="1400"/>
          </a:p>
          <a:p>
            <a:pPr indent="-342900" lvl="0" marL="342900" rtl="0" algn="l">
              <a:lnSpc>
                <a:spcPct val="80000"/>
              </a:lnSpc>
              <a:spcBef>
                <a:spcPts val="592"/>
              </a:spcBef>
              <a:spcAft>
                <a:spcPts val="0"/>
              </a:spcAft>
              <a:buClr>
                <a:schemeClr val="dk1"/>
              </a:buClr>
              <a:buSzPts val="2960"/>
              <a:buNone/>
            </a:pPr>
            <a:r>
              <a:t/>
            </a:r>
            <a:endParaRPr sz="1400"/>
          </a:p>
          <a:p>
            <a:pPr indent="-243840" lvl="0" marL="342900" rtl="0" algn="l">
              <a:lnSpc>
                <a:spcPct val="80000"/>
              </a:lnSpc>
              <a:spcBef>
                <a:spcPts val="592"/>
              </a:spcBef>
              <a:spcAft>
                <a:spcPts val="0"/>
              </a:spcAft>
              <a:buClr>
                <a:schemeClr val="dk1"/>
              </a:buClr>
              <a:buSzPts val="1400"/>
              <a:buChar char="●"/>
            </a:pPr>
            <a:r>
              <a:rPr lang="ru" sz="1400"/>
              <a:t>All the participants self-identified as native speakers of English.</a:t>
            </a:r>
            <a:endParaRPr sz="1400"/>
          </a:p>
          <a:p>
            <a:pPr indent="-342900" lvl="0" marL="342900" rtl="0" algn="l">
              <a:lnSpc>
                <a:spcPct val="80000"/>
              </a:lnSpc>
              <a:spcBef>
                <a:spcPts val="592"/>
              </a:spcBef>
              <a:spcAft>
                <a:spcPts val="0"/>
              </a:spcAft>
              <a:buClr>
                <a:schemeClr val="dk1"/>
              </a:buClr>
              <a:buSzPts val="2960"/>
              <a:buNone/>
            </a:pPr>
            <a:r>
              <a:t/>
            </a:r>
            <a:endParaRPr sz="1400"/>
          </a:p>
          <a:p>
            <a:pPr indent="-342900" lvl="0" marL="342900" rtl="0" algn="l">
              <a:lnSpc>
                <a:spcPct val="80000"/>
              </a:lnSpc>
              <a:spcBef>
                <a:spcPts val="592"/>
              </a:spcBef>
              <a:spcAft>
                <a:spcPts val="0"/>
              </a:spcAft>
              <a:buClr>
                <a:schemeClr val="dk1"/>
              </a:buClr>
              <a:buSzPts val="2960"/>
              <a:buNone/>
            </a:pPr>
            <a:r>
              <a:t/>
            </a:r>
            <a:endParaRPr sz="1400"/>
          </a:p>
          <a:p>
            <a:pPr indent="-243840" lvl="0" marL="342900" rtl="0" algn="l">
              <a:lnSpc>
                <a:spcPct val="80000"/>
              </a:lnSpc>
              <a:spcBef>
                <a:spcPts val="592"/>
              </a:spcBef>
              <a:spcAft>
                <a:spcPts val="1200"/>
              </a:spcAft>
              <a:buClr>
                <a:schemeClr val="dk1"/>
              </a:buClr>
              <a:buSzPts val="1400"/>
              <a:buChar char="●"/>
            </a:pPr>
            <a:r>
              <a:rPr lang="ru" sz="1400"/>
              <a:t>Participants were asked to give each stimulus a score on a scale ranging from -3 (contradictory sentence) to 3 (non-contradictory sentence) with one point increments.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457200" y="205978"/>
            <a:ext cx="8229600" cy="5439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99974"/>
              <a:buFont typeface="Times New Roman"/>
              <a:buNone/>
            </a:pPr>
            <a:r>
              <a:rPr lang="ru" sz="3959">
                <a:latin typeface="Times New Roman"/>
                <a:ea typeface="Times New Roman"/>
                <a:cs typeface="Times New Roman"/>
                <a:sym typeface="Times New Roman"/>
              </a:rPr>
              <a:t>Experimental results</a:t>
            </a:r>
            <a:endParaRPr sz="3959">
              <a:latin typeface="Times New Roman"/>
              <a:ea typeface="Times New Roman"/>
              <a:cs typeface="Times New Roman"/>
              <a:sym typeface="Times New Roman"/>
            </a:endParaRPr>
          </a:p>
        </p:txBody>
      </p:sp>
      <p:pic>
        <p:nvPicPr>
          <p:cNvPr id="151" name="Google Shape;151;p28"/>
          <p:cNvPicPr preferRelativeResize="0"/>
          <p:nvPr>
            <p:ph idx="1" type="body"/>
          </p:nvPr>
        </p:nvPicPr>
        <p:blipFill rotWithShape="1">
          <a:blip r:embed="rId3">
            <a:alphaModFix/>
          </a:blip>
          <a:srcRect b="0" l="0" r="0" t="0"/>
          <a:stretch/>
        </p:blipFill>
        <p:spPr>
          <a:xfrm>
            <a:off x="142844" y="750081"/>
            <a:ext cx="4572000" cy="3844500"/>
          </a:xfrm>
          <a:prstGeom prst="rect">
            <a:avLst/>
          </a:prstGeom>
          <a:noFill/>
          <a:ln>
            <a:noFill/>
          </a:ln>
        </p:spPr>
      </p:pic>
      <p:sp>
        <p:nvSpPr>
          <p:cNvPr id="152" name="Google Shape;152;p28"/>
          <p:cNvSpPr txBox="1"/>
          <p:nvPr>
            <p:ph idx="2" type="body"/>
          </p:nvPr>
        </p:nvSpPr>
        <p:spPr>
          <a:xfrm>
            <a:off x="4648200" y="857238"/>
            <a:ext cx="4038600" cy="3737400"/>
          </a:xfrm>
          <a:prstGeom prst="rect">
            <a:avLst/>
          </a:prstGeom>
          <a:noFill/>
          <a:ln>
            <a:noFill/>
          </a:ln>
        </p:spPr>
        <p:txBody>
          <a:bodyPr anchorCtr="0" anchor="t" bIns="45700" lIns="91425" spcFirstLastPara="1" rIns="91425" wrap="square" tIns="45700">
            <a:normAutofit fontScale="92500" lnSpcReduction="10000"/>
          </a:bodyPr>
          <a:lstStyle/>
          <a:p>
            <a:pPr indent="-331565" lvl="0" marL="342900" rtl="0" algn="l">
              <a:lnSpc>
                <a:spcPct val="90000"/>
              </a:lnSpc>
              <a:spcBef>
                <a:spcPts val="0"/>
              </a:spcBef>
              <a:spcAft>
                <a:spcPts val="0"/>
              </a:spcAft>
              <a:buClr>
                <a:schemeClr val="dk1"/>
              </a:buClr>
              <a:buSzPct val="100000"/>
              <a:buChar char="●"/>
            </a:pPr>
            <a:r>
              <a:rPr lang="ru" sz="2380">
                <a:latin typeface="Times New Roman"/>
                <a:ea typeface="Times New Roman"/>
                <a:cs typeface="Times New Roman"/>
                <a:sym typeface="Times New Roman"/>
              </a:rPr>
              <a:t>The ratings of regular embeddings are significantly higher than the ratings of both types of slifts (Wilcoxon rank sum test, α = 0.99, p = 0.0004)</a:t>
            </a:r>
            <a:endParaRPr/>
          </a:p>
          <a:p>
            <a:pPr indent="-191770" lvl="0" marL="342900" rtl="0" algn="l">
              <a:lnSpc>
                <a:spcPct val="90000"/>
              </a:lnSpc>
              <a:spcBef>
                <a:spcPts val="476"/>
              </a:spcBef>
              <a:spcAft>
                <a:spcPts val="0"/>
              </a:spcAft>
              <a:buClr>
                <a:schemeClr val="dk1"/>
              </a:buClr>
              <a:buSzPct val="100000"/>
              <a:buNone/>
            </a:pPr>
            <a:r>
              <a:t/>
            </a:r>
            <a:endParaRPr sz="2380">
              <a:latin typeface="Times New Roman"/>
              <a:ea typeface="Times New Roman"/>
              <a:cs typeface="Times New Roman"/>
              <a:sym typeface="Times New Roman"/>
            </a:endParaRPr>
          </a:p>
          <a:p>
            <a:pPr indent="-331565" lvl="0" marL="342900" rtl="0" algn="l">
              <a:lnSpc>
                <a:spcPct val="90000"/>
              </a:lnSpc>
              <a:spcBef>
                <a:spcPts val="476"/>
              </a:spcBef>
              <a:spcAft>
                <a:spcPts val="1200"/>
              </a:spcAft>
              <a:buClr>
                <a:schemeClr val="dk1"/>
              </a:buClr>
              <a:buSzPct val="100000"/>
              <a:buChar char="●"/>
            </a:pPr>
            <a:r>
              <a:rPr lang="ru" sz="2380">
                <a:latin typeface="Times New Roman"/>
                <a:ea typeface="Times New Roman"/>
                <a:cs typeface="Times New Roman"/>
                <a:sym typeface="Times New Roman"/>
              </a:rPr>
              <a:t>The ratings of non-contradictory fillers are significantly higher than the ratings of regular embeddings (Wilcoxon rank sum test, α = 0.99, p = 0.003)</a:t>
            </a:r>
            <a:endParaRPr sz="238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rotWithShape="1">
          <a:blip r:embed="rId3">
            <a:alphaModFix/>
          </a:blip>
          <a:srcRect b="0" l="0" r="0" t="0"/>
          <a:stretch/>
        </p:blipFill>
        <p:spPr>
          <a:xfrm>
            <a:off x="285720" y="535767"/>
            <a:ext cx="8429684" cy="43398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u" sz="2400"/>
              <a:t>The CommitmentBank</a:t>
            </a:r>
            <a:endParaRPr sz="2400"/>
          </a:p>
        </p:txBody>
      </p:sp>
      <p:sp>
        <p:nvSpPr>
          <p:cNvPr id="163" name="Google Shape;163;p30"/>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ru" u="sng">
                <a:solidFill>
                  <a:schemeClr val="hlink"/>
                </a:solidFill>
                <a:hlinkClick r:id="rId3"/>
              </a:rPr>
              <a:t>Marie-Catherine de Marneffe, Mandy Simons, and Judith Tonhauser (2019). The CommitmentBank: Investigating projection in naturally occurring discourse. Proceedings of Sinn und Bedeutung 23.</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solidFill>
                  <a:schemeClr val="dk1"/>
                </a:solidFill>
              </a:rPr>
              <a:t>The Data: </a:t>
            </a:r>
            <a:r>
              <a:rPr lang="ru" u="sng">
                <a:solidFill>
                  <a:schemeClr val="hlink"/>
                </a:solidFill>
                <a:hlinkClick r:id="rId4"/>
              </a:rPr>
              <a:t>https://github.com/mcdm/CommitmentBank</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9" name="Google Shape;169;p31"/>
          <p:cNvSpPr txBox="1"/>
          <p:nvPr>
            <p:ph idx="1" type="body"/>
          </p:nvPr>
        </p:nvSpPr>
        <p:spPr>
          <a:xfrm>
            <a:off x="628650" y="273852"/>
            <a:ext cx="7886700" cy="43587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ru" sz="1350">
                <a:solidFill>
                  <a:schemeClr val="dk1"/>
                </a:solidFill>
              </a:rPr>
              <a:t>The CommitmentBank is a corpus of 1,200 naturally occurring discourses whose final sentence contains a clause-embedding predicate under an entailment canceling operator (question, modal, negation, antecedent of conditional)</a:t>
            </a:r>
            <a:endParaRPr sz="1350">
              <a:solidFill>
                <a:schemeClr val="dk1"/>
              </a:solidFill>
            </a:endParaRPr>
          </a:p>
          <a:p>
            <a:pPr indent="0" lvl="0" marL="0" rtl="0" algn="l">
              <a:spcBef>
                <a:spcPts val="1200"/>
              </a:spcBef>
              <a:spcAft>
                <a:spcPts val="0"/>
              </a:spcAft>
              <a:buNone/>
            </a:pPr>
            <a:r>
              <a:t/>
            </a:r>
            <a:endParaRPr sz="1350">
              <a:solidFill>
                <a:schemeClr val="dk1"/>
              </a:solidFill>
            </a:endParaRPr>
          </a:p>
          <a:p>
            <a:pPr indent="0" lvl="0" marL="0" rtl="0" algn="l">
              <a:spcBef>
                <a:spcPts val="1200"/>
              </a:spcBef>
              <a:spcAft>
                <a:spcPts val="0"/>
              </a:spcAft>
              <a:buNone/>
            </a:pPr>
            <a:r>
              <a:rPr i="1" lang="ru" sz="1350">
                <a:solidFill>
                  <a:schemeClr val="dk1"/>
                </a:solidFill>
              </a:rPr>
              <a:t>Jane knows that it is snowing</a:t>
            </a:r>
            <a:r>
              <a:rPr lang="ru" sz="1350">
                <a:solidFill>
                  <a:schemeClr val="dk1"/>
                </a:solidFill>
              </a:rPr>
              <a:t>: </a:t>
            </a:r>
            <a:r>
              <a:rPr i="1" lang="ru" sz="1350">
                <a:solidFill>
                  <a:schemeClr val="dk1"/>
                </a:solidFill>
              </a:rPr>
              <a:t>know </a:t>
            </a:r>
            <a:r>
              <a:rPr lang="ru" sz="1350">
                <a:solidFill>
                  <a:schemeClr val="dk1"/>
                </a:solidFill>
              </a:rPr>
              <a:t>entails its complement, hence the speaker is committed to the complement clause (CC)</a:t>
            </a:r>
            <a:endParaRPr sz="1350">
              <a:solidFill>
                <a:schemeClr val="dk1"/>
              </a:solidFill>
            </a:endParaRPr>
          </a:p>
          <a:p>
            <a:pPr indent="0" lvl="0" marL="0" rtl="0" algn="l">
              <a:spcBef>
                <a:spcPts val="1200"/>
              </a:spcBef>
              <a:spcAft>
                <a:spcPts val="0"/>
              </a:spcAft>
              <a:buNone/>
            </a:pPr>
            <a:r>
              <a:rPr lang="ru" sz="1350">
                <a:solidFill>
                  <a:schemeClr val="dk1"/>
                </a:solidFill>
              </a:rPr>
              <a:t>Content which is expressed under the scope of an entailment canceling operator but which is nonetheless understood to be a commitment of the speaker is said to </a:t>
            </a:r>
            <a:r>
              <a:rPr i="1" lang="ru" sz="1350">
                <a:solidFill>
                  <a:schemeClr val="dk1"/>
                </a:solidFill>
              </a:rPr>
              <a:t>project</a:t>
            </a:r>
            <a:r>
              <a:rPr lang="ru" sz="1350">
                <a:solidFill>
                  <a:schemeClr val="dk1"/>
                </a:solidFill>
              </a:rPr>
              <a:t>: </a:t>
            </a:r>
            <a:endParaRPr sz="1350">
              <a:solidFill>
                <a:schemeClr val="dk1"/>
              </a:solidFill>
            </a:endParaRPr>
          </a:p>
          <a:p>
            <a:pPr indent="0" lvl="0" marL="0" rtl="0" algn="l">
              <a:spcBef>
                <a:spcPts val="1200"/>
              </a:spcBef>
              <a:spcAft>
                <a:spcPts val="0"/>
              </a:spcAft>
              <a:buNone/>
            </a:pPr>
            <a:r>
              <a:rPr i="1" lang="ru" sz="1350">
                <a:solidFill>
                  <a:schemeClr val="dk1"/>
                </a:solidFill>
              </a:rPr>
              <a:t>Jane doesn’t know that it is snowing.</a:t>
            </a:r>
            <a:endParaRPr i="1" sz="1350">
              <a:solidFill>
                <a:schemeClr val="dk1"/>
              </a:solidFill>
            </a:endParaRPr>
          </a:p>
          <a:p>
            <a:pPr indent="0" lvl="0" marL="0" rtl="0" algn="l">
              <a:spcBef>
                <a:spcPts val="1200"/>
              </a:spcBef>
              <a:spcAft>
                <a:spcPts val="0"/>
              </a:spcAft>
              <a:buNone/>
            </a:pPr>
            <a:r>
              <a:rPr i="1" lang="ru" sz="1350">
                <a:solidFill>
                  <a:schemeClr val="dk1"/>
                </a:solidFill>
              </a:rPr>
              <a:t>Does Jane know that it is snowing?</a:t>
            </a:r>
            <a:endParaRPr i="1" sz="1350">
              <a:solidFill>
                <a:schemeClr val="dk1"/>
              </a:solidFill>
            </a:endParaRPr>
          </a:p>
          <a:p>
            <a:pPr indent="0" lvl="0" marL="0" rtl="0" algn="l">
              <a:spcBef>
                <a:spcPts val="1200"/>
              </a:spcBef>
              <a:spcAft>
                <a:spcPts val="0"/>
              </a:spcAft>
              <a:buNone/>
            </a:pPr>
            <a:r>
              <a:rPr i="1" lang="ru" sz="1350">
                <a:solidFill>
                  <a:schemeClr val="dk1"/>
                </a:solidFill>
              </a:rPr>
              <a:t>Jane may know that it is snowing.</a:t>
            </a:r>
            <a:endParaRPr i="1" sz="1350">
              <a:solidFill>
                <a:schemeClr val="dk1"/>
              </a:solidFill>
            </a:endParaRPr>
          </a:p>
          <a:p>
            <a:pPr indent="0" lvl="0" marL="0" rtl="0" algn="l">
              <a:spcBef>
                <a:spcPts val="1200"/>
              </a:spcBef>
              <a:spcAft>
                <a:spcPts val="0"/>
              </a:spcAft>
              <a:buNone/>
            </a:pPr>
            <a:r>
              <a:rPr i="1" lang="ru" sz="1350">
                <a:solidFill>
                  <a:schemeClr val="dk1"/>
                </a:solidFill>
              </a:rPr>
              <a:t>If Jane knows that it is snowing, she will wear her snow boots, hat and gloves.</a:t>
            </a:r>
            <a:endParaRPr i="1" sz="1350">
              <a:solidFill>
                <a:schemeClr val="dk1"/>
              </a:solidFill>
            </a:endParaRPr>
          </a:p>
          <a:p>
            <a:pPr indent="0" lvl="0" marL="0" rtl="0" algn="l">
              <a:spcBef>
                <a:spcPts val="1200"/>
              </a:spcBef>
              <a:spcAft>
                <a:spcPts val="0"/>
              </a:spcAft>
              <a:buNone/>
            </a:pPr>
            <a:r>
              <a:t/>
            </a:r>
            <a:endParaRPr i="1" sz="1350">
              <a:solidFill>
                <a:schemeClr val="dk1"/>
              </a:solidFill>
            </a:endParaRPr>
          </a:p>
          <a:p>
            <a:pPr indent="0" lvl="0" marL="0" rtl="0" algn="l">
              <a:spcBef>
                <a:spcPts val="1200"/>
              </a:spcBef>
              <a:spcAft>
                <a:spcPts val="1200"/>
              </a:spcAft>
              <a:buNone/>
            </a:pPr>
            <a:r>
              <a:rPr lang="ru" sz="1350">
                <a:solidFill>
                  <a:schemeClr val="dk1"/>
                </a:solidFill>
              </a:rPr>
              <a:t>The goal with the CommitmentBank has been to create a resource for the empirically-based study of projection of CCs, using naturally occurring examples and basing analysis on judgments of projection provided by theoretically untrained speakers.</a:t>
            </a:r>
            <a:endParaRPr i="1" sz="135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75" name="Google Shape;175;p32"/>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ru" sz="1350">
                <a:solidFill>
                  <a:schemeClr val="dk1"/>
                </a:solidFill>
              </a:rPr>
              <a:t>The CommitmentBank contains 1,200 examples of naturally occurring discourse segments extracted from three corpora of different genres: the Wall Street Journal (WSJ, news articles), the fiction component of the British National Corpus (BNC, fiction) and Switchboard (SWBD,dialogue). </a:t>
            </a:r>
            <a:endParaRPr sz="1350">
              <a:solidFill>
                <a:schemeClr val="dk1"/>
              </a:solidFill>
            </a:endParaRPr>
          </a:p>
          <a:p>
            <a:pPr indent="0" lvl="0" marL="0" rtl="0" algn="l">
              <a:spcBef>
                <a:spcPts val="1200"/>
              </a:spcBef>
              <a:spcAft>
                <a:spcPts val="0"/>
              </a:spcAft>
              <a:buNone/>
            </a:pPr>
            <a:r>
              <a:rPr lang="ru" sz="1350">
                <a:solidFill>
                  <a:schemeClr val="dk1"/>
                </a:solidFill>
              </a:rPr>
              <a:t>Each discourse consists of a target sentence with a clause-embedding predicate embedded under an entailment canceling operator (negation, modal, antecedent of conditional, or question) with up to 2 prior context sentences/turns.</a:t>
            </a:r>
            <a:endParaRPr sz="1350">
              <a:solidFill>
                <a:schemeClr val="dk1"/>
              </a:solidFill>
            </a:endParaRPr>
          </a:p>
          <a:p>
            <a:pPr indent="0" lvl="0" marL="0" rtl="0" algn="l">
              <a:spcBef>
                <a:spcPts val="1200"/>
              </a:spcBef>
              <a:spcAft>
                <a:spcPts val="1200"/>
              </a:spcAft>
              <a:buNone/>
            </a:pPr>
            <a:r>
              <a:t/>
            </a:r>
            <a:endParaRPr sz="1350">
              <a:solidFill>
                <a:schemeClr val="dk1"/>
              </a:solidFill>
            </a:endParaRPr>
          </a:p>
        </p:txBody>
      </p:sp>
      <p:pic>
        <p:nvPicPr>
          <p:cNvPr id="176" name="Google Shape;176;p32"/>
          <p:cNvPicPr preferRelativeResize="0"/>
          <p:nvPr/>
        </p:nvPicPr>
        <p:blipFill>
          <a:blip r:embed="rId3">
            <a:alphaModFix/>
          </a:blip>
          <a:stretch>
            <a:fillRect/>
          </a:stretch>
        </p:blipFill>
        <p:spPr>
          <a:xfrm>
            <a:off x="1120313" y="2883738"/>
            <a:ext cx="6334125" cy="157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82" name="Google Shape;182;p33"/>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183" name="Google Shape;183;p33"/>
          <p:cNvPicPr preferRelativeResize="0"/>
          <p:nvPr/>
        </p:nvPicPr>
        <p:blipFill>
          <a:blip r:embed="rId3">
            <a:alphaModFix/>
          </a:blip>
          <a:stretch>
            <a:fillRect/>
          </a:stretch>
        </p:blipFill>
        <p:spPr>
          <a:xfrm>
            <a:off x="332600" y="71175"/>
            <a:ext cx="7299651" cy="491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Лейблы</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75" name="Google Shape;75;p16"/>
          <p:cNvGraphicFramePr/>
          <p:nvPr/>
        </p:nvGraphicFramePr>
        <p:xfrm>
          <a:off x="952500" y="1428750"/>
          <a:ext cx="3000000" cy="3000000"/>
        </p:xfrm>
        <a:graphic>
          <a:graphicData uri="http://schemas.openxmlformats.org/drawingml/2006/table">
            <a:tbl>
              <a:tblPr>
                <a:noFill/>
                <a:tableStyleId>{901C73BE-F250-4496-8EC4-F8895ACA502C}</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b="1" lang="ru" u="sng">
                          <a:solidFill>
                            <a:schemeClr val="dk1"/>
                          </a:solidFill>
                        </a:rPr>
                        <a:t>couch</a:t>
                      </a:r>
                      <a:endParaRPr b="1" u="sng">
                        <a:solidFill>
                          <a:schemeClr val="dk1"/>
                        </a:solidFill>
                      </a:endParaRPr>
                    </a:p>
                    <a:p>
                      <a:pPr indent="0" lvl="0" marL="0" rtl="0" algn="ctr">
                        <a:spcBef>
                          <a:spcPts val="0"/>
                        </a:spcBef>
                        <a:spcAft>
                          <a:spcPts val="0"/>
                        </a:spcAft>
                        <a:buNone/>
                      </a:pPr>
                      <a:r>
                        <a:rPr b="1" lang="ru">
                          <a:solidFill>
                            <a:schemeClr val="dk1"/>
                          </a:solidFill>
                        </a:rPr>
                        <a:t>sofa</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ru" u="sng"/>
                        <a:t>crow</a:t>
                      </a:r>
                      <a:endParaRPr b="1" u="sng"/>
                    </a:p>
                    <a:p>
                      <a:pPr indent="0" lvl="0" marL="0" rtl="0" algn="ctr">
                        <a:spcBef>
                          <a:spcPts val="0"/>
                        </a:spcBef>
                        <a:spcAft>
                          <a:spcPts val="0"/>
                        </a:spcAft>
                        <a:buNone/>
                      </a:pPr>
                      <a:r>
                        <a:rPr b="1" lang="ru"/>
                        <a:t>bird</a:t>
                      </a:r>
                      <a:endParaRPr b="1"/>
                    </a:p>
                  </a:txBody>
                  <a:tcPr marT="91425" marB="91425" marR="91425" marL="91425"/>
                </a:tc>
                <a:tc>
                  <a:txBody>
                    <a:bodyPr/>
                    <a:lstStyle/>
                    <a:p>
                      <a:pPr indent="0" lvl="0" marL="0" rtl="0" algn="ctr">
                        <a:spcBef>
                          <a:spcPts val="0"/>
                        </a:spcBef>
                        <a:spcAft>
                          <a:spcPts val="0"/>
                        </a:spcAft>
                        <a:buNone/>
                      </a:pPr>
                      <a:r>
                        <a:rPr b="1" lang="ru" u="sng"/>
                        <a:t>bird</a:t>
                      </a:r>
                      <a:endParaRPr b="1" u="sng"/>
                    </a:p>
                    <a:p>
                      <a:pPr indent="0" lvl="0" marL="0" rtl="0" algn="ctr">
                        <a:spcBef>
                          <a:spcPts val="0"/>
                        </a:spcBef>
                        <a:spcAft>
                          <a:spcPts val="0"/>
                        </a:spcAft>
                        <a:buNone/>
                      </a:pPr>
                      <a:r>
                        <a:rPr b="1" lang="ru"/>
                        <a:t>crow</a:t>
                      </a:r>
                      <a:endParaRPr b="1"/>
                    </a:p>
                  </a:txBody>
                  <a:tcPr marT="91425" marB="91425" marR="91425" marL="91425"/>
                </a:tc>
                <a:tc>
                  <a:txBody>
                    <a:bodyPr/>
                    <a:lstStyle/>
                    <a:p>
                      <a:pPr indent="0" lvl="0" marL="0" rtl="0" algn="ctr">
                        <a:spcBef>
                          <a:spcPts val="0"/>
                        </a:spcBef>
                        <a:spcAft>
                          <a:spcPts val="0"/>
                        </a:spcAft>
                        <a:buNone/>
                      </a:pPr>
                      <a:r>
                        <a:rPr b="1" lang="ru" u="sng"/>
                        <a:t>hippo</a:t>
                      </a:r>
                      <a:endParaRPr b="1" u="sng"/>
                    </a:p>
                    <a:p>
                      <a:pPr indent="0" lvl="0" marL="0" rtl="0" algn="ctr">
                        <a:spcBef>
                          <a:spcPts val="0"/>
                        </a:spcBef>
                        <a:spcAft>
                          <a:spcPts val="0"/>
                        </a:spcAft>
                        <a:buNone/>
                      </a:pPr>
                      <a:r>
                        <a:rPr b="1" lang="ru"/>
                        <a:t>hungry</a:t>
                      </a:r>
                      <a:endParaRPr b="1"/>
                    </a:p>
                  </a:txBody>
                  <a:tcPr marT="91425" marB="91425" marR="91425" marL="91425"/>
                </a:tc>
                <a:tc>
                  <a:txBody>
                    <a:bodyPr/>
                    <a:lstStyle/>
                    <a:p>
                      <a:pPr indent="0" lvl="0" marL="0" rtl="0" algn="ctr">
                        <a:spcBef>
                          <a:spcPts val="0"/>
                        </a:spcBef>
                        <a:spcAft>
                          <a:spcPts val="0"/>
                        </a:spcAft>
                        <a:buNone/>
                      </a:pPr>
                      <a:r>
                        <a:rPr b="1" lang="ru" u="sng"/>
                        <a:t>elephant</a:t>
                      </a:r>
                      <a:endParaRPr b="1" u="sng"/>
                    </a:p>
                    <a:p>
                      <a:pPr indent="0" lvl="0" marL="0" rtl="0" algn="ctr">
                        <a:spcBef>
                          <a:spcPts val="0"/>
                        </a:spcBef>
                        <a:spcAft>
                          <a:spcPts val="0"/>
                        </a:spcAft>
                        <a:buNone/>
                      </a:pPr>
                      <a:r>
                        <a:rPr b="1" lang="ru"/>
                        <a:t>linguist</a:t>
                      </a:r>
                      <a:endParaRPr b="1"/>
                    </a:p>
                  </a:txBody>
                  <a:tcPr marT="91425" marB="91425" marR="91425" marL="91425"/>
                </a:tc>
              </a:tr>
              <a:tr h="381000">
                <a:tc gridSpan="2">
                  <a:txBody>
                    <a:bodyPr/>
                    <a:lstStyle/>
                    <a:p>
                      <a:pPr indent="0" lvl="0" marL="0" rtl="0" algn="ctr">
                        <a:spcBef>
                          <a:spcPts val="0"/>
                        </a:spcBef>
                        <a:spcAft>
                          <a:spcPts val="0"/>
                        </a:spcAft>
                        <a:buNone/>
                      </a:pPr>
                      <a:r>
                        <a:rPr b="1" lang="ru"/>
                        <a:t>yes</a:t>
                      </a:r>
                      <a:endParaRPr b="1"/>
                    </a:p>
                    <a:p>
                      <a:pPr indent="0" lvl="0" marL="0" rtl="0" algn="ctr">
                        <a:spcBef>
                          <a:spcPts val="0"/>
                        </a:spcBef>
                        <a:spcAft>
                          <a:spcPts val="0"/>
                        </a:spcAft>
                        <a:buNone/>
                      </a:pPr>
                      <a:r>
                        <a:rPr lang="ru"/>
                        <a:t>entailment</a:t>
                      </a:r>
                      <a:endParaRPr/>
                    </a:p>
                  </a:txBody>
                  <a:tcPr marT="91425" marB="91425" marR="91425" marL="91425">
                    <a:solidFill>
                      <a:srgbClr val="6AA84F"/>
                    </a:solidFill>
                  </a:tcPr>
                </a:tc>
                <a:tc hMerge="1"/>
                <a:tc gridSpan="3">
                  <a:txBody>
                    <a:bodyPr/>
                    <a:lstStyle/>
                    <a:p>
                      <a:pPr indent="0" lvl="0" marL="0" rtl="0" algn="ctr">
                        <a:spcBef>
                          <a:spcPts val="0"/>
                        </a:spcBef>
                        <a:spcAft>
                          <a:spcPts val="0"/>
                        </a:spcAft>
                        <a:buNone/>
                      </a:pPr>
                      <a:r>
                        <a:rPr b="1" lang="ru"/>
                        <a:t>no</a:t>
                      </a:r>
                      <a:endParaRPr b="1"/>
                    </a:p>
                    <a:p>
                      <a:pPr indent="0" lvl="0" marL="0" rtl="0" algn="ctr">
                        <a:spcBef>
                          <a:spcPts val="0"/>
                        </a:spcBef>
                        <a:spcAft>
                          <a:spcPts val="0"/>
                        </a:spcAft>
                        <a:buNone/>
                      </a:pPr>
                      <a:r>
                        <a:rPr lang="ru"/>
                        <a:t>non-entailment</a:t>
                      </a:r>
                      <a:endParaRPr/>
                    </a:p>
                  </a:txBody>
                  <a:tcPr marT="91425" marB="91425" marR="91425" marL="91425">
                    <a:solidFill>
                      <a:srgbClr val="E06666"/>
                    </a:solidFill>
                  </a:tcPr>
                </a:tc>
                <a:tc hMerge="1"/>
                <a:tc hMerge="1"/>
              </a:tr>
              <a:tr h="381000">
                <a:tc gridSpan="2">
                  <a:txBody>
                    <a:bodyPr/>
                    <a:lstStyle/>
                    <a:p>
                      <a:pPr indent="0" lvl="0" marL="0" rtl="0" algn="ctr">
                        <a:spcBef>
                          <a:spcPts val="0"/>
                        </a:spcBef>
                        <a:spcAft>
                          <a:spcPts val="0"/>
                        </a:spcAft>
                        <a:buNone/>
                      </a:pPr>
                      <a:r>
                        <a:rPr b="1" lang="ru"/>
                        <a:t>yes</a:t>
                      </a:r>
                      <a:endParaRPr b="1"/>
                    </a:p>
                    <a:p>
                      <a:pPr indent="0" lvl="0" marL="0" rtl="0" algn="ctr">
                        <a:spcBef>
                          <a:spcPts val="0"/>
                        </a:spcBef>
                        <a:spcAft>
                          <a:spcPts val="0"/>
                        </a:spcAft>
                        <a:buNone/>
                      </a:pPr>
                      <a:r>
                        <a:rPr lang="ru"/>
                        <a:t>entailment</a:t>
                      </a:r>
                      <a:endParaRPr/>
                    </a:p>
                  </a:txBody>
                  <a:tcPr marT="91425" marB="91425" marR="91425" marL="91425">
                    <a:solidFill>
                      <a:srgbClr val="6AA84F"/>
                    </a:solidFill>
                  </a:tcPr>
                </a:tc>
                <a:tc hMerge="1"/>
                <a:tc gridSpan="2">
                  <a:txBody>
                    <a:bodyPr/>
                    <a:lstStyle/>
                    <a:p>
                      <a:pPr indent="0" lvl="0" marL="0" rtl="0" algn="ctr">
                        <a:spcBef>
                          <a:spcPts val="0"/>
                        </a:spcBef>
                        <a:spcAft>
                          <a:spcPts val="0"/>
                        </a:spcAft>
                        <a:buNone/>
                      </a:pPr>
                      <a:r>
                        <a:rPr b="1" lang="ru"/>
                        <a:t>unknown</a:t>
                      </a:r>
                      <a:endParaRPr b="1"/>
                    </a:p>
                    <a:p>
                      <a:pPr indent="0" lvl="0" marL="0" rtl="0" algn="ctr">
                        <a:spcBef>
                          <a:spcPts val="0"/>
                        </a:spcBef>
                        <a:spcAft>
                          <a:spcPts val="0"/>
                        </a:spcAft>
                        <a:buNone/>
                      </a:pPr>
                      <a:r>
                        <a:rPr lang="ru"/>
                        <a:t>non-entailment</a:t>
                      </a:r>
                      <a:endParaRPr/>
                    </a:p>
                  </a:txBody>
                  <a:tcPr marT="91425" marB="91425" marR="91425" marL="91425">
                    <a:solidFill>
                      <a:srgbClr val="9FC5E8"/>
                    </a:solidFill>
                  </a:tcPr>
                </a:tc>
                <a:tc hMerge="1"/>
                <a:tc>
                  <a:txBody>
                    <a:bodyPr/>
                    <a:lstStyle/>
                    <a:p>
                      <a:pPr indent="0" lvl="0" marL="0" rtl="0" algn="ctr">
                        <a:spcBef>
                          <a:spcPts val="0"/>
                        </a:spcBef>
                        <a:spcAft>
                          <a:spcPts val="0"/>
                        </a:spcAft>
                        <a:buNone/>
                      </a:pPr>
                      <a:r>
                        <a:rPr b="1" lang="ru"/>
                        <a:t>no</a:t>
                      </a:r>
                      <a:endParaRPr b="1"/>
                    </a:p>
                    <a:p>
                      <a:pPr indent="0" lvl="0" marL="0" rtl="0" algn="ctr">
                        <a:spcBef>
                          <a:spcPts val="0"/>
                        </a:spcBef>
                        <a:spcAft>
                          <a:spcPts val="0"/>
                        </a:spcAft>
                        <a:buNone/>
                      </a:pPr>
                      <a:r>
                        <a:rPr lang="ru"/>
                        <a:t>contradiction</a:t>
                      </a:r>
                      <a:endParaRPr/>
                    </a:p>
                  </a:txBody>
                  <a:tcPr marT="91425" marB="91425" marR="91425" marL="91425">
                    <a:solidFill>
                      <a:srgbClr val="EA9999"/>
                    </a:solidFill>
                  </a:tcPr>
                </a:tc>
              </a:tr>
              <a:tr h="381000">
                <a:tc>
                  <a:txBody>
                    <a:bodyPr/>
                    <a:lstStyle/>
                    <a:p>
                      <a:pPr indent="0" lvl="0" marL="0" rtl="0" algn="ctr">
                        <a:spcBef>
                          <a:spcPts val="0"/>
                        </a:spcBef>
                        <a:spcAft>
                          <a:spcPts val="0"/>
                        </a:spcAft>
                        <a:buNone/>
                      </a:pPr>
                      <a:r>
                        <a:rPr b="1" lang="ru">
                          <a:solidFill>
                            <a:schemeClr val="dk1"/>
                          </a:solidFill>
                        </a:rPr>
                        <a:t>P ≡ Q</a:t>
                      </a:r>
                      <a:endParaRPr b="1">
                        <a:solidFill>
                          <a:schemeClr val="dk1"/>
                        </a:solidFill>
                      </a:endParaRPr>
                    </a:p>
                    <a:p>
                      <a:pPr indent="0" lvl="0" marL="0" rtl="0" algn="ctr">
                        <a:spcBef>
                          <a:spcPts val="0"/>
                        </a:spcBef>
                        <a:spcAft>
                          <a:spcPts val="0"/>
                        </a:spcAft>
                        <a:buNone/>
                      </a:pPr>
                      <a:r>
                        <a:rPr lang="ru">
                          <a:solidFill>
                            <a:schemeClr val="dk1"/>
                          </a:solidFill>
                        </a:rPr>
                        <a:t>equivalence</a:t>
                      </a:r>
                      <a:endParaRPr>
                        <a:solidFill>
                          <a:schemeClr val="dk1"/>
                        </a:solidFill>
                      </a:endParaRPr>
                    </a:p>
                  </a:txBody>
                  <a:tcPr marT="91425" marB="91425" marR="91425" marL="91425">
                    <a:solidFill>
                      <a:srgbClr val="FFE599"/>
                    </a:solidFill>
                  </a:tcPr>
                </a:tc>
                <a:tc>
                  <a:txBody>
                    <a:bodyPr/>
                    <a:lstStyle/>
                    <a:p>
                      <a:pPr indent="0" lvl="0" marL="0" rtl="0" algn="ctr">
                        <a:spcBef>
                          <a:spcPts val="0"/>
                        </a:spcBef>
                        <a:spcAft>
                          <a:spcPts val="0"/>
                        </a:spcAft>
                        <a:buNone/>
                      </a:pPr>
                      <a:r>
                        <a:rPr b="1" lang="ru"/>
                        <a:t> P    Q</a:t>
                      </a:r>
                      <a:endParaRPr b="1"/>
                    </a:p>
                    <a:p>
                      <a:pPr indent="0" lvl="0" marL="0" rtl="0" algn="ctr">
                        <a:spcBef>
                          <a:spcPts val="0"/>
                        </a:spcBef>
                        <a:spcAft>
                          <a:spcPts val="0"/>
                        </a:spcAft>
                        <a:buNone/>
                      </a:pPr>
                      <a:r>
                        <a:rPr lang="ru"/>
                        <a:t>forward</a:t>
                      </a:r>
                      <a:endParaRPr/>
                    </a:p>
                  </a:txBody>
                  <a:tcPr marT="91425" marB="91425" marR="91425" marL="91425">
                    <a:solidFill>
                      <a:srgbClr val="93C47D"/>
                    </a:solidFill>
                  </a:tcPr>
                </a:tc>
                <a:tc>
                  <a:txBody>
                    <a:bodyPr/>
                    <a:lstStyle/>
                    <a:p>
                      <a:pPr indent="0" lvl="0" marL="0" rtl="0" algn="ctr">
                        <a:spcBef>
                          <a:spcPts val="0"/>
                        </a:spcBef>
                        <a:spcAft>
                          <a:spcPts val="0"/>
                        </a:spcAft>
                        <a:buNone/>
                      </a:pPr>
                      <a:r>
                        <a:rPr b="1" lang="ru"/>
                        <a:t>P</a:t>
                      </a:r>
                      <a:r>
                        <a:rPr lang="ru"/>
                        <a:t>     </a:t>
                      </a:r>
                      <a:r>
                        <a:rPr b="1" lang="ru"/>
                        <a:t>Q</a:t>
                      </a:r>
                      <a:endParaRPr b="1"/>
                    </a:p>
                    <a:p>
                      <a:pPr indent="0" lvl="0" marL="0" rtl="0" algn="ctr">
                        <a:spcBef>
                          <a:spcPts val="0"/>
                        </a:spcBef>
                        <a:spcAft>
                          <a:spcPts val="0"/>
                        </a:spcAft>
                        <a:buNone/>
                      </a:pPr>
                      <a:r>
                        <a:rPr lang="ru"/>
                        <a:t>reverse</a:t>
                      </a:r>
                      <a:endParaRPr/>
                    </a:p>
                  </a:txBody>
                  <a:tcPr marT="91425" marB="91425" marR="91425" marL="91425">
                    <a:solidFill>
                      <a:srgbClr val="6D9EEB"/>
                    </a:solidFill>
                  </a:tcPr>
                </a:tc>
                <a:tc gridSpan="2">
                  <a:txBody>
                    <a:bodyPr/>
                    <a:lstStyle/>
                    <a:p>
                      <a:pPr indent="0" lvl="0" marL="0" rtl="0" algn="ctr">
                        <a:spcBef>
                          <a:spcPts val="0"/>
                        </a:spcBef>
                        <a:spcAft>
                          <a:spcPts val="0"/>
                        </a:spcAft>
                        <a:buNone/>
                      </a:pPr>
                      <a:r>
                        <a:rPr b="1" lang="ru"/>
                        <a:t>P # Q</a:t>
                      </a:r>
                      <a:endParaRPr b="1"/>
                    </a:p>
                    <a:p>
                      <a:pPr indent="0" lvl="0" marL="0" rtl="0" algn="ctr">
                        <a:spcBef>
                          <a:spcPts val="0"/>
                        </a:spcBef>
                        <a:spcAft>
                          <a:spcPts val="0"/>
                        </a:spcAft>
                        <a:buNone/>
                      </a:pPr>
                      <a:r>
                        <a:rPr lang="ru"/>
                        <a:t>non-entailment</a:t>
                      </a:r>
                      <a:endParaRPr/>
                    </a:p>
                  </a:txBody>
                  <a:tcPr marT="91425" marB="91425" marR="91425" marL="91425">
                    <a:solidFill>
                      <a:srgbClr val="F6B26B"/>
                    </a:solidFill>
                  </a:tcPr>
                </a:tc>
                <a:tc hMerge="1"/>
              </a:tr>
            </a:tbl>
          </a:graphicData>
        </a:graphic>
      </p:graphicFrame>
      <p:pic>
        <p:nvPicPr>
          <p:cNvPr id="76" name="Google Shape;76;p16"/>
          <p:cNvPicPr preferRelativeResize="0"/>
          <p:nvPr/>
        </p:nvPicPr>
        <p:blipFill>
          <a:blip r:embed="rId3">
            <a:alphaModFix/>
          </a:blip>
          <a:stretch>
            <a:fillRect/>
          </a:stretch>
        </p:blipFill>
        <p:spPr>
          <a:xfrm>
            <a:off x="3069750" y="3293904"/>
            <a:ext cx="161925" cy="306375"/>
          </a:xfrm>
          <a:prstGeom prst="rect">
            <a:avLst/>
          </a:prstGeom>
          <a:noFill/>
          <a:ln>
            <a:noFill/>
          </a:ln>
        </p:spPr>
      </p:pic>
      <p:pic>
        <p:nvPicPr>
          <p:cNvPr id="77" name="Google Shape;77;p16"/>
          <p:cNvPicPr preferRelativeResize="0"/>
          <p:nvPr/>
        </p:nvPicPr>
        <p:blipFill rotWithShape="1">
          <a:blip r:embed="rId3">
            <a:alphaModFix/>
          </a:blip>
          <a:srcRect b="0" l="0" r="0" t="0"/>
          <a:stretch/>
        </p:blipFill>
        <p:spPr>
          <a:xfrm rot="10800000">
            <a:off x="4491038" y="3318512"/>
            <a:ext cx="161925" cy="306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89" name="Google Shape;189;p34"/>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190" name="Google Shape;190;p34"/>
          <p:cNvPicPr preferRelativeResize="0"/>
          <p:nvPr/>
        </p:nvPicPr>
        <p:blipFill>
          <a:blip r:embed="rId3">
            <a:alphaModFix/>
          </a:blip>
          <a:stretch>
            <a:fillRect/>
          </a:stretch>
        </p:blipFill>
        <p:spPr>
          <a:xfrm>
            <a:off x="908213" y="428625"/>
            <a:ext cx="6677025" cy="4286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96" name="Google Shape;196;p35"/>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197" name="Google Shape;197;p35"/>
          <p:cNvPicPr preferRelativeResize="0"/>
          <p:nvPr/>
        </p:nvPicPr>
        <p:blipFill>
          <a:blip r:embed="rId3">
            <a:alphaModFix/>
          </a:blip>
          <a:stretch>
            <a:fillRect/>
          </a:stretch>
        </p:blipFill>
        <p:spPr>
          <a:xfrm>
            <a:off x="610603" y="0"/>
            <a:ext cx="7922795"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03" name="Google Shape;203;p36"/>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204" name="Google Shape;204;p36"/>
          <p:cNvPicPr preferRelativeResize="0"/>
          <p:nvPr/>
        </p:nvPicPr>
        <p:blipFill>
          <a:blip r:embed="rId3">
            <a:alphaModFix/>
          </a:blip>
          <a:stretch>
            <a:fillRect/>
          </a:stretch>
        </p:blipFill>
        <p:spPr>
          <a:xfrm>
            <a:off x="923925" y="1143000"/>
            <a:ext cx="7296150" cy="2857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10" name="Google Shape;210;p37"/>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211" name="Google Shape;211;p37"/>
          <p:cNvPicPr preferRelativeResize="0"/>
          <p:nvPr/>
        </p:nvPicPr>
        <p:blipFill>
          <a:blip r:embed="rId3">
            <a:alphaModFix/>
          </a:blip>
          <a:stretch>
            <a:fillRect/>
          </a:stretch>
        </p:blipFill>
        <p:spPr>
          <a:xfrm>
            <a:off x="947738" y="1038225"/>
            <a:ext cx="7248525" cy="3067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17" name="Google Shape;217;p38"/>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218" name="Google Shape;218;p38"/>
          <p:cNvPicPr preferRelativeResize="0"/>
          <p:nvPr/>
        </p:nvPicPr>
        <p:blipFill>
          <a:blip r:embed="rId3">
            <a:alphaModFix/>
          </a:blip>
          <a:stretch>
            <a:fillRect/>
          </a:stretch>
        </p:blipFill>
        <p:spPr>
          <a:xfrm>
            <a:off x="966788" y="1143000"/>
            <a:ext cx="7210425" cy="285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u"/>
              <a:t>Projective or not?</a:t>
            </a:r>
            <a:endParaRPr/>
          </a:p>
        </p:txBody>
      </p:sp>
      <p:sp>
        <p:nvSpPr>
          <p:cNvPr id="224" name="Google Shape;224;p39"/>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225" name="Google Shape;225;p39"/>
          <p:cNvPicPr preferRelativeResize="0"/>
          <p:nvPr/>
        </p:nvPicPr>
        <p:blipFill>
          <a:blip r:embed="rId3">
            <a:alphaModFix/>
          </a:blip>
          <a:stretch>
            <a:fillRect/>
          </a:stretch>
        </p:blipFill>
        <p:spPr>
          <a:xfrm>
            <a:off x="628650" y="1369223"/>
            <a:ext cx="7886700" cy="359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u"/>
              <a:t>Person of predicate subject</a:t>
            </a:r>
            <a:endParaRPr/>
          </a:p>
        </p:txBody>
      </p:sp>
      <p:sp>
        <p:nvSpPr>
          <p:cNvPr id="231" name="Google Shape;231;p40"/>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ru"/>
              <a:t>If </a:t>
            </a:r>
            <a:r>
              <a:rPr b="1" lang="ru"/>
              <a:t>I</a:t>
            </a:r>
            <a:r>
              <a:rPr lang="ru"/>
              <a:t> discover that the data has been falsified, I will report it to the authorities. </a:t>
            </a:r>
            <a:endParaRPr/>
          </a:p>
          <a:p>
            <a:pPr indent="0" lvl="0" marL="0" rtl="0" algn="l">
              <a:spcBef>
                <a:spcPts val="1200"/>
              </a:spcBef>
              <a:spcAft>
                <a:spcPts val="1200"/>
              </a:spcAft>
              <a:buNone/>
            </a:pPr>
            <a:r>
              <a:rPr lang="ru"/>
              <a:t>If </a:t>
            </a:r>
            <a:r>
              <a:rPr b="1" lang="ru"/>
              <a:t>he</a:t>
            </a:r>
            <a:r>
              <a:rPr lang="ru"/>
              <a:t> discovers that the data has been falsified, he will report it to the authorities.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37" name="Google Shape;237;p41"/>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238" name="Google Shape;238;p41"/>
          <p:cNvPicPr preferRelativeResize="0"/>
          <p:nvPr/>
        </p:nvPicPr>
        <p:blipFill>
          <a:blip r:embed="rId3">
            <a:alphaModFix/>
          </a:blip>
          <a:stretch>
            <a:fillRect/>
          </a:stretch>
        </p:blipFill>
        <p:spPr>
          <a:xfrm>
            <a:off x="603250" y="0"/>
            <a:ext cx="7937499"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44" name="Google Shape;244;p42"/>
          <p:cNvSpPr txBox="1"/>
          <p:nvPr>
            <p:ph idx="1" type="body"/>
          </p:nvPr>
        </p:nvSpPr>
        <p:spPr>
          <a:xfrm>
            <a:off x="80550" y="619300"/>
            <a:ext cx="8930400" cy="41208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245" name="Google Shape;245;p42"/>
          <p:cNvPicPr preferRelativeResize="0"/>
          <p:nvPr/>
        </p:nvPicPr>
        <p:blipFill>
          <a:blip r:embed="rId3">
            <a:alphaModFix/>
          </a:blip>
          <a:stretch>
            <a:fillRect/>
          </a:stretch>
        </p:blipFill>
        <p:spPr>
          <a:xfrm>
            <a:off x="357188" y="1438275"/>
            <a:ext cx="8429625" cy="2266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51" name="Google Shape;251;p43"/>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rPr lang="ru">
                <a:solidFill>
                  <a:schemeClr val="dk1"/>
                </a:solidFill>
              </a:rPr>
              <a:t>The CommitmentBank can be recast as a dataset for NLI: </a:t>
            </a:r>
            <a:r>
              <a:rPr lang="ru" u="sng">
                <a:solidFill>
                  <a:schemeClr val="hlink"/>
                </a:solidFill>
                <a:hlinkClick r:id="rId3"/>
              </a:rPr>
              <a:t>https://www.aclweb.org/anthology/D19-1630.pdf</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t>Лейблы: </a:t>
            </a:r>
            <a:r>
              <a:rPr lang="ru" sz="2200"/>
              <a:t>н</a:t>
            </a:r>
            <a:r>
              <a:rPr lang="ru" sz="2200"/>
              <a:t>ейтральность vs. следствие</a:t>
            </a:r>
            <a:endParaRPr sz="2200"/>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6195" u="sng">
                <a:solidFill>
                  <a:schemeClr val="dk1"/>
                </a:solidFill>
              </a:rPr>
              <a:t>Обратное следствие</a:t>
            </a:r>
            <a:r>
              <a:rPr lang="ru" sz="6195">
                <a:solidFill>
                  <a:schemeClr val="dk1"/>
                </a:solidFill>
              </a:rPr>
              <a:t>:</a:t>
            </a:r>
            <a:endParaRPr sz="6195">
              <a:solidFill>
                <a:schemeClr val="dk1"/>
              </a:solidFill>
            </a:endParaRPr>
          </a:p>
          <a:p>
            <a:pPr indent="0" lvl="0" marL="0" rtl="0" algn="l">
              <a:spcBef>
                <a:spcPts val="1200"/>
              </a:spcBef>
              <a:spcAft>
                <a:spcPts val="0"/>
              </a:spcAft>
              <a:buNone/>
            </a:pPr>
            <a:r>
              <a:rPr i="1" lang="ru" sz="6195">
                <a:solidFill>
                  <a:schemeClr val="dk1"/>
                </a:solidFill>
              </a:rPr>
              <a:t>с</a:t>
            </a:r>
            <a:r>
              <a:rPr i="1" lang="ru" sz="6195">
                <a:solidFill>
                  <a:schemeClr val="dk1"/>
                </a:solidFill>
              </a:rPr>
              <a:t>туденты курят сигары      студенты курят</a:t>
            </a:r>
            <a:endParaRPr i="1" sz="6195">
              <a:solidFill>
                <a:schemeClr val="dk1"/>
              </a:solidFill>
            </a:endParaRPr>
          </a:p>
          <a:p>
            <a:pPr indent="0" lvl="0" marL="0" rtl="0" algn="l">
              <a:spcBef>
                <a:spcPts val="1200"/>
              </a:spcBef>
              <a:spcAft>
                <a:spcPts val="0"/>
              </a:spcAft>
              <a:buNone/>
            </a:pPr>
            <a:r>
              <a:t/>
            </a:r>
            <a:endParaRPr sz="6195">
              <a:solidFill>
                <a:schemeClr val="dk1"/>
              </a:solidFill>
            </a:endParaRPr>
          </a:p>
          <a:p>
            <a:pPr indent="0" lvl="0" marL="0" rtl="0" algn="l">
              <a:spcBef>
                <a:spcPts val="1200"/>
              </a:spcBef>
              <a:spcAft>
                <a:spcPts val="0"/>
              </a:spcAft>
              <a:buNone/>
            </a:pPr>
            <a:r>
              <a:t/>
            </a:r>
            <a:endParaRPr sz="6195">
              <a:solidFill>
                <a:schemeClr val="dk1"/>
              </a:solidFill>
            </a:endParaRPr>
          </a:p>
          <a:p>
            <a:pPr indent="0" lvl="0" marL="0" rtl="0" algn="l">
              <a:spcBef>
                <a:spcPts val="1200"/>
              </a:spcBef>
              <a:spcAft>
                <a:spcPts val="0"/>
              </a:spcAft>
              <a:buNone/>
            </a:pPr>
            <a:r>
              <a:rPr lang="ru" sz="6195" u="sng">
                <a:solidFill>
                  <a:schemeClr val="dk1"/>
                </a:solidFill>
              </a:rPr>
              <a:t>SNLI n/e cases</a:t>
            </a:r>
            <a:r>
              <a:rPr lang="ru" sz="6195">
                <a:solidFill>
                  <a:schemeClr val="dk1"/>
                </a:solidFill>
              </a:rPr>
              <a:t>:</a:t>
            </a:r>
            <a:endParaRPr sz="6195">
              <a:solidFill>
                <a:schemeClr val="dk1"/>
              </a:solidFill>
            </a:endParaRPr>
          </a:p>
          <a:p>
            <a:pPr indent="0" lvl="0" marL="0" rtl="0" algn="l">
              <a:spcBef>
                <a:spcPts val="1200"/>
              </a:spcBef>
              <a:spcAft>
                <a:spcPts val="0"/>
              </a:spcAft>
              <a:buNone/>
            </a:pPr>
            <a:r>
              <a:rPr lang="ru" sz="6195">
                <a:solidFill>
                  <a:schemeClr val="dk1"/>
                </a:solidFill>
              </a:rPr>
              <a:t>Premise: </a:t>
            </a:r>
            <a:r>
              <a:rPr i="1" lang="ru" sz="6195">
                <a:solidFill>
                  <a:schemeClr val="dk1"/>
                </a:solidFill>
              </a:rPr>
              <a:t>An older and younger man smiling 	</a:t>
            </a:r>
            <a:endParaRPr i="1" sz="6195">
              <a:solidFill>
                <a:schemeClr val="dk1"/>
              </a:solidFill>
            </a:endParaRPr>
          </a:p>
          <a:p>
            <a:pPr indent="0" lvl="0" marL="0" rtl="0" algn="l">
              <a:spcBef>
                <a:spcPts val="1200"/>
              </a:spcBef>
              <a:spcAft>
                <a:spcPts val="0"/>
              </a:spcAft>
              <a:buNone/>
            </a:pPr>
            <a:r>
              <a:rPr lang="ru" sz="6195">
                <a:solidFill>
                  <a:schemeClr val="dk1"/>
                </a:solidFill>
              </a:rPr>
              <a:t>Hypothesis: </a:t>
            </a:r>
            <a:r>
              <a:rPr i="1" lang="ru" sz="6195">
                <a:solidFill>
                  <a:schemeClr val="dk1"/>
                </a:solidFill>
              </a:rPr>
              <a:t>Two men are smiling and laughing at the cats playing on the floor</a:t>
            </a:r>
            <a:endParaRPr i="1" sz="6195">
              <a:solidFill>
                <a:schemeClr val="dk1"/>
              </a:solidFill>
            </a:endParaRPr>
          </a:p>
          <a:p>
            <a:pPr indent="0" lvl="0" marL="0" rtl="0" algn="l">
              <a:spcBef>
                <a:spcPts val="1200"/>
              </a:spcBef>
              <a:spcAft>
                <a:spcPts val="0"/>
              </a:spcAft>
              <a:buNone/>
            </a:pPr>
            <a:r>
              <a:t/>
            </a:r>
            <a:endParaRPr sz="6195">
              <a:solidFill>
                <a:schemeClr val="dk1"/>
              </a:solidFill>
            </a:endParaRPr>
          </a:p>
          <a:p>
            <a:pPr indent="0" lvl="0" marL="0" rtl="0" algn="l">
              <a:spcBef>
                <a:spcPts val="1200"/>
              </a:spcBef>
              <a:spcAft>
                <a:spcPts val="0"/>
              </a:spcAft>
              <a:buNone/>
            </a:pPr>
            <a:r>
              <a:rPr lang="ru" sz="6195">
                <a:solidFill>
                  <a:schemeClr val="dk1"/>
                </a:solidFill>
              </a:rPr>
              <a:t>Premise: </a:t>
            </a:r>
            <a:r>
              <a:rPr i="1" lang="ru" sz="6195">
                <a:solidFill>
                  <a:schemeClr val="dk1"/>
                </a:solidFill>
              </a:rPr>
              <a:t>A smiling costumed woman is holding an umbrella	</a:t>
            </a:r>
            <a:endParaRPr i="1" sz="6195">
              <a:solidFill>
                <a:schemeClr val="dk1"/>
              </a:solidFill>
            </a:endParaRPr>
          </a:p>
          <a:p>
            <a:pPr indent="0" lvl="0" marL="0" rtl="0" algn="l">
              <a:spcBef>
                <a:spcPts val="1200"/>
              </a:spcBef>
              <a:spcAft>
                <a:spcPts val="0"/>
              </a:spcAft>
              <a:buNone/>
            </a:pPr>
            <a:r>
              <a:rPr lang="ru" sz="6195">
                <a:solidFill>
                  <a:schemeClr val="dk1"/>
                </a:solidFill>
              </a:rPr>
              <a:t>Hypothesis: </a:t>
            </a:r>
            <a:r>
              <a:rPr i="1" lang="ru" sz="6195">
                <a:solidFill>
                  <a:schemeClr val="dk1"/>
                </a:solidFill>
              </a:rPr>
              <a:t>A happy woman in a fairy costume holds an umbrella</a:t>
            </a:r>
            <a:endParaRPr i="1" sz="6195">
              <a:solidFill>
                <a:schemeClr val="dk1"/>
              </a:solidFill>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4" name="Google Shape;84;p17"/>
          <p:cNvPicPr preferRelativeResize="0"/>
          <p:nvPr/>
        </p:nvPicPr>
        <p:blipFill rotWithShape="1">
          <a:blip r:embed="rId3">
            <a:alphaModFix/>
          </a:blip>
          <a:srcRect b="0" l="0" r="0" t="0"/>
          <a:stretch/>
        </p:blipFill>
        <p:spPr>
          <a:xfrm rot="10800000">
            <a:off x="2817713" y="1614237"/>
            <a:ext cx="161925" cy="306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255625"/>
            <a:ext cx="8520600" cy="47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05"/>
              <a:t>Комитмент говорящего: данные русского языка (суждения студентов)</a:t>
            </a:r>
            <a:endParaRPr sz="2205"/>
          </a:p>
          <a:p>
            <a:pPr indent="0" lvl="0" marL="0" rtl="0" algn="l">
              <a:spcBef>
                <a:spcPts val="0"/>
              </a:spcBef>
              <a:spcAft>
                <a:spcPts val="0"/>
              </a:spcAft>
              <a:buNone/>
            </a:pPr>
            <a:r>
              <a:t/>
            </a:r>
            <a:endParaRPr>
              <a:solidFill>
                <a:srgbClr val="F1C232"/>
              </a:solidFill>
            </a:endParaRPr>
          </a:p>
        </p:txBody>
      </p:sp>
      <p:sp>
        <p:nvSpPr>
          <p:cNvPr id="257" name="Google Shape;257;p44"/>
          <p:cNvSpPr txBox="1"/>
          <p:nvPr>
            <p:ph idx="1" type="body"/>
          </p:nvPr>
        </p:nvSpPr>
        <p:spPr>
          <a:xfrm>
            <a:off x="311700" y="795950"/>
            <a:ext cx="8520600" cy="4052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Char char="★"/>
            </a:pPr>
            <a:r>
              <a:rPr lang="ru" sz="1400">
                <a:solidFill>
                  <a:schemeClr val="dk1"/>
                </a:solidFill>
                <a:latin typeface="Times New Roman"/>
                <a:ea typeface="Times New Roman"/>
                <a:cs typeface="Times New Roman"/>
                <a:sym typeface="Times New Roman"/>
              </a:rPr>
              <a:t>— Как вы считаете, в чем главная причина недовольства государства вечеринками и связанных с этим ограничительных мер? — Я не </a:t>
            </a:r>
            <a:r>
              <a:rPr b="1" lang="ru" sz="1400">
                <a:solidFill>
                  <a:srgbClr val="3C78D8"/>
                </a:solidFill>
                <a:latin typeface="Times New Roman"/>
                <a:ea typeface="Times New Roman"/>
                <a:cs typeface="Times New Roman"/>
                <a:sym typeface="Times New Roman"/>
              </a:rPr>
              <a:t>думаю</a:t>
            </a:r>
            <a:r>
              <a:rPr lang="ru" sz="1400">
                <a:solidFill>
                  <a:schemeClr val="dk1"/>
                </a:solidFill>
                <a:latin typeface="Times New Roman"/>
                <a:ea typeface="Times New Roman"/>
                <a:cs typeface="Times New Roman"/>
                <a:sym typeface="Times New Roman"/>
              </a:rPr>
              <a:t>, что власти осознанно притесняют культуру электронной музыки. (-2)</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Char char="★"/>
            </a:pPr>
            <a:r>
              <a:rPr lang="ru" sz="1400">
                <a:solidFill>
                  <a:schemeClr val="dk1"/>
                </a:solidFill>
                <a:latin typeface="Times New Roman"/>
                <a:ea typeface="Times New Roman"/>
                <a:cs typeface="Times New Roman"/>
                <a:sym typeface="Times New Roman"/>
              </a:rPr>
              <a:t>“</a:t>
            </a:r>
            <a:r>
              <a:rPr lang="ru" sz="1400">
                <a:solidFill>
                  <a:schemeClr val="dk1"/>
                </a:solidFill>
                <a:highlight>
                  <a:srgbClr val="FFFFFF"/>
                </a:highlight>
                <a:latin typeface="Times New Roman"/>
                <a:ea typeface="Times New Roman"/>
                <a:cs typeface="Times New Roman"/>
                <a:sym typeface="Times New Roman"/>
              </a:rPr>
              <a:t>Потом вернулся в дом ― странно, но я не </a:t>
            </a:r>
            <a:r>
              <a:rPr b="1" lang="ru" sz="1400">
                <a:solidFill>
                  <a:srgbClr val="3C78D8"/>
                </a:solidFill>
                <a:highlight>
                  <a:srgbClr val="FFFFFF"/>
                </a:highlight>
                <a:latin typeface="Times New Roman"/>
                <a:ea typeface="Times New Roman"/>
                <a:cs typeface="Times New Roman"/>
                <a:sym typeface="Times New Roman"/>
              </a:rPr>
              <a:t>боюсь</a:t>
            </a:r>
            <a:r>
              <a:rPr lang="ru" sz="1400">
                <a:solidFill>
                  <a:schemeClr val="dk1"/>
                </a:solidFill>
                <a:highlight>
                  <a:srgbClr val="FFFFFF"/>
                </a:highlight>
                <a:latin typeface="Times New Roman"/>
                <a:ea typeface="Times New Roman"/>
                <a:cs typeface="Times New Roman"/>
                <a:sym typeface="Times New Roman"/>
              </a:rPr>
              <a:t>, что донесут соседи: те, кто знал меня хорошо, или погибли, или уехали, а те, кто остался, путают меня с двоюродным братом” (+3)</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Char char="★"/>
            </a:pPr>
            <a:r>
              <a:rPr lang="ru" sz="1400">
                <a:solidFill>
                  <a:schemeClr val="dk1"/>
                </a:solidFill>
                <a:highlight>
                  <a:srgbClr val="FFFFFF"/>
                </a:highlight>
                <a:latin typeface="Times New Roman"/>
                <a:ea typeface="Times New Roman"/>
                <a:cs typeface="Times New Roman"/>
                <a:sym typeface="Times New Roman"/>
              </a:rPr>
              <a:t>Этот лозунг должен быть проверен в реальной политической борьбе. Он по сути ― мобилизационный. И я, кстати, не </a:t>
            </a:r>
            <a:r>
              <a:rPr b="1" lang="ru" sz="1400">
                <a:solidFill>
                  <a:srgbClr val="3C78D8"/>
                </a:solidFill>
                <a:highlight>
                  <a:srgbClr val="FFFFFF"/>
                </a:highlight>
                <a:latin typeface="Times New Roman"/>
                <a:ea typeface="Times New Roman"/>
                <a:cs typeface="Times New Roman"/>
                <a:sym typeface="Times New Roman"/>
              </a:rPr>
              <a:t>уверен</a:t>
            </a:r>
            <a:r>
              <a:rPr lang="ru" sz="1400">
                <a:solidFill>
                  <a:schemeClr val="dk1"/>
                </a:solidFill>
                <a:highlight>
                  <a:srgbClr val="FFFFFF"/>
                </a:highlight>
                <a:latin typeface="Times New Roman"/>
                <a:ea typeface="Times New Roman"/>
                <a:cs typeface="Times New Roman"/>
                <a:sym typeface="Times New Roman"/>
              </a:rPr>
              <a:t>, что он сразу будет принят усталым обществом на ура. (-2)</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Char char="★"/>
            </a:pPr>
            <a:r>
              <a:rPr lang="ru" sz="1400">
                <a:solidFill>
                  <a:schemeClr val="dk1"/>
                </a:solidFill>
                <a:latin typeface="Times New Roman"/>
                <a:ea typeface="Times New Roman"/>
                <a:cs typeface="Times New Roman"/>
                <a:sym typeface="Times New Roman"/>
              </a:rPr>
              <a:t>Нарушитель не </a:t>
            </a:r>
            <a:r>
              <a:rPr b="1" lang="ru" sz="1400">
                <a:solidFill>
                  <a:srgbClr val="3C78D8"/>
                </a:solidFill>
                <a:latin typeface="Times New Roman"/>
                <a:ea typeface="Times New Roman"/>
                <a:cs typeface="Times New Roman"/>
                <a:sym typeface="Times New Roman"/>
              </a:rPr>
              <a:t>подозревал</a:t>
            </a:r>
            <a:r>
              <a:rPr lang="ru" sz="1400">
                <a:solidFill>
                  <a:schemeClr val="dk1"/>
                </a:solidFill>
                <a:latin typeface="Times New Roman"/>
                <a:ea typeface="Times New Roman"/>
                <a:cs typeface="Times New Roman"/>
                <a:sym typeface="Times New Roman"/>
              </a:rPr>
              <a:t>, что стражи порядка садились в машину, чтобы отправиться на его поиски (+3)</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Char char="★"/>
            </a:pPr>
            <a:r>
              <a:rPr lang="ru" sz="1400">
                <a:solidFill>
                  <a:schemeClr val="dk1"/>
                </a:solidFill>
                <a:latin typeface="Times New Roman"/>
                <a:ea typeface="Times New Roman"/>
                <a:cs typeface="Times New Roman"/>
                <a:sym typeface="Times New Roman"/>
              </a:rPr>
              <a:t>Ну, ну, неужели ты </a:t>
            </a:r>
            <a:r>
              <a:rPr b="1" lang="ru" sz="1400">
                <a:solidFill>
                  <a:srgbClr val="3C78D8"/>
                </a:solidFill>
                <a:latin typeface="Times New Roman"/>
                <a:ea typeface="Times New Roman"/>
                <a:cs typeface="Times New Roman"/>
                <a:sym typeface="Times New Roman"/>
              </a:rPr>
              <a:t>думаешь</a:t>
            </a:r>
            <a:r>
              <a:rPr lang="ru" sz="1400">
                <a:solidFill>
                  <a:schemeClr val="dk1"/>
                </a:solidFill>
                <a:latin typeface="Times New Roman"/>
                <a:ea typeface="Times New Roman"/>
                <a:cs typeface="Times New Roman"/>
                <a:sym typeface="Times New Roman"/>
              </a:rPr>
              <a:t>, что все девушки выходят замуж, а мужчины женятся по своему выбору? (-3)</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Char char="★"/>
            </a:pPr>
            <a:r>
              <a:rPr lang="ru" sz="1400">
                <a:solidFill>
                  <a:schemeClr val="dk1"/>
                </a:solidFill>
                <a:latin typeface="Times New Roman"/>
                <a:ea typeface="Times New Roman"/>
                <a:cs typeface="Times New Roman"/>
                <a:sym typeface="Times New Roman"/>
              </a:rPr>
              <a:t>Разве он не </a:t>
            </a:r>
            <a:r>
              <a:rPr b="1" lang="ru" sz="1400">
                <a:solidFill>
                  <a:srgbClr val="6D9EEB"/>
                </a:solidFill>
                <a:latin typeface="Times New Roman"/>
                <a:ea typeface="Times New Roman"/>
                <a:cs typeface="Times New Roman"/>
                <a:sym typeface="Times New Roman"/>
              </a:rPr>
              <a:t>понимает</a:t>
            </a:r>
            <a:r>
              <a:rPr lang="ru" sz="1400">
                <a:solidFill>
                  <a:schemeClr val="dk1"/>
                </a:solidFill>
                <a:latin typeface="Times New Roman"/>
                <a:ea typeface="Times New Roman"/>
                <a:cs typeface="Times New Roman"/>
                <a:sym typeface="Times New Roman"/>
              </a:rPr>
              <a:t>, этот разговорившийся аспирант, что профессор не может ему ответить с той же степенью открытости, вынужден отмалчиваться? (+2)</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ru" sz="1400">
                <a:solidFill>
                  <a:schemeClr val="dk1"/>
                </a:solidFill>
                <a:latin typeface="Times New Roman"/>
                <a:ea typeface="Times New Roman"/>
                <a:cs typeface="Times New Roman"/>
                <a:sym typeface="Times New Roman"/>
              </a:rPr>
              <a:t>― Не </a:t>
            </a:r>
            <a:r>
              <a:rPr b="1" lang="ru" sz="1400">
                <a:solidFill>
                  <a:srgbClr val="3C78D8"/>
                </a:solidFill>
                <a:latin typeface="Times New Roman"/>
                <a:ea typeface="Times New Roman"/>
                <a:cs typeface="Times New Roman"/>
                <a:sym typeface="Times New Roman"/>
              </a:rPr>
              <a:t>думаю</a:t>
            </a:r>
            <a:r>
              <a:rPr lang="ru" sz="1400">
                <a:solidFill>
                  <a:schemeClr val="dk1"/>
                </a:solidFill>
                <a:latin typeface="Times New Roman"/>
                <a:ea typeface="Times New Roman"/>
                <a:cs typeface="Times New Roman"/>
                <a:sym typeface="Times New Roman"/>
              </a:rPr>
              <a:t>, что это крестик виноват, ― говорил отец с огорчением. (-3)</a:t>
            </a: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Char char="★"/>
            </a:pPr>
            <a:r>
              <a:rPr lang="ru" sz="1400">
                <a:solidFill>
                  <a:schemeClr val="dk1"/>
                </a:solidFill>
                <a:latin typeface="Times New Roman"/>
                <a:ea typeface="Times New Roman"/>
                <a:cs typeface="Times New Roman"/>
                <a:sym typeface="Times New Roman"/>
              </a:rPr>
              <a:t>-</a:t>
            </a:r>
            <a:r>
              <a:rPr lang="ru" sz="1400">
                <a:solidFill>
                  <a:schemeClr val="dk1"/>
                </a:solidFill>
                <a:highlight>
                  <a:srgbClr val="FFFFFF"/>
                </a:highlight>
                <a:latin typeface="Times New Roman"/>
                <a:ea typeface="Times New Roman"/>
                <a:cs typeface="Times New Roman"/>
                <a:sym typeface="Times New Roman"/>
              </a:rPr>
              <a:t> Если я </a:t>
            </a:r>
            <a:r>
              <a:rPr b="1" lang="ru" sz="1400">
                <a:solidFill>
                  <a:srgbClr val="3C78D8"/>
                </a:solidFill>
                <a:highlight>
                  <a:srgbClr val="FFFFFF"/>
                </a:highlight>
                <a:latin typeface="Times New Roman"/>
                <a:ea typeface="Times New Roman"/>
                <a:cs typeface="Times New Roman"/>
                <a:sym typeface="Times New Roman"/>
              </a:rPr>
              <a:t>знаю</a:t>
            </a:r>
            <a:r>
              <a:rPr lang="ru" sz="1400">
                <a:solidFill>
                  <a:schemeClr val="dk1"/>
                </a:solidFill>
                <a:highlight>
                  <a:srgbClr val="FFFFFF"/>
                </a:highlight>
                <a:latin typeface="Times New Roman"/>
                <a:ea typeface="Times New Roman"/>
                <a:cs typeface="Times New Roman"/>
                <a:sym typeface="Times New Roman"/>
              </a:rPr>
              <a:t>, что моя правда не нанесет ущерб, то говорю правду. (+2)</a:t>
            </a:r>
            <a:endParaRPr sz="1400">
              <a:solidFill>
                <a:schemeClr val="dk1"/>
              </a:solidFill>
              <a:highlight>
                <a:srgbClr val="FFFFFF"/>
              </a:highlight>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873"/>
              <a:buFont typeface="Arial"/>
              <a:buNone/>
            </a:pPr>
            <a:r>
              <a:rPr lang="ru" sz="2205"/>
              <a:t>Комитмент говорящего: данные русского языка (суждения студентов)</a:t>
            </a:r>
            <a:endParaRPr/>
          </a:p>
        </p:txBody>
      </p:sp>
      <p:sp>
        <p:nvSpPr>
          <p:cNvPr id="263" name="Google Shape;26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ru" sz="1200">
                <a:solidFill>
                  <a:schemeClr val="dk1"/>
                </a:solidFill>
                <a:latin typeface="Times New Roman"/>
                <a:ea typeface="Times New Roman"/>
                <a:cs typeface="Times New Roman"/>
                <a:sym typeface="Times New Roman"/>
              </a:rPr>
              <a:t>Не стесняйтесь странных желаний. Если вы </a:t>
            </a:r>
            <a:r>
              <a:rPr b="1" lang="ru" sz="1200">
                <a:solidFill>
                  <a:srgbClr val="3C78D8"/>
                </a:solidFill>
                <a:latin typeface="Times New Roman"/>
                <a:ea typeface="Times New Roman"/>
                <a:cs typeface="Times New Roman"/>
                <a:sym typeface="Times New Roman"/>
              </a:rPr>
              <a:t>полагаете</a:t>
            </a:r>
            <a:r>
              <a:rPr lang="ru" sz="1200">
                <a:solidFill>
                  <a:schemeClr val="dk1"/>
                </a:solidFill>
                <a:latin typeface="Times New Roman"/>
                <a:ea typeface="Times New Roman"/>
                <a:cs typeface="Times New Roman"/>
                <a:sym typeface="Times New Roman"/>
              </a:rPr>
              <a:t>, что одного кабинета совершенно недостаточно для вашей широкой творческой натуры, запланируйте два или три. (1)</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lang="ru" sz="1200">
                <a:solidFill>
                  <a:schemeClr val="dk1"/>
                </a:solidFill>
                <a:latin typeface="Times New Roman"/>
                <a:ea typeface="Times New Roman"/>
                <a:cs typeface="Times New Roman"/>
                <a:sym typeface="Times New Roman"/>
              </a:rPr>
              <a:t>— Я дам вам сильные порошки и мази, и вы, бог даст, пройдете на своих ногах многие-многие лье. — Парацельс, ты </a:t>
            </a:r>
            <a:r>
              <a:rPr b="1" lang="ru" sz="1200">
                <a:solidFill>
                  <a:srgbClr val="3C78D8"/>
                </a:solidFill>
                <a:latin typeface="Times New Roman"/>
                <a:ea typeface="Times New Roman"/>
                <a:cs typeface="Times New Roman"/>
                <a:sym typeface="Times New Roman"/>
              </a:rPr>
              <a:t>веришь</a:t>
            </a:r>
            <a:r>
              <a:rPr lang="ru" sz="1200">
                <a:solidFill>
                  <a:schemeClr val="dk1"/>
                </a:solidFill>
                <a:latin typeface="Times New Roman"/>
                <a:ea typeface="Times New Roman"/>
                <a:cs typeface="Times New Roman"/>
                <a:sym typeface="Times New Roman"/>
              </a:rPr>
              <a:t>, что ее можно спасти? (0)</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ru" sz="1200">
                <a:solidFill>
                  <a:schemeClr val="dk1"/>
                </a:solidFill>
                <a:highlight>
                  <a:srgbClr val="FFFFFF"/>
                </a:highlight>
                <a:latin typeface="Times New Roman"/>
                <a:ea typeface="Times New Roman"/>
                <a:cs typeface="Times New Roman"/>
                <a:sym typeface="Times New Roman"/>
              </a:rPr>
              <a:t>-- Неужели вы не </a:t>
            </a:r>
            <a:r>
              <a:rPr b="1" lang="ru" sz="1200">
                <a:solidFill>
                  <a:srgbClr val="3C78D8"/>
                </a:solidFill>
                <a:highlight>
                  <a:srgbClr val="FFFFFF"/>
                </a:highlight>
                <a:latin typeface="Times New Roman"/>
                <a:ea typeface="Times New Roman"/>
                <a:cs typeface="Times New Roman"/>
                <a:sym typeface="Times New Roman"/>
              </a:rPr>
              <a:t>чувствуете</a:t>
            </a:r>
            <a:r>
              <a:rPr lang="ru" sz="1200">
                <a:solidFill>
                  <a:schemeClr val="dk1"/>
                </a:solidFill>
                <a:highlight>
                  <a:srgbClr val="FFFFFF"/>
                </a:highlight>
                <a:latin typeface="Times New Roman"/>
                <a:ea typeface="Times New Roman"/>
                <a:cs typeface="Times New Roman"/>
                <a:sym typeface="Times New Roman"/>
              </a:rPr>
              <a:t>, как вам легко оскорблять меня? -- сказала она. (3)</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ru" sz="1200">
                <a:solidFill>
                  <a:schemeClr val="dk1"/>
                </a:solidFill>
                <a:highlight>
                  <a:srgbClr val="FFFFFF"/>
                </a:highlight>
                <a:latin typeface="Times New Roman"/>
                <a:ea typeface="Times New Roman"/>
                <a:cs typeface="Times New Roman"/>
                <a:sym typeface="Times New Roman"/>
              </a:rPr>
              <a:t>Мог ли он </a:t>
            </a:r>
            <a:r>
              <a:rPr b="1" lang="ru" sz="1200">
                <a:solidFill>
                  <a:srgbClr val="3C78D8"/>
                </a:solidFill>
                <a:highlight>
                  <a:srgbClr val="FFFFFF"/>
                </a:highlight>
                <a:latin typeface="Times New Roman"/>
                <a:ea typeface="Times New Roman"/>
                <a:cs typeface="Times New Roman"/>
                <a:sym typeface="Times New Roman"/>
              </a:rPr>
              <a:t>предполагать</a:t>
            </a:r>
            <a:r>
              <a:rPr lang="ru" sz="1200">
                <a:solidFill>
                  <a:schemeClr val="dk1"/>
                </a:solidFill>
                <a:highlight>
                  <a:srgbClr val="FFFFFF"/>
                </a:highlight>
                <a:latin typeface="Times New Roman"/>
                <a:ea typeface="Times New Roman"/>
                <a:cs typeface="Times New Roman"/>
                <a:sym typeface="Times New Roman"/>
              </a:rPr>
              <a:t>, что непринужденный обмен идеями задержит его во Франции на целых девятнадцать месяцев. (2)</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ru" sz="1200">
                <a:solidFill>
                  <a:schemeClr val="dk1"/>
                </a:solidFill>
                <a:highlight>
                  <a:srgbClr val="FFFFFF"/>
                </a:highlight>
                <a:latin typeface="Times New Roman"/>
                <a:ea typeface="Times New Roman"/>
                <a:cs typeface="Times New Roman"/>
                <a:sym typeface="Times New Roman"/>
              </a:rPr>
              <a:t>-- Нет, позволь; но если ты </a:t>
            </a:r>
            <a:r>
              <a:rPr b="1" lang="ru" sz="1200">
                <a:solidFill>
                  <a:srgbClr val="3C78D8"/>
                </a:solidFill>
                <a:highlight>
                  <a:srgbClr val="FFFFFF"/>
                </a:highlight>
                <a:latin typeface="Times New Roman"/>
                <a:ea typeface="Times New Roman"/>
                <a:cs typeface="Times New Roman"/>
                <a:sym typeface="Times New Roman"/>
              </a:rPr>
              <a:t>считаешь</a:t>
            </a:r>
            <a:r>
              <a:rPr lang="ru" sz="1200">
                <a:solidFill>
                  <a:schemeClr val="dk1"/>
                </a:solidFill>
                <a:highlight>
                  <a:srgbClr val="FFFFFF"/>
                </a:highlight>
                <a:latin typeface="Times New Roman"/>
                <a:ea typeface="Times New Roman"/>
                <a:cs typeface="Times New Roman"/>
                <a:sym typeface="Times New Roman"/>
              </a:rPr>
              <a:t>, что это неравенство несправедливо, то почему же ты не действуешь так. (-1)</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Char char="★"/>
            </a:pPr>
            <a:r>
              <a:rPr lang="ru" sz="1200">
                <a:solidFill>
                  <a:schemeClr val="dk1"/>
                </a:solidFill>
                <a:highlight>
                  <a:schemeClr val="lt1"/>
                </a:highlight>
                <a:latin typeface="Times New Roman"/>
                <a:ea typeface="Times New Roman"/>
                <a:cs typeface="Times New Roman"/>
                <a:sym typeface="Times New Roman"/>
              </a:rPr>
              <a:t>Я могу </a:t>
            </a:r>
            <a:r>
              <a:rPr b="1" lang="ru" sz="1200">
                <a:solidFill>
                  <a:srgbClr val="3C78D8"/>
                </a:solidFill>
                <a:highlight>
                  <a:schemeClr val="lt1"/>
                </a:highlight>
                <a:latin typeface="Times New Roman"/>
                <a:ea typeface="Times New Roman"/>
                <a:cs typeface="Times New Roman"/>
                <a:sym typeface="Times New Roman"/>
              </a:rPr>
              <a:t>надеяться</a:t>
            </a:r>
            <a:r>
              <a:rPr lang="ru" sz="1200">
                <a:solidFill>
                  <a:schemeClr val="dk1"/>
                </a:solidFill>
                <a:highlight>
                  <a:schemeClr val="lt1"/>
                </a:highlight>
                <a:latin typeface="Times New Roman"/>
                <a:ea typeface="Times New Roman"/>
                <a:cs typeface="Times New Roman"/>
                <a:sym typeface="Times New Roman"/>
              </a:rPr>
              <a:t>, что их ждёт гильотина? </a:t>
            </a:r>
            <a:r>
              <a:rPr lang="ru" sz="1200">
                <a:solidFill>
                  <a:schemeClr val="dk1"/>
                </a:solidFill>
                <a:latin typeface="Times New Roman"/>
                <a:ea typeface="Times New Roman"/>
                <a:cs typeface="Times New Roman"/>
                <a:sym typeface="Times New Roman"/>
              </a:rPr>
              <a:t>(0</a:t>
            </a:r>
            <a:r>
              <a:rPr lang="ru" sz="1200">
                <a:solidFill>
                  <a:schemeClr val="dk1"/>
                </a:solidFill>
                <a:highlight>
                  <a:schemeClr val="lt1"/>
                </a:highlight>
                <a:latin typeface="Times New Roman"/>
                <a:ea typeface="Times New Roman"/>
                <a:cs typeface="Times New Roman"/>
                <a:sym typeface="Times New Roman"/>
              </a:rPr>
              <a:t>)</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lang="ru" sz="1200">
                <a:solidFill>
                  <a:schemeClr val="dk1"/>
                </a:solidFill>
                <a:highlight>
                  <a:schemeClr val="lt1"/>
                </a:highlight>
                <a:latin typeface="Times New Roman"/>
                <a:ea typeface="Times New Roman"/>
                <a:cs typeface="Times New Roman"/>
                <a:sym typeface="Times New Roman"/>
              </a:rPr>
              <a:t>Если вы </a:t>
            </a:r>
            <a:r>
              <a:rPr b="1" lang="ru" sz="1200">
                <a:solidFill>
                  <a:srgbClr val="3C78D8"/>
                </a:solidFill>
                <a:highlight>
                  <a:schemeClr val="lt1"/>
                </a:highlight>
                <a:latin typeface="Times New Roman"/>
                <a:ea typeface="Times New Roman"/>
                <a:cs typeface="Times New Roman"/>
                <a:sym typeface="Times New Roman"/>
              </a:rPr>
              <a:t>вообразите</a:t>
            </a:r>
            <a:r>
              <a:rPr lang="ru" sz="1200">
                <a:solidFill>
                  <a:schemeClr val="dk1"/>
                </a:solidFill>
                <a:highlight>
                  <a:schemeClr val="lt1"/>
                </a:highlight>
                <a:latin typeface="Times New Roman"/>
                <a:ea typeface="Times New Roman"/>
                <a:cs typeface="Times New Roman"/>
                <a:sym typeface="Times New Roman"/>
              </a:rPr>
              <a:t>, что у нас на Невском землетрясение, Александр III уже закачался на своем коне, но все-таки еще держится и геликонным голосом кричит вниз зевакам: «Чего не видали, дураки?» ― вам будет приблизительно ясно, что произошло в столовой, когда Варвара Сергеевна прочитала газету. (-3)</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lang="ru" sz="1200">
                <a:solidFill>
                  <a:schemeClr val="dk1"/>
                </a:solidFill>
                <a:highlight>
                  <a:schemeClr val="lt1"/>
                </a:highlight>
                <a:latin typeface="Times New Roman"/>
                <a:ea typeface="Times New Roman"/>
                <a:cs typeface="Times New Roman"/>
                <a:sym typeface="Times New Roman"/>
              </a:rPr>
              <a:t>― Ты же </a:t>
            </a:r>
            <a:r>
              <a:rPr b="1" lang="ru" sz="1200">
                <a:solidFill>
                  <a:srgbClr val="3C78D8"/>
                </a:solidFill>
                <a:highlight>
                  <a:schemeClr val="lt1"/>
                </a:highlight>
                <a:latin typeface="Times New Roman"/>
                <a:ea typeface="Times New Roman"/>
                <a:cs typeface="Times New Roman"/>
                <a:sym typeface="Times New Roman"/>
              </a:rPr>
              <a:t>понимаешь</a:t>
            </a:r>
            <a:r>
              <a:rPr lang="ru" sz="1200">
                <a:solidFill>
                  <a:schemeClr val="dk1"/>
                </a:solidFill>
                <a:highlight>
                  <a:schemeClr val="lt1"/>
                </a:highlight>
                <a:latin typeface="Times New Roman"/>
                <a:ea typeface="Times New Roman"/>
                <a:cs typeface="Times New Roman"/>
                <a:sym typeface="Times New Roman"/>
              </a:rPr>
              <a:t>, что ты профукал экзамены? (3)</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lang="ru" sz="1200">
                <a:solidFill>
                  <a:schemeClr val="dk1"/>
                </a:solidFill>
                <a:highlight>
                  <a:schemeClr val="lt1"/>
                </a:highlight>
                <a:latin typeface="Times New Roman"/>
                <a:ea typeface="Times New Roman"/>
                <a:cs typeface="Times New Roman"/>
                <a:sym typeface="Times New Roman"/>
              </a:rPr>
              <a:t>Уже в эту среду я буду представлять свой проект о многострадальных тевтонских руинах Калининграда перед широкой публикой в Концертном зале города Брюгге. Известие это стало для меня неожиданностью. Подавая проект на рассмотрение жюри, я особо не </a:t>
            </a:r>
            <a:r>
              <a:rPr b="1" lang="ru" sz="1200">
                <a:solidFill>
                  <a:srgbClr val="3C78D8"/>
                </a:solidFill>
                <a:highlight>
                  <a:schemeClr val="lt1"/>
                </a:highlight>
                <a:latin typeface="Times New Roman"/>
                <a:ea typeface="Times New Roman"/>
                <a:cs typeface="Times New Roman"/>
                <a:sym typeface="Times New Roman"/>
              </a:rPr>
              <a:t>надеялась</a:t>
            </a:r>
            <a:r>
              <a:rPr lang="ru" sz="1200">
                <a:solidFill>
                  <a:schemeClr val="dk1"/>
                </a:solidFill>
                <a:highlight>
                  <a:schemeClr val="lt1"/>
                </a:highlight>
                <a:latin typeface="Times New Roman"/>
                <a:ea typeface="Times New Roman"/>
                <a:cs typeface="Times New Roman"/>
                <a:sym typeface="Times New Roman"/>
              </a:rPr>
              <a:t>, что его отберут. (-2)</a:t>
            </a:r>
            <a:endParaRPr sz="1200">
              <a:solidFill>
                <a:schemeClr val="dk1"/>
              </a:solidFill>
              <a:highlight>
                <a:schemeClr val="lt1"/>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1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873"/>
              <a:buFont typeface="Arial"/>
              <a:buNone/>
            </a:pPr>
            <a:r>
              <a:rPr lang="ru" sz="2205"/>
              <a:t>Комитмент говорящего: данные русского языка (суждения студентов)</a:t>
            </a:r>
            <a:endParaRPr sz="2320"/>
          </a:p>
          <a:p>
            <a:pPr indent="0" lvl="0" marL="0" rtl="0" algn="l">
              <a:spcBef>
                <a:spcPts val="0"/>
              </a:spcBef>
              <a:spcAft>
                <a:spcPts val="0"/>
              </a:spcAft>
              <a:buNone/>
            </a:pPr>
            <a:r>
              <a:t/>
            </a:r>
            <a:endParaRPr sz="2320"/>
          </a:p>
          <a:p>
            <a:pPr indent="0" lvl="0" marL="0" rtl="0" algn="l">
              <a:spcBef>
                <a:spcPts val="0"/>
              </a:spcBef>
              <a:spcAft>
                <a:spcPts val="0"/>
              </a:spcAft>
              <a:buNone/>
            </a:pPr>
            <a:r>
              <a:t/>
            </a:r>
            <a:endParaRPr/>
          </a:p>
        </p:txBody>
      </p:sp>
      <p:sp>
        <p:nvSpPr>
          <p:cNvPr id="269" name="Google Shape;269;p46"/>
          <p:cNvSpPr txBox="1"/>
          <p:nvPr>
            <p:ph idx="1" type="body"/>
          </p:nvPr>
        </p:nvSpPr>
        <p:spPr>
          <a:xfrm>
            <a:off x="311700" y="1017725"/>
            <a:ext cx="8520600" cy="39996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Никогда бы не </a:t>
            </a:r>
            <a:r>
              <a:rPr lang="ru">
                <a:solidFill>
                  <a:srgbClr val="1155CC"/>
                </a:solidFill>
                <a:latin typeface="Times New Roman"/>
                <a:ea typeface="Times New Roman"/>
                <a:cs typeface="Times New Roman"/>
                <a:sym typeface="Times New Roman"/>
              </a:rPr>
              <a:t>подумал</a:t>
            </a:r>
            <a:r>
              <a:rPr lang="ru">
                <a:latin typeface="Times New Roman"/>
                <a:ea typeface="Times New Roman"/>
                <a:cs typeface="Times New Roman"/>
                <a:sym typeface="Times New Roman"/>
              </a:rPr>
              <a:t>, что буду болеть за "Эдмонтон", но нам нужно, чтобы они победили (+3)</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В общем, можно было </a:t>
            </a:r>
            <a:r>
              <a:rPr lang="ru">
                <a:solidFill>
                  <a:srgbClr val="1155CC"/>
                </a:solidFill>
                <a:latin typeface="Times New Roman"/>
                <a:ea typeface="Times New Roman"/>
                <a:cs typeface="Times New Roman"/>
                <a:sym typeface="Times New Roman"/>
              </a:rPr>
              <a:t>сказать</a:t>
            </a:r>
            <a:r>
              <a:rPr lang="ru">
                <a:latin typeface="Times New Roman"/>
                <a:ea typeface="Times New Roman"/>
                <a:cs typeface="Times New Roman"/>
                <a:sym typeface="Times New Roman"/>
              </a:rPr>
              <a:t>, что свадьба все-таки удалась (+1)</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Но мне с ним легко и даже хочется уступать… и при этом я не </a:t>
            </a:r>
            <a:r>
              <a:rPr lang="ru">
                <a:solidFill>
                  <a:srgbClr val="1155CC"/>
                </a:solidFill>
                <a:latin typeface="Times New Roman"/>
                <a:ea typeface="Times New Roman"/>
                <a:cs typeface="Times New Roman"/>
                <a:sym typeface="Times New Roman"/>
              </a:rPr>
              <a:t>чувствую</a:t>
            </a:r>
            <a:r>
              <a:rPr lang="ru">
                <a:latin typeface="Times New Roman"/>
                <a:ea typeface="Times New Roman"/>
                <a:cs typeface="Times New Roman"/>
                <a:sym typeface="Times New Roman"/>
              </a:rPr>
              <a:t>, что ломаю себя (-3)</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и впоследствии Гоголь никогда не </a:t>
            </a:r>
            <a:r>
              <a:rPr lang="ru">
                <a:solidFill>
                  <a:srgbClr val="1155CC"/>
                </a:solidFill>
                <a:latin typeface="Times New Roman"/>
                <a:ea typeface="Times New Roman"/>
                <a:cs typeface="Times New Roman"/>
                <a:sym typeface="Times New Roman"/>
              </a:rPr>
              <a:t>замечал</a:t>
            </a:r>
            <a:r>
              <a:rPr lang="ru">
                <a:latin typeface="Times New Roman"/>
                <a:ea typeface="Times New Roman"/>
                <a:cs typeface="Times New Roman"/>
                <a:sym typeface="Times New Roman"/>
              </a:rPr>
              <a:t>, чтобы этот проницательный и невозмутимо-спокойный критик чем-либо шумно восхищался (-2)</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Крупный мужчина цветущего вида… мог ли он </a:t>
            </a:r>
            <a:r>
              <a:rPr lang="ru">
                <a:solidFill>
                  <a:srgbClr val="1155CC"/>
                </a:solidFill>
                <a:latin typeface="Times New Roman"/>
                <a:ea typeface="Times New Roman"/>
                <a:cs typeface="Times New Roman"/>
                <a:sym typeface="Times New Roman"/>
              </a:rPr>
              <a:t>думать</a:t>
            </a:r>
            <a:r>
              <a:rPr lang="ru">
                <a:latin typeface="Times New Roman"/>
                <a:ea typeface="Times New Roman"/>
                <a:cs typeface="Times New Roman"/>
                <a:sym typeface="Times New Roman"/>
              </a:rPr>
              <a:t>, что жить ему осталось недолго? (+3)</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Не знать её книги... так можно </a:t>
            </a:r>
            <a:r>
              <a:rPr lang="ru">
                <a:solidFill>
                  <a:srgbClr val="1155CC"/>
                </a:solidFill>
                <a:latin typeface="Times New Roman"/>
                <a:ea typeface="Times New Roman"/>
                <a:cs typeface="Times New Roman"/>
                <a:sym typeface="Times New Roman"/>
              </a:rPr>
              <a:t>подумать</a:t>
            </a:r>
            <a:r>
              <a:rPr lang="ru">
                <a:latin typeface="Times New Roman"/>
                <a:ea typeface="Times New Roman"/>
                <a:cs typeface="Times New Roman"/>
                <a:sym typeface="Times New Roman"/>
              </a:rPr>
              <a:t>, что Булгакова она прямо-таки ненавидит (-3)</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Кажется, я готов был различить даже нечто вроде ореола, светящегося вокруг его головы, в то время как он, наверно, и не </a:t>
            </a:r>
            <a:r>
              <a:rPr lang="ru">
                <a:solidFill>
                  <a:srgbClr val="1155CC"/>
                </a:solidFill>
                <a:latin typeface="Times New Roman"/>
                <a:ea typeface="Times New Roman"/>
                <a:cs typeface="Times New Roman"/>
                <a:sym typeface="Times New Roman"/>
              </a:rPr>
              <a:t>подозревал</a:t>
            </a:r>
            <a:r>
              <a:rPr lang="ru">
                <a:latin typeface="Times New Roman"/>
                <a:ea typeface="Times New Roman"/>
                <a:cs typeface="Times New Roman"/>
                <a:sym typeface="Times New Roman"/>
              </a:rPr>
              <a:t>, что за ним наблюдают (+3)</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Вы не можете </a:t>
            </a:r>
            <a:r>
              <a:rPr lang="ru">
                <a:solidFill>
                  <a:srgbClr val="1155CC"/>
                </a:solidFill>
                <a:latin typeface="Times New Roman"/>
                <a:ea typeface="Times New Roman"/>
                <a:cs typeface="Times New Roman"/>
                <a:sym typeface="Times New Roman"/>
              </a:rPr>
              <a:t>надеяться</a:t>
            </a:r>
            <a:r>
              <a:rPr lang="ru">
                <a:latin typeface="Times New Roman"/>
                <a:ea typeface="Times New Roman"/>
                <a:cs typeface="Times New Roman"/>
                <a:sym typeface="Times New Roman"/>
              </a:rPr>
              <a:t>, что армия с таким социальным составом будет одерживать победы. (-3)</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Конечно, надо иметь в виду, что сегодня Западный мир есть мир секулярный. Не </a:t>
            </a:r>
            <a:r>
              <a:rPr lang="ru">
                <a:solidFill>
                  <a:srgbClr val="1155CC"/>
                </a:solidFill>
                <a:latin typeface="Times New Roman"/>
                <a:ea typeface="Times New Roman"/>
                <a:cs typeface="Times New Roman"/>
                <a:sym typeface="Times New Roman"/>
              </a:rPr>
              <a:t>думайте</a:t>
            </a:r>
            <a:r>
              <a:rPr lang="ru">
                <a:latin typeface="Times New Roman"/>
                <a:ea typeface="Times New Roman"/>
                <a:cs typeface="Times New Roman"/>
                <a:sym typeface="Times New Roman"/>
              </a:rPr>
              <a:t>, что там существуют только католики и протестанты. (-3)</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Не </a:t>
            </a:r>
            <a:r>
              <a:rPr lang="ru">
                <a:solidFill>
                  <a:srgbClr val="1155CC"/>
                </a:solidFill>
                <a:latin typeface="Times New Roman"/>
                <a:ea typeface="Times New Roman"/>
                <a:cs typeface="Times New Roman"/>
                <a:sym typeface="Times New Roman"/>
              </a:rPr>
              <a:t>знаем</a:t>
            </a:r>
            <a:r>
              <a:rPr lang="ru">
                <a:latin typeface="Times New Roman"/>
                <a:ea typeface="Times New Roman"/>
                <a:cs typeface="Times New Roman"/>
                <a:sym typeface="Times New Roman"/>
              </a:rPr>
              <a:t>, добился ли юный поэт благосклонности длинноногой красавицы, но в дзюдо его достижения были налицо ― он даже выполнил норму мастера спорта. (0)</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873"/>
              <a:buFont typeface="Arial"/>
              <a:buNone/>
            </a:pPr>
            <a:r>
              <a:rPr lang="ru" sz="2205"/>
              <a:t>Комитмент говорящего: данные русского языка (суждения студентов)</a:t>
            </a:r>
            <a:endParaRPr sz="2320"/>
          </a:p>
          <a:p>
            <a:pPr indent="0" lvl="0" marL="0" rtl="0" algn="l">
              <a:spcBef>
                <a:spcPts val="0"/>
              </a:spcBef>
              <a:spcAft>
                <a:spcPts val="0"/>
              </a:spcAft>
              <a:buNone/>
            </a:pPr>
            <a:r>
              <a:t/>
            </a:r>
            <a:endParaRPr/>
          </a:p>
        </p:txBody>
      </p:sp>
      <p:sp>
        <p:nvSpPr>
          <p:cNvPr id="275" name="Google Shape;275;p47"/>
          <p:cNvSpPr txBox="1"/>
          <p:nvPr>
            <p:ph idx="1" type="body"/>
          </p:nvPr>
        </p:nvSpPr>
        <p:spPr>
          <a:xfrm>
            <a:off x="311700" y="951450"/>
            <a:ext cx="8520600" cy="4025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По словам Гиббса, присуждение Нобелевской премии мира смутило президента США. В своем выступлении по этому поводу Барак Обама подчеркнул: «Не </a:t>
            </a:r>
            <a:r>
              <a:rPr lang="ru">
                <a:solidFill>
                  <a:srgbClr val="1155CC"/>
                </a:solidFill>
                <a:latin typeface="Times New Roman"/>
                <a:ea typeface="Times New Roman"/>
                <a:cs typeface="Times New Roman"/>
                <a:sym typeface="Times New Roman"/>
              </a:rPr>
              <a:t>чувствую</a:t>
            </a:r>
            <a:r>
              <a:rPr lang="ru">
                <a:latin typeface="Times New Roman"/>
                <a:ea typeface="Times New Roman"/>
                <a:cs typeface="Times New Roman"/>
                <a:sym typeface="Times New Roman"/>
              </a:rPr>
              <a:t>, что заслужил возможность оказаться в обществе такого количества деятелей, преобразивших мир». (-1.5)</a:t>
            </a:r>
            <a:endParaRPr>
              <a:latin typeface="Times New Roman"/>
              <a:ea typeface="Times New Roman"/>
              <a:cs typeface="Times New Roman"/>
              <a:sym typeface="Times New Roman"/>
            </a:endParaRPr>
          </a:p>
          <a:p>
            <a:pPr indent="-325755"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я не </a:t>
            </a:r>
            <a:r>
              <a:rPr lang="ru">
                <a:solidFill>
                  <a:srgbClr val="1155CC"/>
                </a:solidFill>
                <a:latin typeface="Times New Roman"/>
                <a:ea typeface="Times New Roman"/>
                <a:cs typeface="Times New Roman"/>
                <a:sym typeface="Times New Roman"/>
              </a:rPr>
              <a:t>верю</a:t>
            </a:r>
            <a:r>
              <a:rPr lang="ru">
                <a:latin typeface="Times New Roman"/>
                <a:ea typeface="Times New Roman"/>
                <a:cs typeface="Times New Roman"/>
                <a:sym typeface="Times New Roman"/>
              </a:rPr>
              <a:t> что он норм если весь мир платит за зум… (-1)</a:t>
            </a:r>
            <a:endParaRPr>
              <a:latin typeface="Times New Roman"/>
              <a:ea typeface="Times New Roman"/>
              <a:cs typeface="Times New Roman"/>
              <a:sym typeface="Times New Roman"/>
            </a:endParaRPr>
          </a:p>
          <a:p>
            <a:pPr indent="-325755"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Ребята, а вы </a:t>
            </a:r>
            <a:r>
              <a:rPr lang="ru">
                <a:solidFill>
                  <a:srgbClr val="1155CC"/>
                </a:solidFill>
                <a:latin typeface="Times New Roman"/>
                <a:ea typeface="Times New Roman"/>
                <a:cs typeface="Times New Roman"/>
                <a:sym typeface="Times New Roman"/>
              </a:rPr>
              <a:t>заметили</a:t>
            </a:r>
            <a:r>
              <a:rPr lang="ru">
                <a:latin typeface="Times New Roman"/>
                <a:ea typeface="Times New Roman"/>
                <a:cs typeface="Times New Roman"/>
                <a:sym typeface="Times New Roman"/>
              </a:rPr>
              <a:t>, что в доке МА с темами на экз нет Частей речи? (2)</a:t>
            </a:r>
            <a:endParaRPr>
              <a:latin typeface="Times New Roman"/>
              <a:ea typeface="Times New Roman"/>
              <a:cs typeface="Times New Roman"/>
              <a:sym typeface="Times New Roman"/>
            </a:endParaRPr>
          </a:p>
          <a:p>
            <a:pPr indent="-325755"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Неужели русские </a:t>
            </a:r>
            <a:r>
              <a:rPr lang="ru">
                <a:solidFill>
                  <a:srgbClr val="1155CC"/>
                </a:solidFill>
                <a:latin typeface="Times New Roman"/>
                <a:ea typeface="Times New Roman"/>
                <a:cs typeface="Times New Roman"/>
                <a:sym typeface="Times New Roman"/>
              </a:rPr>
              <a:t>полагают</a:t>
            </a:r>
            <a:r>
              <a:rPr lang="ru">
                <a:latin typeface="Times New Roman"/>
                <a:ea typeface="Times New Roman"/>
                <a:cs typeface="Times New Roman"/>
                <a:sym typeface="Times New Roman"/>
              </a:rPr>
              <a:t>, что немецкому офицеру не следует интересоваться пищей? (-3)</a:t>
            </a:r>
            <a:endParaRPr>
              <a:latin typeface="Times New Roman"/>
              <a:ea typeface="Times New Roman"/>
              <a:cs typeface="Times New Roman"/>
              <a:sym typeface="Times New Roman"/>
            </a:endParaRPr>
          </a:p>
          <a:p>
            <a:pPr indent="-325755"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 Тогда и чай будет сладкий, и вежливость в коридоре. И друга твоего никто тронуть не посмеет. ― А вы не </a:t>
            </a:r>
            <a:r>
              <a:rPr lang="ru">
                <a:solidFill>
                  <a:srgbClr val="1155CC"/>
                </a:solidFill>
                <a:latin typeface="Times New Roman"/>
                <a:ea typeface="Times New Roman"/>
                <a:cs typeface="Times New Roman"/>
                <a:sym typeface="Times New Roman"/>
              </a:rPr>
              <a:t>боитесь</a:t>
            </a:r>
            <a:r>
              <a:rPr lang="ru">
                <a:latin typeface="Times New Roman"/>
                <a:ea typeface="Times New Roman"/>
                <a:cs typeface="Times New Roman"/>
                <a:sym typeface="Times New Roman"/>
              </a:rPr>
              <a:t>, что вас самого выкинут? ― спросил Андрей. (+2)</a:t>
            </a:r>
            <a:endParaRPr>
              <a:latin typeface="Times New Roman"/>
              <a:ea typeface="Times New Roman"/>
              <a:cs typeface="Times New Roman"/>
              <a:sym typeface="Times New Roman"/>
            </a:endParaRPr>
          </a:p>
          <a:p>
            <a:pPr indent="-325755"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Если </a:t>
            </a:r>
            <a:r>
              <a:rPr lang="ru">
                <a:solidFill>
                  <a:srgbClr val="1155CC"/>
                </a:solidFill>
                <a:latin typeface="Times New Roman"/>
                <a:ea typeface="Times New Roman"/>
                <a:cs typeface="Times New Roman"/>
                <a:sym typeface="Times New Roman"/>
              </a:rPr>
              <a:t>обнаружат</a:t>
            </a:r>
            <a:r>
              <a:rPr lang="ru">
                <a:latin typeface="Times New Roman"/>
                <a:ea typeface="Times New Roman"/>
                <a:cs typeface="Times New Roman"/>
                <a:sym typeface="Times New Roman"/>
              </a:rPr>
              <a:t>, что ваши гражданские документы фальшивые, можете отговориться тем, что купили их, чтобы избежать службы в армии. (+3)</a:t>
            </a:r>
            <a:endParaRPr>
              <a:latin typeface="Times New Roman"/>
              <a:ea typeface="Times New Roman"/>
              <a:cs typeface="Times New Roman"/>
              <a:sym typeface="Times New Roman"/>
            </a:endParaRPr>
          </a:p>
          <a:p>
            <a:pPr indent="-325755"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Европейцы же разорвут отношения даже с самым давним партнёром, если </a:t>
            </a:r>
            <a:r>
              <a:rPr lang="ru">
                <a:solidFill>
                  <a:srgbClr val="1155CC"/>
                </a:solidFill>
                <a:latin typeface="Times New Roman"/>
                <a:ea typeface="Times New Roman"/>
                <a:cs typeface="Times New Roman"/>
                <a:sym typeface="Times New Roman"/>
              </a:rPr>
              <a:t>обнаружат</a:t>
            </a:r>
            <a:r>
              <a:rPr lang="ru">
                <a:latin typeface="Times New Roman"/>
                <a:ea typeface="Times New Roman"/>
                <a:cs typeface="Times New Roman"/>
                <a:sym typeface="Times New Roman"/>
              </a:rPr>
              <a:t>, что с другой компанией работать выгоднее. (0)</a:t>
            </a:r>
            <a:endParaRPr>
              <a:latin typeface="Times New Roman"/>
              <a:ea typeface="Times New Roman"/>
              <a:cs typeface="Times New Roman"/>
              <a:sym typeface="Times New Roman"/>
            </a:endParaRPr>
          </a:p>
          <a:p>
            <a:pPr indent="-325755" lvl="0" marL="457200" rtl="0" algn="l">
              <a:spcBef>
                <a:spcPts val="0"/>
              </a:spcBef>
              <a:spcAft>
                <a:spcPts val="0"/>
              </a:spcAft>
              <a:buSzPct val="100000"/>
              <a:buFont typeface="Times New Roman"/>
              <a:buChar char="★"/>
            </a:pPr>
            <a:r>
              <a:rPr lang="ru">
                <a:latin typeface="Times New Roman"/>
                <a:ea typeface="Times New Roman"/>
                <a:cs typeface="Times New Roman"/>
                <a:sym typeface="Times New Roman"/>
              </a:rPr>
              <a:t>Хватит внушать мне ощущение неполноценности. Это твои сугубо индивидуальные фантазии. Ты </a:t>
            </a:r>
            <a:r>
              <a:rPr lang="ru">
                <a:solidFill>
                  <a:srgbClr val="1155CC"/>
                </a:solidFill>
                <a:latin typeface="Times New Roman"/>
                <a:ea typeface="Times New Roman"/>
                <a:cs typeface="Times New Roman"/>
                <a:sym typeface="Times New Roman"/>
              </a:rPr>
              <a:t>предполагаешь</a:t>
            </a:r>
            <a:r>
              <a:rPr lang="ru">
                <a:latin typeface="Times New Roman"/>
                <a:ea typeface="Times New Roman"/>
                <a:cs typeface="Times New Roman"/>
                <a:sym typeface="Times New Roman"/>
              </a:rPr>
              <a:t>, что тебе ведома суть вещей? (-2)</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873"/>
              <a:buFont typeface="Arial"/>
              <a:buNone/>
            </a:pPr>
            <a:r>
              <a:rPr lang="ru" sz="2205"/>
              <a:t>Комитмент говорящего: данные русского языка (суждения студентов)</a:t>
            </a:r>
            <a:endParaRPr sz="2320"/>
          </a:p>
        </p:txBody>
      </p:sp>
      <p:sp>
        <p:nvSpPr>
          <p:cNvPr id="281" name="Google Shape;281;p48"/>
          <p:cNvSpPr txBox="1"/>
          <p:nvPr>
            <p:ph idx="1" type="body"/>
          </p:nvPr>
        </p:nvSpPr>
        <p:spPr>
          <a:xfrm>
            <a:off x="311700" y="1152475"/>
            <a:ext cx="8520600" cy="382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А Там будет видно. Впрочем, есть политики, которые предрекают гораздо более драматичный предвыборный сценарий. Я не </a:t>
            </a:r>
            <a:r>
              <a:rPr lang="ru">
                <a:solidFill>
                  <a:srgbClr val="1155CC"/>
                </a:solidFill>
                <a:latin typeface="Times New Roman"/>
                <a:ea typeface="Times New Roman"/>
                <a:cs typeface="Times New Roman"/>
                <a:sym typeface="Times New Roman"/>
              </a:rPr>
              <a:t>думаю</a:t>
            </a:r>
            <a:r>
              <a:rPr lang="ru">
                <a:latin typeface="Times New Roman"/>
                <a:ea typeface="Times New Roman"/>
                <a:cs typeface="Times New Roman"/>
                <a:sym typeface="Times New Roman"/>
              </a:rPr>
              <a:t>, что кабинет может быть уверен в своей неприкосновенности (-2)</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 Не успокоюсь, пока не </a:t>
            </a:r>
            <a:r>
              <a:rPr lang="ru">
                <a:solidFill>
                  <a:srgbClr val="1155CC"/>
                </a:solidFill>
                <a:latin typeface="Times New Roman"/>
                <a:ea typeface="Times New Roman"/>
                <a:cs typeface="Times New Roman"/>
                <a:sym typeface="Times New Roman"/>
              </a:rPr>
              <a:t>узнаю</a:t>
            </a:r>
            <a:r>
              <a:rPr lang="ru">
                <a:latin typeface="Times New Roman"/>
                <a:ea typeface="Times New Roman"/>
                <a:cs typeface="Times New Roman"/>
                <a:sym typeface="Times New Roman"/>
              </a:rPr>
              <a:t>, что он мертв. (0 или -3)</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Уж не </a:t>
            </a:r>
            <a:r>
              <a:rPr lang="ru">
                <a:solidFill>
                  <a:srgbClr val="1155CC"/>
                </a:solidFill>
                <a:latin typeface="Times New Roman"/>
                <a:ea typeface="Times New Roman"/>
                <a:cs typeface="Times New Roman"/>
                <a:sym typeface="Times New Roman"/>
              </a:rPr>
              <a:t>боялся</a:t>
            </a:r>
            <a:r>
              <a:rPr lang="ru">
                <a:latin typeface="Times New Roman"/>
                <a:ea typeface="Times New Roman"/>
                <a:cs typeface="Times New Roman"/>
                <a:sym typeface="Times New Roman"/>
              </a:rPr>
              <a:t> ли он, что я донесу на него? (-2)</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solidFill>
                  <a:srgbClr val="1155CC"/>
                </a:solidFill>
                <a:latin typeface="Times New Roman"/>
                <a:ea typeface="Times New Roman"/>
                <a:cs typeface="Times New Roman"/>
                <a:sym typeface="Times New Roman"/>
              </a:rPr>
              <a:t>Знал</a:t>
            </a:r>
            <a:r>
              <a:rPr lang="ru">
                <a:latin typeface="Times New Roman"/>
                <a:ea typeface="Times New Roman"/>
                <a:cs typeface="Times New Roman"/>
                <a:sym typeface="Times New Roman"/>
              </a:rPr>
              <a:t> ли он, что этой мечте не было суждено сбыться? (+3)</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Что же касается сцены и вокала, то я не </a:t>
            </a:r>
            <a:r>
              <a:rPr lang="ru">
                <a:solidFill>
                  <a:srgbClr val="1155CC"/>
                </a:solidFill>
                <a:latin typeface="Times New Roman"/>
                <a:ea typeface="Times New Roman"/>
                <a:cs typeface="Times New Roman"/>
                <a:sym typeface="Times New Roman"/>
              </a:rPr>
              <a:t>чувствую</a:t>
            </a:r>
            <a:r>
              <a:rPr lang="ru">
                <a:latin typeface="Times New Roman"/>
                <a:ea typeface="Times New Roman"/>
                <a:cs typeface="Times New Roman"/>
                <a:sym typeface="Times New Roman"/>
              </a:rPr>
              <a:t>, что могу сейчас кого-то взять и чему-то научить. (+2)</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Медленно кралась она вокруг стада, пока не вышла против ветра. Теперь она не </a:t>
            </a:r>
            <a:r>
              <a:rPr lang="ru">
                <a:solidFill>
                  <a:srgbClr val="1155CC"/>
                </a:solidFill>
                <a:latin typeface="Times New Roman"/>
                <a:ea typeface="Times New Roman"/>
                <a:cs typeface="Times New Roman"/>
                <a:sym typeface="Times New Roman"/>
              </a:rPr>
              <a:t>боялась</a:t>
            </a:r>
            <a:r>
              <a:rPr lang="ru">
                <a:latin typeface="Times New Roman"/>
                <a:ea typeface="Times New Roman"/>
                <a:cs typeface="Times New Roman"/>
                <a:sym typeface="Times New Roman"/>
              </a:rPr>
              <a:t>, что олени или собаки почуют серых разбойников. (+2)</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873"/>
              <a:buFont typeface="Arial"/>
              <a:buNone/>
            </a:pPr>
            <a:r>
              <a:rPr lang="ru" sz="2205"/>
              <a:t>Комитмент говорящего: данные русского языка (суждения студентов)</a:t>
            </a:r>
            <a:endParaRPr sz="2320"/>
          </a:p>
        </p:txBody>
      </p:sp>
      <p:sp>
        <p:nvSpPr>
          <p:cNvPr id="287" name="Google Shape;287;p49"/>
          <p:cNvSpPr txBox="1"/>
          <p:nvPr>
            <p:ph idx="1" type="body"/>
          </p:nvPr>
        </p:nvSpPr>
        <p:spPr>
          <a:xfrm>
            <a:off x="311700" y="1017725"/>
            <a:ext cx="8520600" cy="3959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 В карцер захотел? ― заговорил наконец Масахиро. ― Или </a:t>
            </a:r>
            <a:r>
              <a:rPr lang="ru">
                <a:solidFill>
                  <a:srgbClr val="1155CC"/>
                </a:solidFill>
                <a:latin typeface="Times New Roman"/>
                <a:ea typeface="Times New Roman"/>
                <a:cs typeface="Times New Roman"/>
                <a:sym typeface="Times New Roman"/>
              </a:rPr>
              <a:t>надеешься</a:t>
            </a:r>
            <a:r>
              <a:rPr lang="ru">
                <a:latin typeface="Times New Roman"/>
                <a:ea typeface="Times New Roman"/>
                <a:cs typeface="Times New Roman"/>
                <a:sym typeface="Times New Roman"/>
              </a:rPr>
              <a:t>, что твои русские опять тебя пожалеют? (-2)</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Я не </a:t>
            </a:r>
            <a:r>
              <a:rPr lang="ru">
                <a:solidFill>
                  <a:srgbClr val="3C78D8"/>
                </a:solidFill>
                <a:latin typeface="Times New Roman"/>
                <a:ea typeface="Times New Roman"/>
                <a:cs typeface="Times New Roman"/>
                <a:sym typeface="Times New Roman"/>
              </a:rPr>
              <a:t>думаю</a:t>
            </a:r>
            <a:r>
              <a:rPr lang="ru">
                <a:latin typeface="Times New Roman"/>
                <a:ea typeface="Times New Roman"/>
                <a:cs typeface="Times New Roman"/>
                <a:sym typeface="Times New Roman"/>
              </a:rPr>
              <a:t>, что они имеют право повышать цены (-3)</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Представьте: вам подносят полный стакан водки. </a:t>
            </a:r>
            <a:r>
              <a:rPr lang="ru">
                <a:solidFill>
                  <a:srgbClr val="1155CC"/>
                </a:solidFill>
                <a:latin typeface="Times New Roman"/>
                <a:ea typeface="Times New Roman"/>
                <a:cs typeface="Times New Roman"/>
                <a:sym typeface="Times New Roman"/>
              </a:rPr>
              <a:t>Чувствуете</a:t>
            </a:r>
            <a:r>
              <a:rPr lang="ru">
                <a:latin typeface="Times New Roman"/>
                <a:ea typeface="Times New Roman"/>
                <a:cs typeface="Times New Roman"/>
                <a:sym typeface="Times New Roman"/>
              </a:rPr>
              <a:t>, как вас мутит? (+3)</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Муся сама уже почти не </a:t>
            </a:r>
            <a:r>
              <a:rPr lang="ru">
                <a:solidFill>
                  <a:srgbClr val="1155CC"/>
                </a:solidFill>
                <a:latin typeface="Times New Roman"/>
                <a:ea typeface="Times New Roman"/>
                <a:cs typeface="Times New Roman"/>
                <a:sym typeface="Times New Roman"/>
              </a:rPr>
              <a:t>чувствовала</a:t>
            </a:r>
            <a:r>
              <a:rPr lang="ru">
                <a:latin typeface="Times New Roman"/>
                <a:ea typeface="Times New Roman"/>
                <a:cs typeface="Times New Roman"/>
                <a:sym typeface="Times New Roman"/>
              </a:rPr>
              <a:t>, где у нее начинается театр. (-3)</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Когда вы это делали, разве не </a:t>
            </a:r>
            <a:r>
              <a:rPr lang="ru">
                <a:solidFill>
                  <a:srgbClr val="1155CC"/>
                </a:solidFill>
                <a:latin typeface="Times New Roman"/>
                <a:ea typeface="Times New Roman"/>
                <a:cs typeface="Times New Roman"/>
                <a:sym typeface="Times New Roman"/>
              </a:rPr>
              <a:t>чувствовали</a:t>
            </a:r>
            <a:r>
              <a:rPr lang="ru">
                <a:latin typeface="Times New Roman"/>
                <a:ea typeface="Times New Roman"/>
                <a:cs typeface="Times New Roman"/>
                <a:sym typeface="Times New Roman"/>
              </a:rPr>
              <a:t>, что совершаете нечто неординарное, героическое… не тревожились? (+3)</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Можно открывать форточку в другом помещении, если </a:t>
            </a:r>
            <a:r>
              <a:rPr lang="ru">
                <a:solidFill>
                  <a:srgbClr val="1155CC"/>
                </a:solidFill>
                <a:latin typeface="Times New Roman"/>
                <a:ea typeface="Times New Roman"/>
                <a:cs typeface="Times New Roman"/>
                <a:sym typeface="Times New Roman"/>
              </a:rPr>
              <a:t>боитесь</a:t>
            </a:r>
            <a:r>
              <a:rPr lang="ru">
                <a:latin typeface="Times New Roman"/>
                <a:ea typeface="Times New Roman"/>
                <a:cs typeface="Times New Roman"/>
                <a:sym typeface="Times New Roman"/>
              </a:rPr>
              <a:t>, что продует. (+1)</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Он взвыл бы, если б не </a:t>
            </a:r>
            <a:r>
              <a:rPr lang="ru">
                <a:solidFill>
                  <a:srgbClr val="1155CC"/>
                </a:solidFill>
                <a:latin typeface="Times New Roman"/>
                <a:ea typeface="Times New Roman"/>
                <a:cs typeface="Times New Roman"/>
                <a:sym typeface="Times New Roman"/>
              </a:rPr>
              <a:t>боялся</a:t>
            </a:r>
            <a:r>
              <a:rPr lang="ru">
                <a:latin typeface="Times New Roman"/>
                <a:ea typeface="Times New Roman"/>
                <a:cs typeface="Times New Roman"/>
                <a:sym typeface="Times New Roman"/>
              </a:rPr>
              <a:t>, что ему снова трепку зададут. (+3)</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На сегодняшний вкус, пожалуй, скучновато, но кто </a:t>
            </a:r>
            <a:r>
              <a:rPr lang="ru">
                <a:solidFill>
                  <a:srgbClr val="1155CC"/>
                </a:solidFill>
                <a:latin typeface="Times New Roman"/>
                <a:ea typeface="Times New Roman"/>
                <a:cs typeface="Times New Roman"/>
                <a:sym typeface="Times New Roman"/>
              </a:rPr>
              <a:t>сказал</a:t>
            </a:r>
            <a:r>
              <a:rPr lang="ru">
                <a:latin typeface="Times New Roman"/>
                <a:ea typeface="Times New Roman"/>
                <a:cs typeface="Times New Roman"/>
                <a:sym typeface="Times New Roman"/>
              </a:rPr>
              <a:t>, что кино про тирана обязано непременно быть занимательным? (-3)</a:t>
            </a:r>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2427"/>
              <a:t>Комитмент говорящего: параметры</a:t>
            </a:r>
            <a:endParaRPr/>
          </a:p>
        </p:txBody>
      </p:sp>
      <p:sp>
        <p:nvSpPr>
          <p:cNvPr id="293" name="Google Shape;29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ru">
                <a:solidFill>
                  <a:schemeClr val="dk1"/>
                </a:solidFill>
                <a:latin typeface="Times New Roman"/>
                <a:ea typeface="Times New Roman"/>
                <a:cs typeface="Times New Roman"/>
                <a:sym typeface="Times New Roman"/>
              </a:rPr>
              <a:t>Тип вопроса:</a:t>
            </a:r>
            <a:r>
              <a:rPr lang="ru">
                <a:solidFill>
                  <a:schemeClr val="dk1"/>
                </a:solidFill>
                <a:latin typeface="Times New Roman"/>
                <a:ea typeface="Times New Roman"/>
                <a:cs typeface="Times New Roman"/>
                <a:sym typeface="Times New Roman"/>
              </a:rPr>
              <a:t> общий вопрос, частный вопрос, </a:t>
            </a:r>
            <a:r>
              <a:rPr i="1" lang="ru">
                <a:solidFill>
                  <a:schemeClr val="dk1"/>
                </a:solidFill>
                <a:latin typeface="Times New Roman"/>
                <a:ea typeface="Times New Roman"/>
                <a:cs typeface="Times New Roman"/>
                <a:sym typeface="Times New Roman"/>
              </a:rPr>
              <a:t>не-ли</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ли</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разве</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неужели</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не так ли</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так…</a:t>
            </a:r>
            <a:endParaRPr i="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ru">
                <a:solidFill>
                  <a:schemeClr val="dk1"/>
                </a:solidFill>
                <a:latin typeface="Times New Roman"/>
                <a:ea typeface="Times New Roman"/>
                <a:cs typeface="Times New Roman"/>
                <a:sym typeface="Times New Roman"/>
              </a:rPr>
              <a:t>Модальный контекст:</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может</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должен</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нужно</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должно быть</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возможно, якобы</a:t>
            </a:r>
            <a:r>
              <a:rPr lang="ru">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ru">
                <a:solidFill>
                  <a:schemeClr val="dk1"/>
                </a:solidFill>
                <a:latin typeface="Times New Roman"/>
                <a:ea typeface="Times New Roman"/>
                <a:cs typeface="Times New Roman"/>
                <a:sym typeface="Times New Roman"/>
              </a:rPr>
              <a:t>Лицо, время:</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Я думаю, что… Я думал, что… Петя думает, что… Петя думал, что…</a:t>
            </a:r>
            <a:endParaRPr i="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ru">
                <a:solidFill>
                  <a:schemeClr val="dk1"/>
                </a:solidFill>
                <a:latin typeface="Times New Roman"/>
                <a:ea typeface="Times New Roman"/>
                <a:cs typeface="Times New Roman"/>
                <a:sym typeface="Times New Roman"/>
              </a:rPr>
              <a:t>Вид:</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Петя стесняется петь. Петя стесняется спеть. Петя постеснялся петь. Петя постеснялся спеть.</a:t>
            </a:r>
            <a:endParaRPr i="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ru">
                <a:solidFill>
                  <a:schemeClr val="dk1"/>
                </a:solidFill>
                <a:latin typeface="Times New Roman"/>
                <a:ea typeface="Times New Roman"/>
                <a:cs typeface="Times New Roman"/>
                <a:sym typeface="Times New Roman"/>
              </a:rPr>
              <a:t>Тип союза:</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Судья видел, что мяч ушел в аут.</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Маша видела, как Аня примеряла мамину тиару.</a:t>
            </a:r>
            <a:endParaRPr i="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ru">
                <a:solidFill>
                  <a:schemeClr val="dk1"/>
                </a:solidFill>
                <a:latin typeface="Times New Roman"/>
                <a:ea typeface="Times New Roman"/>
                <a:cs typeface="Times New Roman"/>
                <a:sym typeface="Times New Roman"/>
              </a:rPr>
              <a:t>Интонация:</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Петя /подозревает, что ему готовят сюрприз</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Петя \подозревает, что ему готовят сюрприз.</a:t>
            </a:r>
            <a:endParaRPr i="1">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b="1" lang="ru">
                <a:solidFill>
                  <a:schemeClr val="dk1"/>
                </a:solidFill>
                <a:latin typeface="Times New Roman"/>
                <a:ea typeface="Times New Roman"/>
                <a:cs typeface="Times New Roman"/>
                <a:sym typeface="Times New Roman"/>
              </a:rPr>
              <a:t>Семантический тип предиката:</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Я чувствую, что проголодался.</a:t>
            </a:r>
            <a:r>
              <a:rPr lang="ru">
                <a:solidFill>
                  <a:schemeClr val="dk1"/>
                </a:solidFill>
                <a:latin typeface="Times New Roman"/>
                <a:ea typeface="Times New Roman"/>
                <a:cs typeface="Times New Roman"/>
                <a:sym typeface="Times New Roman"/>
              </a:rPr>
              <a:t> </a:t>
            </a:r>
            <a:r>
              <a:rPr i="1" lang="ru">
                <a:solidFill>
                  <a:schemeClr val="dk1"/>
                </a:solidFill>
                <a:latin typeface="Times New Roman"/>
                <a:ea typeface="Times New Roman"/>
                <a:cs typeface="Times New Roman"/>
                <a:sym typeface="Times New Roman"/>
              </a:rPr>
              <a:t>Я чувствую, что Вы что-то не договариваете.</a:t>
            </a:r>
            <a:endParaRPr i="1">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Анна А. Зализняк: импликативный тип</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9" name="Google Shape;299;p5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78571"/>
              <a:buFont typeface="Arial"/>
              <a:buNone/>
            </a:pPr>
            <a:r>
              <a:rPr lang="ru"/>
              <a:t>Зализняк, Анна А. 1988. О понятии импликативного типа (для глагола с пропозициональным актантом). Знание и мнение. Москва: Наука, 107–121.</a:t>
            </a:r>
            <a:endParaRPr/>
          </a:p>
          <a:p>
            <a:pPr indent="0" lvl="0" marL="0" rtl="0" algn="l">
              <a:spcBef>
                <a:spcPts val="1200"/>
              </a:spcBef>
              <a:spcAft>
                <a:spcPts val="1200"/>
              </a:spcAft>
              <a:buNone/>
            </a:pPr>
            <a:r>
              <a:t/>
            </a:r>
            <a:endParaRPr/>
          </a:p>
        </p:txBody>
      </p:sp>
      <p:graphicFrame>
        <p:nvGraphicFramePr>
          <p:cNvPr id="300" name="Google Shape;300;p51"/>
          <p:cNvGraphicFramePr/>
          <p:nvPr/>
        </p:nvGraphicFramePr>
        <p:xfrm>
          <a:off x="4672550" y="934275"/>
          <a:ext cx="3000000" cy="3000000"/>
        </p:xfrm>
        <a:graphic>
          <a:graphicData uri="http://schemas.openxmlformats.org/drawingml/2006/table">
            <a:tbl>
              <a:tblPr>
                <a:noFill/>
                <a:tableStyleId>{901C73BE-F250-4496-8EC4-F8895ACA502C}</a:tableStyleId>
              </a:tblPr>
              <a:tblGrid>
                <a:gridCol w="389675"/>
                <a:gridCol w="1846850"/>
                <a:gridCol w="2083075"/>
              </a:tblGrid>
              <a:tr h="292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ru"/>
                        <a:t>импликативный тип</a:t>
                      </a:r>
                      <a:endParaRPr/>
                    </a:p>
                  </a:txBody>
                  <a:tcPr marT="91425" marB="91425" marR="91425" marL="91425"/>
                </a:tc>
                <a:tc>
                  <a:txBody>
                    <a:bodyPr/>
                    <a:lstStyle/>
                    <a:p>
                      <a:pPr indent="0" lvl="0" marL="0" rtl="0" algn="ctr">
                        <a:spcBef>
                          <a:spcPts val="0"/>
                        </a:spcBef>
                        <a:spcAft>
                          <a:spcPts val="0"/>
                        </a:spcAft>
                        <a:buNone/>
                      </a:pPr>
                      <a:r>
                        <a:rPr lang="ru"/>
                        <a:t>пример</a:t>
                      </a:r>
                      <a:endParaRPr/>
                    </a:p>
                  </a:txBody>
                  <a:tcPr marT="91425" marB="91425" marR="91425" marL="91425"/>
                </a:tc>
              </a:tr>
              <a:tr h="292200">
                <a:tc>
                  <a:txBody>
                    <a:bodyPr/>
                    <a:lstStyle/>
                    <a:p>
                      <a:pPr indent="0" lvl="0" marL="0" rtl="0" algn="ctr">
                        <a:spcBef>
                          <a:spcPts val="0"/>
                        </a:spcBef>
                        <a:spcAft>
                          <a:spcPts val="0"/>
                        </a:spcAft>
                        <a:buNone/>
                      </a:pPr>
                      <a:r>
                        <a:rPr lang="ru"/>
                        <a:t>1</a:t>
                      </a:r>
                      <a:endParaRPr/>
                    </a:p>
                  </a:txBody>
                  <a:tcPr marT="91425" marB="91425" marR="91425" marL="91425"/>
                </a:tc>
                <a:tc>
                  <a:txBody>
                    <a:bodyPr/>
                    <a:lstStyle/>
                    <a:p>
                      <a:pPr indent="0" lvl="0" marL="0" rtl="0" algn="ctr">
                        <a:spcBef>
                          <a:spcPts val="0"/>
                        </a:spcBef>
                        <a:spcAft>
                          <a:spcPts val="0"/>
                        </a:spcAft>
                        <a:buNone/>
                      </a:pPr>
                      <a:r>
                        <a:rPr lang="ru"/>
                        <a:t>&lt;T,T&gt;</a:t>
                      </a:r>
                      <a:endParaRPr/>
                    </a:p>
                  </a:txBody>
                  <a:tcPr marT="91425" marB="91425" marR="91425" marL="91425"/>
                </a:tc>
                <a:tc>
                  <a:txBody>
                    <a:bodyPr/>
                    <a:lstStyle/>
                    <a:p>
                      <a:pPr indent="0" lvl="0" marL="0" rtl="0" algn="ctr">
                        <a:spcBef>
                          <a:spcPts val="0"/>
                        </a:spcBef>
                        <a:spcAft>
                          <a:spcPts val="0"/>
                        </a:spcAft>
                        <a:buNone/>
                      </a:pPr>
                      <a:r>
                        <a:rPr i="1" lang="ru"/>
                        <a:t>сожалеть</a:t>
                      </a:r>
                      <a:endParaRPr i="1"/>
                    </a:p>
                  </a:txBody>
                  <a:tcPr marT="91425" marB="91425" marR="91425" marL="91425"/>
                </a:tc>
              </a:tr>
              <a:tr h="292200">
                <a:tc>
                  <a:txBody>
                    <a:bodyPr/>
                    <a:lstStyle/>
                    <a:p>
                      <a:pPr indent="0" lvl="0" marL="0" rtl="0" algn="ctr">
                        <a:spcBef>
                          <a:spcPts val="0"/>
                        </a:spcBef>
                        <a:spcAft>
                          <a:spcPts val="0"/>
                        </a:spcAft>
                        <a:buNone/>
                      </a:pPr>
                      <a:r>
                        <a:rPr lang="ru"/>
                        <a:t>2</a:t>
                      </a:r>
                      <a:endParaRPr/>
                    </a:p>
                  </a:txBody>
                  <a:tcPr marT="91425" marB="91425" marR="91425" marL="91425"/>
                </a:tc>
                <a:tc>
                  <a:txBody>
                    <a:bodyPr/>
                    <a:lstStyle/>
                    <a:p>
                      <a:pPr indent="0" lvl="0" marL="0" rtl="0" algn="ctr">
                        <a:spcBef>
                          <a:spcPts val="0"/>
                        </a:spcBef>
                        <a:spcAft>
                          <a:spcPts val="0"/>
                        </a:spcAft>
                        <a:buNone/>
                      </a:pPr>
                      <a:r>
                        <a:rPr lang="ru"/>
                        <a:t>&lt;T,F&gt;</a:t>
                      </a:r>
                      <a:endParaRPr/>
                    </a:p>
                  </a:txBody>
                  <a:tcPr marT="91425" marB="91425" marR="91425" marL="91425"/>
                </a:tc>
                <a:tc>
                  <a:txBody>
                    <a:bodyPr/>
                    <a:lstStyle/>
                    <a:p>
                      <a:pPr indent="0" lvl="0" marL="0" rtl="0" algn="ctr">
                        <a:spcBef>
                          <a:spcPts val="0"/>
                        </a:spcBef>
                        <a:spcAft>
                          <a:spcPts val="0"/>
                        </a:spcAft>
                        <a:buNone/>
                      </a:pPr>
                      <a:r>
                        <a:rPr i="1" lang="ru"/>
                        <a:t>суметь</a:t>
                      </a:r>
                      <a:endParaRPr i="1"/>
                    </a:p>
                  </a:txBody>
                  <a:tcPr marT="91425" marB="91425" marR="91425" marL="91425"/>
                </a:tc>
              </a:tr>
              <a:tr h="292200">
                <a:tc>
                  <a:txBody>
                    <a:bodyPr/>
                    <a:lstStyle/>
                    <a:p>
                      <a:pPr indent="0" lvl="0" marL="0" rtl="0" algn="ctr">
                        <a:spcBef>
                          <a:spcPts val="0"/>
                        </a:spcBef>
                        <a:spcAft>
                          <a:spcPts val="0"/>
                        </a:spcAft>
                        <a:buNone/>
                      </a:pPr>
                      <a:r>
                        <a:rPr lang="ru"/>
                        <a:t>3</a:t>
                      </a:r>
                      <a:endParaRPr/>
                    </a:p>
                  </a:txBody>
                  <a:tcPr marT="91425" marB="91425" marR="91425" marL="91425"/>
                </a:tc>
                <a:tc>
                  <a:txBody>
                    <a:bodyPr/>
                    <a:lstStyle/>
                    <a:p>
                      <a:pPr indent="0" lvl="0" marL="0" rtl="0" algn="ctr">
                        <a:spcBef>
                          <a:spcPts val="0"/>
                        </a:spcBef>
                        <a:spcAft>
                          <a:spcPts val="0"/>
                        </a:spcAft>
                        <a:buNone/>
                      </a:pPr>
                      <a:r>
                        <a:rPr lang="ru"/>
                        <a:t>&lt;T,0&gt;</a:t>
                      </a:r>
                      <a:endParaRPr/>
                    </a:p>
                  </a:txBody>
                  <a:tcPr marT="91425" marB="91425" marR="91425" marL="91425"/>
                </a:tc>
                <a:tc>
                  <a:txBody>
                    <a:bodyPr/>
                    <a:lstStyle/>
                    <a:p>
                      <a:pPr indent="0" lvl="0" marL="0" rtl="0" algn="ctr">
                        <a:spcBef>
                          <a:spcPts val="0"/>
                        </a:spcBef>
                        <a:spcAft>
                          <a:spcPts val="0"/>
                        </a:spcAft>
                        <a:buNone/>
                      </a:pPr>
                      <a:r>
                        <a:rPr i="1" lang="ru"/>
                        <a:t>обнаружить</a:t>
                      </a:r>
                      <a:endParaRPr i="1"/>
                    </a:p>
                  </a:txBody>
                  <a:tcPr marT="91425" marB="91425" marR="91425" marL="91425"/>
                </a:tc>
              </a:tr>
              <a:tr h="292200">
                <a:tc>
                  <a:txBody>
                    <a:bodyPr/>
                    <a:lstStyle/>
                    <a:p>
                      <a:pPr indent="0" lvl="0" marL="0" rtl="0" algn="ctr">
                        <a:spcBef>
                          <a:spcPts val="0"/>
                        </a:spcBef>
                        <a:spcAft>
                          <a:spcPts val="0"/>
                        </a:spcAft>
                        <a:buNone/>
                      </a:pPr>
                      <a:r>
                        <a:rPr lang="ru"/>
                        <a:t>4</a:t>
                      </a:r>
                      <a:endParaRPr/>
                    </a:p>
                  </a:txBody>
                  <a:tcPr marT="91425" marB="91425" marR="91425" marL="91425"/>
                </a:tc>
                <a:tc>
                  <a:txBody>
                    <a:bodyPr/>
                    <a:lstStyle/>
                    <a:p>
                      <a:pPr indent="0" lvl="0" marL="0" rtl="0" algn="ctr">
                        <a:spcBef>
                          <a:spcPts val="0"/>
                        </a:spcBef>
                        <a:spcAft>
                          <a:spcPts val="0"/>
                        </a:spcAft>
                        <a:buNone/>
                      </a:pPr>
                      <a:r>
                        <a:rPr lang="ru"/>
                        <a:t>&lt;F,T&gt;</a:t>
                      </a:r>
                      <a:endParaRPr/>
                    </a:p>
                  </a:txBody>
                  <a:tcPr marT="91425" marB="91425" marR="91425" marL="91425"/>
                </a:tc>
                <a:tc>
                  <a:txBody>
                    <a:bodyPr/>
                    <a:lstStyle/>
                    <a:p>
                      <a:pPr indent="0" lvl="0" marL="0" rtl="0" algn="ctr">
                        <a:spcBef>
                          <a:spcPts val="0"/>
                        </a:spcBef>
                        <a:spcAft>
                          <a:spcPts val="0"/>
                        </a:spcAft>
                        <a:buNone/>
                      </a:pPr>
                      <a:r>
                        <a:rPr i="1" lang="ru"/>
                        <a:t>лгать</a:t>
                      </a:r>
                      <a:endParaRPr i="1"/>
                    </a:p>
                  </a:txBody>
                  <a:tcPr marT="91425" marB="91425" marR="91425" marL="91425"/>
                </a:tc>
              </a:tr>
              <a:tr h="292200">
                <a:tc>
                  <a:txBody>
                    <a:bodyPr/>
                    <a:lstStyle/>
                    <a:p>
                      <a:pPr indent="0" lvl="0" marL="0" rtl="0" algn="ctr">
                        <a:spcBef>
                          <a:spcPts val="0"/>
                        </a:spcBef>
                        <a:spcAft>
                          <a:spcPts val="0"/>
                        </a:spcAft>
                        <a:buNone/>
                      </a:pPr>
                      <a:r>
                        <a:rPr lang="ru"/>
                        <a:t>5</a:t>
                      </a:r>
                      <a:endParaRPr/>
                    </a:p>
                  </a:txBody>
                  <a:tcPr marT="91425" marB="91425" marR="91425" marL="91425"/>
                </a:tc>
                <a:tc>
                  <a:txBody>
                    <a:bodyPr/>
                    <a:lstStyle/>
                    <a:p>
                      <a:pPr indent="0" lvl="0" marL="0" rtl="0" algn="ctr">
                        <a:spcBef>
                          <a:spcPts val="0"/>
                        </a:spcBef>
                        <a:spcAft>
                          <a:spcPts val="0"/>
                        </a:spcAft>
                        <a:buNone/>
                      </a:pPr>
                      <a:r>
                        <a:rPr lang="ru"/>
                        <a:t>&lt;F,F&gt;</a:t>
                      </a:r>
                      <a:endParaRPr/>
                    </a:p>
                  </a:txBody>
                  <a:tcPr marT="91425" marB="91425" marR="91425" marL="91425"/>
                </a:tc>
                <a:tc>
                  <a:txBody>
                    <a:bodyPr/>
                    <a:lstStyle/>
                    <a:p>
                      <a:pPr indent="0" lvl="0" marL="0" rtl="0" algn="ctr">
                        <a:spcBef>
                          <a:spcPts val="0"/>
                        </a:spcBef>
                        <a:spcAft>
                          <a:spcPts val="0"/>
                        </a:spcAft>
                        <a:buNone/>
                      </a:pPr>
                      <a:r>
                        <a:rPr i="1" lang="ru"/>
                        <a:t>хотеть</a:t>
                      </a:r>
                      <a:endParaRPr i="1"/>
                    </a:p>
                  </a:txBody>
                  <a:tcPr marT="91425" marB="91425" marR="91425" marL="91425"/>
                </a:tc>
              </a:tr>
              <a:tr h="292200">
                <a:tc>
                  <a:txBody>
                    <a:bodyPr/>
                    <a:lstStyle/>
                    <a:p>
                      <a:pPr indent="0" lvl="0" marL="0" rtl="0" algn="ctr">
                        <a:spcBef>
                          <a:spcPts val="0"/>
                        </a:spcBef>
                        <a:spcAft>
                          <a:spcPts val="0"/>
                        </a:spcAft>
                        <a:buNone/>
                      </a:pPr>
                      <a:r>
                        <a:rPr lang="ru"/>
                        <a:t>6</a:t>
                      </a:r>
                      <a:endParaRPr/>
                    </a:p>
                  </a:txBody>
                  <a:tcPr marT="91425" marB="91425" marR="91425" marL="91425"/>
                </a:tc>
                <a:tc>
                  <a:txBody>
                    <a:bodyPr/>
                    <a:lstStyle/>
                    <a:p>
                      <a:pPr indent="0" lvl="0" marL="0" rtl="0" algn="ctr">
                        <a:spcBef>
                          <a:spcPts val="0"/>
                        </a:spcBef>
                        <a:spcAft>
                          <a:spcPts val="0"/>
                        </a:spcAft>
                        <a:buNone/>
                      </a:pPr>
                      <a:r>
                        <a:rPr lang="ru"/>
                        <a:t>&lt;F,0&gt;</a:t>
                      </a:r>
                      <a:endParaRPr/>
                    </a:p>
                  </a:txBody>
                  <a:tcPr marT="91425" marB="91425" marR="91425" marL="91425"/>
                </a:tc>
                <a:tc>
                  <a:txBody>
                    <a:bodyPr/>
                    <a:lstStyle/>
                    <a:p>
                      <a:pPr indent="0" lvl="0" marL="0" rtl="0" algn="ctr">
                        <a:spcBef>
                          <a:spcPts val="0"/>
                        </a:spcBef>
                        <a:spcAft>
                          <a:spcPts val="0"/>
                        </a:spcAft>
                        <a:buNone/>
                      </a:pPr>
                      <a:r>
                        <a:rPr i="1" lang="ru"/>
                        <a:t>опровергать</a:t>
                      </a:r>
                      <a:endParaRPr i="1"/>
                    </a:p>
                  </a:txBody>
                  <a:tcPr marT="91425" marB="91425" marR="91425" marL="91425"/>
                </a:tc>
              </a:tr>
              <a:tr h="292200">
                <a:tc>
                  <a:txBody>
                    <a:bodyPr/>
                    <a:lstStyle/>
                    <a:p>
                      <a:pPr indent="0" lvl="0" marL="0" rtl="0" algn="ctr">
                        <a:spcBef>
                          <a:spcPts val="0"/>
                        </a:spcBef>
                        <a:spcAft>
                          <a:spcPts val="0"/>
                        </a:spcAft>
                        <a:buNone/>
                      </a:pPr>
                      <a:r>
                        <a:rPr lang="ru"/>
                        <a:t>7</a:t>
                      </a:r>
                      <a:endParaRPr/>
                    </a:p>
                  </a:txBody>
                  <a:tcPr marT="91425" marB="91425" marR="91425" marL="91425"/>
                </a:tc>
                <a:tc>
                  <a:txBody>
                    <a:bodyPr/>
                    <a:lstStyle/>
                    <a:p>
                      <a:pPr indent="0" lvl="0" marL="0" rtl="0" algn="ctr">
                        <a:spcBef>
                          <a:spcPts val="0"/>
                        </a:spcBef>
                        <a:spcAft>
                          <a:spcPts val="0"/>
                        </a:spcAft>
                        <a:buNone/>
                      </a:pPr>
                      <a:r>
                        <a:rPr lang="ru"/>
                        <a:t>&lt;0,T&gt;</a:t>
                      </a:r>
                      <a:endParaRPr/>
                    </a:p>
                  </a:txBody>
                  <a:tcPr marT="91425" marB="91425" marR="91425" marL="91425"/>
                </a:tc>
                <a:tc>
                  <a:txBody>
                    <a:bodyPr/>
                    <a:lstStyle/>
                    <a:p>
                      <a:pPr indent="0" lvl="0" marL="0" rtl="0" algn="ctr">
                        <a:spcBef>
                          <a:spcPts val="0"/>
                        </a:spcBef>
                        <a:spcAft>
                          <a:spcPts val="0"/>
                        </a:spcAft>
                        <a:buNone/>
                      </a:pPr>
                      <a:r>
                        <a:rPr i="1" lang="ru"/>
                        <a:t>стесняться</a:t>
                      </a:r>
                      <a:endParaRPr i="1"/>
                    </a:p>
                  </a:txBody>
                  <a:tcPr marT="91425" marB="91425" marR="91425" marL="91425"/>
                </a:tc>
              </a:tr>
              <a:tr h="292200">
                <a:tc>
                  <a:txBody>
                    <a:bodyPr/>
                    <a:lstStyle/>
                    <a:p>
                      <a:pPr indent="0" lvl="0" marL="0" rtl="0" algn="ctr">
                        <a:spcBef>
                          <a:spcPts val="0"/>
                        </a:spcBef>
                        <a:spcAft>
                          <a:spcPts val="0"/>
                        </a:spcAft>
                        <a:buNone/>
                      </a:pPr>
                      <a:r>
                        <a:rPr lang="ru"/>
                        <a:t>8</a:t>
                      </a:r>
                      <a:endParaRPr/>
                    </a:p>
                  </a:txBody>
                  <a:tcPr marT="91425" marB="91425" marR="91425" marL="91425"/>
                </a:tc>
                <a:tc>
                  <a:txBody>
                    <a:bodyPr/>
                    <a:lstStyle/>
                    <a:p>
                      <a:pPr indent="0" lvl="0" marL="0" rtl="0" algn="ctr">
                        <a:spcBef>
                          <a:spcPts val="0"/>
                        </a:spcBef>
                        <a:spcAft>
                          <a:spcPts val="0"/>
                        </a:spcAft>
                        <a:buNone/>
                      </a:pPr>
                      <a:r>
                        <a:rPr lang="ru"/>
                        <a:t>&lt;0,F&gt;</a:t>
                      </a:r>
                      <a:endParaRPr/>
                    </a:p>
                  </a:txBody>
                  <a:tcPr marT="91425" marB="91425" marR="91425" marL="91425"/>
                </a:tc>
                <a:tc>
                  <a:txBody>
                    <a:bodyPr/>
                    <a:lstStyle/>
                    <a:p>
                      <a:pPr indent="0" lvl="0" marL="0" rtl="0" algn="ctr">
                        <a:spcBef>
                          <a:spcPts val="0"/>
                        </a:spcBef>
                        <a:spcAft>
                          <a:spcPts val="0"/>
                        </a:spcAft>
                        <a:buNone/>
                      </a:pPr>
                      <a:r>
                        <a:rPr i="1" lang="ru"/>
                        <a:t>пытаться</a:t>
                      </a:r>
                      <a:endParaRPr i="1"/>
                    </a:p>
                  </a:txBody>
                  <a:tcPr marT="91425" marB="91425" marR="91425" marL="91425"/>
                </a:tc>
              </a:tr>
              <a:tr h="292200">
                <a:tc>
                  <a:txBody>
                    <a:bodyPr/>
                    <a:lstStyle/>
                    <a:p>
                      <a:pPr indent="0" lvl="0" marL="0" rtl="0" algn="ctr">
                        <a:spcBef>
                          <a:spcPts val="0"/>
                        </a:spcBef>
                        <a:spcAft>
                          <a:spcPts val="0"/>
                        </a:spcAft>
                        <a:buNone/>
                      </a:pPr>
                      <a:r>
                        <a:rPr lang="ru"/>
                        <a:t>9</a:t>
                      </a:r>
                      <a:endParaRPr/>
                    </a:p>
                  </a:txBody>
                  <a:tcPr marT="91425" marB="91425" marR="91425" marL="91425"/>
                </a:tc>
                <a:tc>
                  <a:txBody>
                    <a:bodyPr/>
                    <a:lstStyle/>
                    <a:p>
                      <a:pPr indent="0" lvl="0" marL="0" rtl="0" algn="ctr">
                        <a:spcBef>
                          <a:spcPts val="0"/>
                        </a:spcBef>
                        <a:spcAft>
                          <a:spcPts val="0"/>
                        </a:spcAft>
                        <a:buNone/>
                      </a:pPr>
                      <a:r>
                        <a:rPr lang="ru"/>
                        <a:t>&lt;0,0&gt;</a:t>
                      </a:r>
                      <a:endParaRPr/>
                    </a:p>
                  </a:txBody>
                  <a:tcPr marT="91425" marB="91425" marR="91425" marL="91425"/>
                </a:tc>
                <a:tc>
                  <a:txBody>
                    <a:bodyPr/>
                    <a:lstStyle/>
                    <a:p>
                      <a:pPr indent="0" lvl="0" marL="0" rtl="0" algn="ctr">
                        <a:spcBef>
                          <a:spcPts val="0"/>
                        </a:spcBef>
                        <a:spcAft>
                          <a:spcPts val="0"/>
                        </a:spcAft>
                        <a:buNone/>
                      </a:pPr>
                      <a:r>
                        <a:rPr i="1" lang="ru"/>
                        <a:t>думать</a:t>
                      </a:r>
                      <a:endParaRPr i="1"/>
                    </a:p>
                  </a:txBody>
                  <a:tcPr marT="91425" marB="91425" marR="91425" marL="91425"/>
                </a:tc>
              </a:tr>
            </a:tbl>
          </a:graphicData>
        </a:graphic>
      </p:graphicFrame>
      <p:sp>
        <p:nvSpPr>
          <p:cNvPr id="301" name="Google Shape;301;p5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Варьирование импликативного типа</a:t>
            </a:r>
            <a:endParaRPr/>
          </a:p>
        </p:txBody>
      </p:sp>
      <p:sp>
        <p:nvSpPr>
          <p:cNvPr id="307" name="Google Shape;30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Вид пропозиционального глагола:</a:t>
            </a:r>
            <a:endParaRPr>
              <a:solidFill>
                <a:schemeClr val="dk1"/>
              </a:solidFill>
            </a:endParaRPr>
          </a:p>
          <a:p>
            <a:pPr indent="0" lvl="0" marL="0" rtl="0" algn="l">
              <a:spcBef>
                <a:spcPts val="1200"/>
              </a:spcBef>
              <a:spcAft>
                <a:spcPts val="0"/>
              </a:spcAft>
              <a:buNone/>
            </a:pPr>
            <a:r>
              <a:rPr lang="ru">
                <a:solidFill>
                  <a:schemeClr val="dk1"/>
                </a:solidFill>
              </a:rPr>
              <a:t>&lt;0,T&gt;</a:t>
            </a:r>
            <a:endParaRPr>
              <a:solidFill>
                <a:schemeClr val="dk1"/>
              </a:solidFill>
            </a:endParaRPr>
          </a:p>
          <a:p>
            <a:pPr indent="0" lvl="0" marL="0" rtl="0" algn="l">
              <a:spcBef>
                <a:spcPts val="1200"/>
              </a:spcBef>
              <a:spcAft>
                <a:spcPts val="0"/>
              </a:spcAft>
              <a:buNone/>
            </a:pPr>
            <a:r>
              <a:rPr i="1" lang="ru">
                <a:solidFill>
                  <a:schemeClr val="dk1"/>
                </a:solidFill>
              </a:rPr>
              <a:t>Иван боялся петь.</a:t>
            </a:r>
            <a:endParaRPr i="1">
              <a:solidFill>
                <a:schemeClr val="dk1"/>
              </a:solidFill>
            </a:endParaRPr>
          </a:p>
          <a:p>
            <a:pPr indent="0" lvl="0" marL="0" rtl="0" algn="l">
              <a:spcBef>
                <a:spcPts val="1200"/>
              </a:spcBef>
              <a:spcAft>
                <a:spcPts val="0"/>
              </a:spcAft>
              <a:buNone/>
            </a:pPr>
            <a:r>
              <a:rPr i="1" lang="ru">
                <a:solidFill>
                  <a:schemeClr val="dk1"/>
                </a:solidFill>
              </a:rPr>
              <a:t>Иван не боялся петь.</a:t>
            </a:r>
            <a:endParaRPr i="1">
              <a:solidFill>
                <a:schemeClr val="dk1"/>
              </a:solidFill>
            </a:endParaRPr>
          </a:p>
          <a:p>
            <a:pPr indent="0" lvl="0" marL="0" rtl="0" algn="l">
              <a:spcBef>
                <a:spcPts val="1200"/>
              </a:spcBef>
              <a:spcAft>
                <a:spcPts val="0"/>
              </a:spcAft>
              <a:buNone/>
            </a:pPr>
            <a:r>
              <a:rPr lang="ru">
                <a:solidFill>
                  <a:schemeClr val="dk1"/>
                </a:solidFill>
              </a:rPr>
              <a:t>&lt;F,T&gt;</a:t>
            </a:r>
            <a:endParaRPr>
              <a:solidFill>
                <a:schemeClr val="dk1"/>
              </a:solidFill>
            </a:endParaRPr>
          </a:p>
          <a:p>
            <a:pPr indent="0" lvl="0" marL="0" rtl="0" algn="l">
              <a:spcBef>
                <a:spcPts val="1200"/>
              </a:spcBef>
              <a:spcAft>
                <a:spcPts val="0"/>
              </a:spcAft>
              <a:buClr>
                <a:schemeClr val="dk1"/>
              </a:buClr>
              <a:buSzPts val="1100"/>
              <a:buFont typeface="Arial"/>
              <a:buNone/>
            </a:pPr>
            <a:r>
              <a:rPr i="1" lang="ru">
                <a:solidFill>
                  <a:schemeClr val="dk1"/>
                </a:solidFill>
              </a:rPr>
              <a:t>Иван побоялся петь.</a:t>
            </a:r>
            <a:endParaRPr i="1">
              <a:solidFill>
                <a:schemeClr val="dk1"/>
              </a:solidFill>
            </a:endParaRPr>
          </a:p>
          <a:p>
            <a:pPr indent="0" lvl="0" marL="0" rtl="0" algn="l">
              <a:spcBef>
                <a:spcPts val="1200"/>
              </a:spcBef>
              <a:spcAft>
                <a:spcPts val="1200"/>
              </a:spcAft>
              <a:buClr>
                <a:schemeClr val="dk1"/>
              </a:buClr>
              <a:buSzPts val="1100"/>
              <a:buFont typeface="Arial"/>
              <a:buNone/>
            </a:pPr>
            <a:r>
              <a:rPr i="1" lang="ru">
                <a:solidFill>
                  <a:schemeClr val="dk1"/>
                </a:solidFill>
              </a:rPr>
              <a:t>Иван не побоялся петь.</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Варьирование импликативного типа</a:t>
            </a:r>
            <a:endParaRPr/>
          </a:p>
        </p:txBody>
      </p:sp>
      <p:sp>
        <p:nvSpPr>
          <p:cNvPr id="313" name="Google Shape;31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Вид глагола в комплементе:</a:t>
            </a:r>
            <a:endParaRPr>
              <a:solidFill>
                <a:schemeClr val="dk1"/>
              </a:solidFill>
            </a:endParaRPr>
          </a:p>
          <a:p>
            <a:pPr indent="0" lvl="0" marL="0" rtl="0" algn="l">
              <a:spcBef>
                <a:spcPts val="1200"/>
              </a:spcBef>
              <a:spcAft>
                <a:spcPts val="0"/>
              </a:spcAft>
              <a:buNone/>
            </a:pPr>
            <a:r>
              <a:rPr lang="ru">
                <a:solidFill>
                  <a:schemeClr val="dk1"/>
                </a:solidFill>
              </a:rPr>
              <a:t>&lt;F,T&gt;</a:t>
            </a:r>
            <a:endParaRPr>
              <a:solidFill>
                <a:schemeClr val="dk1"/>
              </a:solidFill>
            </a:endParaRPr>
          </a:p>
          <a:p>
            <a:pPr indent="0" lvl="0" marL="0" rtl="0" algn="l">
              <a:spcBef>
                <a:spcPts val="1200"/>
              </a:spcBef>
              <a:spcAft>
                <a:spcPts val="0"/>
              </a:spcAft>
              <a:buNone/>
            </a:pPr>
            <a:r>
              <a:rPr i="1" lang="ru">
                <a:solidFill>
                  <a:schemeClr val="dk1"/>
                </a:solidFill>
              </a:rPr>
              <a:t>Иван стесняется рассказать о своём прошлом.</a:t>
            </a:r>
            <a:endParaRPr i="1">
              <a:solidFill>
                <a:schemeClr val="dk1"/>
              </a:solidFill>
            </a:endParaRPr>
          </a:p>
          <a:p>
            <a:pPr indent="0" lvl="0" marL="0" rtl="0" algn="l">
              <a:spcBef>
                <a:spcPts val="1200"/>
              </a:spcBef>
              <a:spcAft>
                <a:spcPts val="0"/>
              </a:spcAft>
              <a:buNone/>
            </a:pPr>
            <a:r>
              <a:rPr lang="ru">
                <a:solidFill>
                  <a:schemeClr val="dk1"/>
                </a:solidFill>
              </a:rPr>
              <a:t>&lt;0,T&gt;</a:t>
            </a:r>
            <a:endParaRPr>
              <a:solidFill>
                <a:schemeClr val="dk1"/>
              </a:solidFill>
            </a:endParaRPr>
          </a:p>
          <a:p>
            <a:pPr indent="0" lvl="0" marL="0" rtl="0" algn="l">
              <a:spcBef>
                <a:spcPts val="1200"/>
              </a:spcBef>
              <a:spcAft>
                <a:spcPts val="1200"/>
              </a:spcAft>
              <a:buNone/>
            </a:pPr>
            <a:r>
              <a:rPr i="1" lang="ru">
                <a:solidFill>
                  <a:schemeClr val="dk1"/>
                </a:solidFill>
              </a:rPr>
              <a:t>Иван стесняется рассказывать о своём прошлом.</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t>Лейблы: нейтральность vs. противоречие</a:t>
            </a:r>
            <a:endParaRPr sz="2200"/>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Clr>
                <a:schemeClr val="dk1"/>
              </a:buClr>
              <a:buSzPts val="440"/>
              <a:buFont typeface="Arial"/>
              <a:buNone/>
            </a:pPr>
            <a:r>
              <a:rPr lang="ru" sz="4595" u="sng">
                <a:solidFill>
                  <a:schemeClr val="dk1"/>
                </a:solidFill>
              </a:rPr>
              <a:t>SNLI n/с case</a:t>
            </a:r>
            <a:r>
              <a:rPr lang="ru" sz="4595">
                <a:solidFill>
                  <a:schemeClr val="dk1"/>
                </a:solidFill>
              </a:rPr>
              <a:t>:</a:t>
            </a:r>
            <a:endParaRPr sz="4595">
              <a:solidFill>
                <a:schemeClr val="dk1"/>
              </a:solidFill>
            </a:endParaRPr>
          </a:p>
          <a:p>
            <a:pPr indent="0" lvl="0" marL="0" rtl="0" algn="l">
              <a:spcBef>
                <a:spcPts val="1200"/>
              </a:spcBef>
              <a:spcAft>
                <a:spcPts val="0"/>
              </a:spcAft>
              <a:buClr>
                <a:schemeClr val="dk1"/>
              </a:buClr>
              <a:buSzPts val="440"/>
              <a:buFont typeface="Arial"/>
              <a:buNone/>
            </a:pPr>
            <a:r>
              <a:rPr lang="ru" sz="4595">
                <a:solidFill>
                  <a:schemeClr val="dk1"/>
                </a:solidFill>
              </a:rPr>
              <a:t>Premise: </a:t>
            </a:r>
            <a:r>
              <a:rPr i="1" lang="ru" sz="4595">
                <a:solidFill>
                  <a:schemeClr val="dk1"/>
                </a:solidFill>
              </a:rPr>
              <a:t>A smiling costumed woman is holding an umbrella	</a:t>
            </a:r>
            <a:endParaRPr i="1" sz="4595">
              <a:solidFill>
                <a:schemeClr val="dk1"/>
              </a:solidFill>
            </a:endParaRPr>
          </a:p>
          <a:p>
            <a:pPr indent="0" lvl="0" marL="0" rtl="0" algn="l">
              <a:spcBef>
                <a:spcPts val="1200"/>
              </a:spcBef>
              <a:spcAft>
                <a:spcPts val="0"/>
              </a:spcAft>
              <a:buNone/>
            </a:pPr>
            <a:r>
              <a:rPr lang="ru" sz="4595">
                <a:solidFill>
                  <a:schemeClr val="dk1"/>
                </a:solidFill>
              </a:rPr>
              <a:t>Hypothesis: </a:t>
            </a:r>
            <a:r>
              <a:rPr i="1" lang="ru" sz="4595">
                <a:solidFill>
                  <a:schemeClr val="dk1"/>
                </a:solidFill>
              </a:rPr>
              <a:t>A happy woman in a fairy costume holds an umbrella</a:t>
            </a:r>
            <a:endParaRPr i="1" sz="4595">
              <a:solidFill>
                <a:schemeClr val="dk1"/>
              </a:solidFill>
            </a:endParaRPr>
          </a:p>
          <a:p>
            <a:pPr indent="0" lvl="0" marL="0" rtl="0" algn="l">
              <a:spcBef>
                <a:spcPts val="1200"/>
              </a:spcBef>
              <a:spcAft>
                <a:spcPts val="0"/>
              </a:spcAft>
              <a:buNone/>
            </a:pPr>
            <a:r>
              <a:t/>
            </a:r>
            <a:endParaRPr sz="4595">
              <a:solidFill>
                <a:schemeClr val="dk1"/>
              </a:solidFill>
            </a:endParaRPr>
          </a:p>
          <a:p>
            <a:pPr indent="0" lvl="0" marL="0" rtl="0" algn="l">
              <a:spcBef>
                <a:spcPts val="1200"/>
              </a:spcBef>
              <a:spcAft>
                <a:spcPts val="0"/>
              </a:spcAft>
              <a:buClr>
                <a:schemeClr val="dk1"/>
              </a:buClr>
              <a:buSzPts val="440"/>
              <a:buFont typeface="Arial"/>
              <a:buNone/>
            </a:pPr>
            <a:r>
              <a:rPr lang="ru" sz="4595">
                <a:solidFill>
                  <a:schemeClr val="dk1"/>
                </a:solidFill>
              </a:rPr>
              <a:t>+кореферентность событий</a:t>
            </a:r>
            <a:endParaRPr sz="4595">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Варьирование импликативного типа</a:t>
            </a:r>
            <a:endParaRPr/>
          </a:p>
        </p:txBody>
      </p:sp>
      <p:sp>
        <p:nvSpPr>
          <p:cNvPr id="319" name="Google Shape;31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Интонационный контур</a:t>
            </a:r>
            <a:r>
              <a:rPr lang="ru">
                <a:solidFill>
                  <a:schemeClr val="dk1"/>
                </a:solidFill>
              </a:rPr>
              <a:t>:</a:t>
            </a:r>
            <a:endParaRPr>
              <a:solidFill>
                <a:schemeClr val="dk1"/>
              </a:solidFill>
            </a:endParaRPr>
          </a:p>
          <a:p>
            <a:pPr indent="0" lvl="0" marL="0" rtl="0" algn="l">
              <a:spcBef>
                <a:spcPts val="1200"/>
              </a:spcBef>
              <a:spcAft>
                <a:spcPts val="0"/>
              </a:spcAft>
              <a:buNone/>
            </a:pPr>
            <a:r>
              <a:rPr lang="ru">
                <a:solidFill>
                  <a:schemeClr val="dk1"/>
                </a:solidFill>
              </a:rPr>
              <a:t>&lt;0,&gt;</a:t>
            </a:r>
            <a:endParaRPr>
              <a:solidFill>
                <a:schemeClr val="dk1"/>
              </a:solidFill>
            </a:endParaRPr>
          </a:p>
          <a:p>
            <a:pPr indent="0" lvl="0" marL="0" rtl="0" algn="l">
              <a:spcBef>
                <a:spcPts val="1200"/>
              </a:spcBef>
              <a:spcAft>
                <a:spcPts val="0"/>
              </a:spcAft>
              <a:buNone/>
            </a:pPr>
            <a:r>
              <a:rPr i="1" lang="ru">
                <a:solidFill>
                  <a:schemeClr val="dk1"/>
                </a:solidFill>
              </a:rPr>
              <a:t>Иван /подозревает, что его \обманули.</a:t>
            </a:r>
            <a:endParaRPr i="1">
              <a:solidFill>
                <a:schemeClr val="dk1"/>
              </a:solidFill>
            </a:endParaRPr>
          </a:p>
          <a:p>
            <a:pPr indent="0" lvl="0" marL="0" rtl="0" algn="l">
              <a:spcBef>
                <a:spcPts val="1200"/>
              </a:spcBef>
              <a:spcAft>
                <a:spcPts val="0"/>
              </a:spcAft>
              <a:buNone/>
            </a:pPr>
            <a:r>
              <a:rPr lang="ru">
                <a:solidFill>
                  <a:schemeClr val="dk1"/>
                </a:solidFill>
              </a:rPr>
              <a:t>&lt;T,T&gt;</a:t>
            </a:r>
            <a:endParaRPr>
              <a:solidFill>
                <a:schemeClr val="dk1"/>
              </a:solidFill>
            </a:endParaRPr>
          </a:p>
          <a:p>
            <a:pPr indent="0" lvl="0" marL="0" rtl="0" algn="l">
              <a:spcBef>
                <a:spcPts val="1200"/>
              </a:spcBef>
              <a:spcAft>
                <a:spcPts val="1200"/>
              </a:spcAft>
              <a:buNone/>
            </a:pPr>
            <a:r>
              <a:rPr i="1" lang="ru">
                <a:solidFill>
                  <a:schemeClr val="dk1"/>
                </a:solidFill>
              </a:rPr>
              <a:t>Иван \подозревает, что его обманули.</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Варьирование импликативного типа</a:t>
            </a:r>
            <a:endParaRPr/>
          </a:p>
        </p:txBody>
      </p:sp>
      <p:sp>
        <p:nvSpPr>
          <p:cNvPr id="325" name="Google Shape;32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Тип союза</a:t>
            </a:r>
            <a:r>
              <a:rPr lang="ru">
                <a:solidFill>
                  <a:schemeClr val="dk1"/>
                </a:solidFill>
              </a:rPr>
              <a:t>:</a:t>
            </a:r>
            <a:endParaRPr>
              <a:solidFill>
                <a:schemeClr val="dk1"/>
              </a:solidFill>
            </a:endParaRPr>
          </a:p>
          <a:p>
            <a:pPr indent="0" lvl="0" marL="0" rtl="0" algn="l">
              <a:spcBef>
                <a:spcPts val="1200"/>
              </a:spcBef>
              <a:spcAft>
                <a:spcPts val="0"/>
              </a:spcAft>
              <a:buNone/>
            </a:pPr>
            <a:r>
              <a:rPr lang="ru">
                <a:solidFill>
                  <a:schemeClr val="dk1"/>
                </a:solidFill>
              </a:rPr>
              <a:t>&lt;T,T&gt;</a:t>
            </a:r>
            <a:endParaRPr>
              <a:solidFill>
                <a:schemeClr val="dk1"/>
              </a:solidFill>
            </a:endParaRPr>
          </a:p>
          <a:p>
            <a:pPr indent="0" lvl="0" marL="0" rtl="0" algn="l">
              <a:spcBef>
                <a:spcPts val="1200"/>
              </a:spcBef>
              <a:spcAft>
                <a:spcPts val="0"/>
              </a:spcAft>
              <a:buNone/>
            </a:pPr>
            <a:r>
              <a:rPr i="1" lang="ru">
                <a:solidFill>
                  <a:schemeClr val="dk1"/>
                </a:solidFill>
              </a:rPr>
              <a:t>Я вижу, как/что по дороге скачет всадник</a:t>
            </a:r>
            <a:r>
              <a:rPr i="1" lang="ru">
                <a:solidFill>
                  <a:schemeClr val="dk1"/>
                </a:solidFill>
              </a:rPr>
              <a:t>.</a:t>
            </a:r>
            <a:endParaRPr i="1">
              <a:solidFill>
                <a:schemeClr val="dk1"/>
              </a:solidFill>
            </a:endParaRPr>
          </a:p>
          <a:p>
            <a:pPr indent="0" lvl="0" marL="0" rtl="0" algn="l">
              <a:spcBef>
                <a:spcPts val="1200"/>
              </a:spcBef>
              <a:spcAft>
                <a:spcPts val="0"/>
              </a:spcAft>
              <a:buNone/>
            </a:pPr>
            <a:r>
              <a:rPr lang="ru">
                <a:solidFill>
                  <a:schemeClr val="dk1"/>
                </a:solidFill>
              </a:rPr>
              <a:t>&lt;T,F&gt;</a:t>
            </a:r>
            <a:endParaRPr>
              <a:solidFill>
                <a:schemeClr val="dk1"/>
              </a:solidFill>
            </a:endParaRPr>
          </a:p>
          <a:p>
            <a:pPr indent="0" lvl="0" marL="0" rtl="0" algn="l">
              <a:spcBef>
                <a:spcPts val="1200"/>
              </a:spcBef>
              <a:spcAft>
                <a:spcPts val="1200"/>
              </a:spcAft>
              <a:buNone/>
            </a:pPr>
            <a:r>
              <a:rPr i="1" lang="ru">
                <a:solidFill>
                  <a:schemeClr val="dk1"/>
                </a:solidFill>
              </a:rPr>
              <a:t>Я вижу, что/*как ты недоволен</a:t>
            </a:r>
            <a:r>
              <a:rPr i="1" lang="ru">
                <a:solidFill>
                  <a:schemeClr val="dk1"/>
                </a:solidFill>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ru" sz="2420"/>
              <a:t>Варьирование импликативного типа: </a:t>
            </a:r>
            <a:r>
              <a:rPr i="1" lang="ru" sz="2420"/>
              <a:t>стесняться </a:t>
            </a:r>
            <a:r>
              <a:rPr lang="ru" sz="2420"/>
              <a:t>(НКРЯ)</a:t>
            </a:r>
            <a:endParaRPr sz="2420"/>
          </a:p>
        </p:txBody>
      </p:sp>
      <p:sp>
        <p:nvSpPr>
          <p:cNvPr id="331" name="Google Shape;33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i="1" lang="ru">
                <a:solidFill>
                  <a:schemeClr val="dk1"/>
                </a:solidFill>
              </a:rPr>
              <a:t>Потом он исчез, и она </a:t>
            </a:r>
            <a:r>
              <a:rPr i="1" lang="ru">
                <a:solidFill>
                  <a:srgbClr val="3C78D8"/>
                </a:solidFill>
              </a:rPr>
              <a:t>стеснялась</a:t>
            </a:r>
            <a:r>
              <a:rPr i="1" lang="ru">
                <a:solidFill>
                  <a:schemeClr val="dk1"/>
                </a:solidFill>
              </a:rPr>
              <a:t> спросить о нём.</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Один мой друг </a:t>
            </a:r>
            <a:r>
              <a:rPr i="1" lang="ru">
                <a:solidFill>
                  <a:srgbClr val="3C78D8"/>
                </a:solidFill>
              </a:rPr>
              <a:t>стесняется</a:t>
            </a:r>
            <a:r>
              <a:rPr i="1" lang="ru">
                <a:solidFill>
                  <a:schemeClr val="dk1"/>
                </a:solidFill>
              </a:rPr>
              <a:t> знакомиться с девушками на вечеринках.</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Вляпались в какую-то историю и </a:t>
            </a:r>
            <a:r>
              <a:rPr i="1" lang="ru">
                <a:solidFill>
                  <a:srgbClr val="3C78D8"/>
                </a:solidFill>
              </a:rPr>
              <a:t>стесняются</a:t>
            </a:r>
            <a:r>
              <a:rPr i="1" lang="ru">
                <a:solidFill>
                  <a:schemeClr val="dk1"/>
                </a:solidFill>
              </a:rPr>
              <a:t> рассказывать.</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Сам я тогда </a:t>
            </a:r>
            <a:r>
              <a:rPr i="1" lang="ru">
                <a:solidFill>
                  <a:srgbClr val="3C78D8"/>
                </a:solidFill>
              </a:rPr>
              <a:t>стеснялся</a:t>
            </a:r>
            <a:r>
              <a:rPr i="1" lang="ru">
                <a:solidFill>
                  <a:schemeClr val="dk1"/>
                </a:solidFill>
              </a:rPr>
              <a:t> выпивать и заказывал себе только морс.</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Он ужасно </a:t>
            </a:r>
            <a:r>
              <a:rPr i="1" lang="ru">
                <a:solidFill>
                  <a:srgbClr val="3C78D8"/>
                </a:solidFill>
              </a:rPr>
              <a:t>стеснялся</a:t>
            </a:r>
            <a:r>
              <a:rPr i="1" lang="ru">
                <a:solidFill>
                  <a:schemeClr val="dk1"/>
                </a:solidFill>
              </a:rPr>
              <a:t>, что плачет, и не мог с собой ничего поделать.</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Они </a:t>
            </a:r>
            <a:r>
              <a:rPr i="1" lang="ru">
                <a:solidFill>
                  <a:srgbClr val="3C78D8"/>
                </a:solidFill>
              </a:rPr>
              <a:t>стеснялись</a:t>
            </a:r>
            <a:r>
              <a:rPr i="1" lang="ru">
                <a:solidFill>
                  <a:schemeClr val="dk1"/>
                </a:solidFill>
              </a:rPr>
              <a:t> того, что не воюют.</a:t>
            </a:r>
            <a:endParaRPr i="1">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ru" sz="2420"/>
              <a:t>Варьирование импликативного типа: </a:t>
            </a:r>
            <a:r>
              <a:rPr i="1" lang="ru" sz="2420"/>
              <a:t>видеть</a:t>
            </a:r>
            <a:r>
              <a:rPr i="1" lang="ru" sz="2420"/>
              <a:t> </a:t>
            </a:r>
            <a:r>
              <a:rPr lang="ru" sz="2420"/>
              <a:t>(НКРЯ)</a:t>
            </a:r>
            <a:endParaRPr sz="2420"/>
          </a:p>
        </p:txBody>
      </p:sp>
      <p:sp>
        <p:nvSpPr>
          <p:cNvPr id="337" name="Google Shape;33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i="1" lang="ru">
                <a:solidFill>
                  <a:schemeClr val="dk1"/>
                </a:solidFill>
              </a:rPr>
              <a:t>Во время корриды бык</a:t>
            </a:r>
            <a:r>
              <a:rPr i="1" lang="ru">
                <a:solidFill>
                  <a:schemeClr val="dk1"/>
                </a:solidFill>
              </a:rPr>
              <a:t> </a:t>
            </a:r>
            <a:r>
              <a:rPr i="1" lang="ru">
                <a:solidFill>
                  <a:srgbClr val="3C78D8"/>
                </a:solidFill>
              </a:rPr>
              <a:t>видит</a:t>
            </a:r>
            <a:r>
              <a:rPr i="1" lang="ru">
                <a:solidFill>
                  <a:schemeClr val="dk1"/>
                </a:solidFill>
              </a:rPr>
              <a:t>, что какое-то животное угрожает ему</a:t>
            </a:r>
            <a:r>
              <a:rPr i="1" lang="ru">
                <a:solidFill>
                  <a:schemeClr val="dk1"/>
                </a:solidFill>
              </a:rPr>
              <a:t>.</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Я </a:t>
            </a:r>
            <a:r>
              <a:rPr i="1" lang="ru">
                <a:solidFill>
                  <a:srgbClr val="3C78D8"/>
                </a:solidFill>
              </a:rPr>
              <a:t>вижу</a:t>
            </a:r>
            <a:r>
              <a:rPr i="1" lang="ru">
                <a:solidFill>
                  <a:schemeClr val="dk1"/>
                </a:solidFill>
              </a:rPr>
              <a:t>, что Ване страшно приятно, что он может меня чему-то научить</a:t>
            </a:r>
            <a:r>
              <a:rPr i="1" lang="ru">
                <a:solidFill>
                  <a:schemeClr val="dk1"/>
                </a:solidFill>
              </a:rPr>
              <a:t>.</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Вы же сами </a:t>
            </a:r>
            <a:r>
              <a:rPr i="1" lang="ru">
                <a:solidFill>
                  <a:srgbClr val="3C78D8"/>
                </a:solidFill>
              </a:rPr>
              <a:t>видите</a:t>
            </a:r>
            <a:r>
              <a:rPr i="1" lang="ru">
                <a:solidFill>
                  <a:schemeClr val="dk1"/>
                </a:solidFill>
              </a:rPr>
              <a:t>, какой на улице холод.</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Недавно ехала в метро и </a:t>
            </a:r>
            <a:r>
              <a:rPr i="1" lang="ru">
                <a:solidFill>
                  <a:srgbClr val="3C78D8"/>
                </a:solidFill>
              </a:rPr>
              <a:t>видела</a:t>
            </a:r>
            <a:r>
              <a:rPr i="1" lang="ru">
                <a:solidFill>
                  <a:schemeClr val="dk1"/>
                </a:solidFill>
              </a:rPr>
              <a:t>, как девушка подпиливает себе ногти.</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Никогда не </a:t>
            </a:r>
            <a:r>
              <a:rPr i="1" lang="ru">
                <a:solidFill>
                  <a:srgbClr val="3C78D8"/>
                </a:solidFill>
              </a:rPr>
              <a:t>видел</a:t>
            </a:r>
            <a:r>
              <a:rPr i="1" lang="ru">
                <a:solidFill>
                  <a:schemeClr val="dk1"/>
                </a:solidFill>
              </a:rPr>
              <a:t>, чтобы фраза состояла из одного местоимения.</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Я никогда ранее не </a:t>
            </a:r>
            <a:r>
              <a:rPr i="1" lang="ru">
                <a:solidFill>
                  <a:srgbClr val="3C78D8"/>
                </a:solidFill>
              </a:rPr>
              <a:t>видел</a:t>
            </a:r>
            <a:r>
              <a:rPr i="1" lang="ru">
                <a:solidFill>
                  <a:schemeClr val="dk1"/>
                </a:solidFill>
              </a:rPr>
              <a:t>, чтобы так танцевали.</a:t>
            </a:r>
            <a:endParaRPr i="1">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ru" sz="2420"/>
              <a:t>Варьирование импликативного типа: </a:t>
            </a:r>
            <a:r>
              <a:rPr i="1" lang="ru" sz="2420"/>
              <a:t>думать</a:t>
            </a:r>
            <a:r>
              <a:rPr i="1" lang="ru" sz="2420"/>
              <a:t> </a:t>
            </a:r>
            <a:r>
              <a:rPr lang="ru" sz="2420"/>
              <a:t>(НКРЯ)</a:t>
            </a:r>
            <a:endParaRPr sz="2420"/>
          </a:p>
        </p:txBody>
      </p:sp>
      <p:sp>
        <p:nvSpPr>
          <p:cNvPr id="343" name="Google Shape;34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i="1" lang="ru">
                <a:solidFill>
                  <a:schemeClr val="dk1"/>
                </a:solidFill>
              </a:rPr>
              <a:t>Я </a:t>
            </a:r>
            <a:r>
              <a:rPr i="1" lang="ru">
                <a:solidFill>
                  <a:srgbClr val="3C78D8"/>
                </a:solidFill>
              </a:rPr>
              <a:t>думаю</a:t>
            </a:r>
            <a:r>
              <a:rPr i="1" lang="ru">
                <a:solidFill>
                  <a:schemeClr val="dk1"/>
                </a:solidFill>
              </a:rPr>
              <a:t>, что тема борьбы с олигархами вылезла бы по-любому</a:t>
            </a:r>
            <a:r>
              <a:rPr i="1" lang="ru">
                <a:solidFill>
                  <a:schemeClr val="dk1"/>
                </a:solidFill>
              </a:rPr>
              <a:t>.</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Я слушала её и </a:t>
            </a:r>
            <a:r>
              <a:rPr i="1" lang="ru">
                <a:solidFill>
                  <a:srgbClr val="3C78D8"/>
                </a:solidFill>
              </a:rPr>
              <a:t>думала</a:t>
            </a:r>
            <a:r>
              <a:rPr i="1" lang="ru">
                <a:solidFill>
                  <a:schemeClr val="dk1"/>
                </a:solidFill>
              </a:rPr>
              <a:t>, что действительно душки в наши нелегкие времена большая редкость.</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Я не </a:t>
            </a:r>
            <a:r>
              <a:rPr i="1" lang="ru">
                <a:solidFill>
                  <a:srgbClr val="3C78D8"/>
                </a:solidFill>
              </a:rPr>
              <a:t>думал</a:t>
            </a:r>
            <a:r>
              <a:rPr i="1" lang="ru">
                <a:solidFill>
                  <a:schemeClr val="dk1"/>
                </a:solidFill>
              </a:rPr>
              <a:t>, что умею так быстро бегать!</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Я по простоте душевной </a:t>
            </a:r>
            <a:r>
              <a:rPr i="1" lang="ru">
                <a:solidFill>
                  <a:srgbClr val="3C78D8"/>
                </a:solidFill>
              </a:rPr>
              <a:t>думал</a:t>
            </a:r>
            <a:r>
              <a:rPr i="1" lang="ru">
                <a:solidFill>
                  <a:schemeClr val="dk1"/>
                </a:solidFill>
              </a:rPr>
              <a:t>, что он автор этих текстов.</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Почему же Вы </a:t>
            </a:r>
            <a:r>
              <a:rPr i="1" lang="ru">
                <a:solidFill>
                  <a:srgbClr val="3C78D8"/>
                </a:solidFill>
              </a:rPr>
              <a:t>думаете</a:t>
            </a:r>
            <a:r>
              <a:rPr i="1" lang="ru">
                <a:solidFill>
                  <a:schemeClr val="dk1"/>
                </a:solidFill>
              </a:rPr>
              <a:t>, что от Вашего </a:t>
            </a:r>
            <a:r>
              <a:rPr i="1" lang="ru">
                <a:solidFill>
                  <a:schemeClr val="dk1"/>
                </a:solidFill>
              </a:rPr>
              <a:t>бюллетеня</a:t>
            </a:r>
            <a:r>
              <a:rPr i="1" lang="ru">
                <a:solidFill>
                  <a:schemeClr val="dk1"/>
                </a:solidFill>
              </a:rPr>
              <a:t> что-то зависит?</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Она </a:t>
            </a:r>
            <a:r>
              <a:rPr i="1" lang="ru">
                <a:solidFill>
                  <a:srgbClr val="3C78D8"/>
                </a:solidFill>
              </a:rPr>
              <a:t>думает</a:t>
            </a:r>
            <a:r>
              <a:rPr i="1" lang="ru">
                <a:solidFill>
                  <a:schemeClr val="dk1"/>
                </a:solidFill>
              </a:rPr>
              <a:t>, что Иркутск находится где-то за полярным кругом и что у нас сейчас полярная ночь идёт.</a:t>
            </a:r>
            <a:endParaRPr i="1">
              <a:solidFill>
                <a:schemeClr val="dk1"/>
              </a:solidFill>
            </a:endParaRPr>
          </a:p>
          <a:p>
            <a:pPr indent="-342900" lvl="0" marL="457200" rtl="0" algn="l">
              <a:spcBef>
                <a:spcPts val="0"/>
              </a:spcBef>
              <a:spcAft>
                <a:spcPts val="0"/>
              </a:spcAft>
              <a:buClr>
                <a:schemeClr val="dk1"/>
              </a:buClr>
              <a:buSzPts val="1800"/>
              <a:buAutoNum type="arabicPeriod"/>
            </a:pPr>
            <a:r>
              <a:rPr i="1" lang="ru">
                <a:solidFill>
                  <a:schemeClr val="dk1"/>
                </a:solidFill>
              </a:rPr>
              <a:t>Я не </a:t>
            </a:r>
            <a:r>
              <a:rPr i="1" lang="ru">
                <a:solidFill>
                  <a:srgbClr val="3C78D8"/>
                </a:solidFill>
              </a:rPr>
              <a:t>думаю</a:t>
            </a:r>
            <a:r>
              <a:rPr i="1" lang="ru">
                <a:solidFill>
                  <a:schemeClr val="dk1"/>
                </a:solidFill>
              </a:rPr>
              <a:t> о том, будет ли фильм иметь успех.</a:t>
            </a:r>
            <a:endParaRPr i="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t>Лейблы: </a:t>
            </a:r>
            <a:r>
              <a:rPr lang="ru" sz="2200"/>
              <a:t>следствие</a:t>
            </a:r>
            <a:r>
              <a:rPr lang="ru" sz="2200"/>
              <a:t> vs. противоречие</a:t>
            </a:r>
            <a:endParaRPr sz="2200"/>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t>Лейблы: следствие vs. перифраза</a:t>
            </a:r>
            <a:endParaRPr sz="22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u="sng">
                <a:solidFill>
                  <a:schemeClr val="dk1"/>
                </a:solidFill>
              </a:rPr>
              <a:t>Замена лексемы</a:t>
            </a:r>
            <a:r>
              <a:rPr lang="ru">
                <a:solidFill>
                  <a:schemeClr val="dk1"/>
                </a:solidFill>
              </a:rPr>
              <a:t>:</a:t>
            </a:r>
            <a:endParaRPr>
              <a:solidFill>
                <a:schemeClr val="dk1"/>
              </a:solidFill>
            </a:endParaRPr>
          </a:p>
          <a:p>
            <a:pPr indent="-342900" lvl="0" marL="457200" rtl="0" algn="l">
              <a:spcBef>
                <a:spcPts val="1200"/>
              </a:spcBef>
              <a:spcAft>
                <a:spcPts val="0"/>
              </a:spcAft>
              <a:buClr>
                <a:schemeClr val="dk1"/>
              </a:buClr>
              <a:buSzPts val="1800"/>
              <a:buAutoNum type="alphaLcPeriod"/>
            </a:pPr>
            <a:r>
              <a:rPr i="1" lang="ru">
                <a:solidFill>
                  <a:schemeClr val="dk1"/>
                </a:solidFill>
              </a:rPr>
              <a:t>That is the way the </a:t>
            </a:r>
            <a:r>
              <a:rPr b="1" i="1" lang="ru">
                <a:solidFill>
                  <a:schemeClr val="dk1"/>
                </a:solidFill>
              </a:rPr>
              <a:t>system</a:t>
            </a:r>
            <a:r>
              <a:rPr i="1" lang="ru">
                <a:solidFill>
                  <a:schemeClr val="dk1"/>
                </a:solidFill>
              </a:rPr>
              <a:t> works</a:t>
            </a:r>
            <a:endParaRPr i="1">
              <a:solidFill>
                <a:schemeClr val="dk1"/>
              </a:solidFill>
            </a:endParaRPr>
          </a:p>
          <a:p>
            <a:pPr indent="-342900" lvl="0" marL="457200" rtl="0" algn="l">
              <a:spcBef>
                <a:spcPts val="0"/>
              </a:spcBef>
              <a:spcAft>
                <a:spcPts val="0"/>
              </a:spcAft>
              <a:buClr>
                <a:schemeClr val="dk1"/>
              </a:buClr>
              <a:buSzPts val="1800"/>
              <a:buAutoNum type="alphaLcPeriod"/>
            </a:pPr>
            <a:r>
              <a:rPr i="1" lang="ru">
                <a:solidFill>
                  <a:schemeClr val="dk1"/>
                </a:solidFill>
              </a:rPr>
              <a:t>That is the way the </a:t>
            </a:r>
            <a:r>
              <a:rPr b="1" i="1" lang="ru">
                <a:solidFill>
                  <a:schemeClr val="dk1"/>
                </a:solidFill>
              </a:rPr>
              <a:t>framework</a:t>
            </a:r>
            <a:r>
              <a:rPr i="1" lang="ru">
                <a:solidFill>
                  <a:schemeClr val="dk1"/>
                </a:solidFill>
              </a:rPr>
              <a:t> works</a:t>
            </a:r>
            <a:endParaRPr i="1">
              <a:solidFill>
                <a:schemeClr val="dk1"/>
              </a:solidFill>
            </a:endParaRPr>
          </a:p>
          <a:p>
            <a:pPr indent="0" lvl="0" marL="0" rtl="0" algn="l">
              <a:spcBef>
                <a:spcPts val="1200"/>
              </a:spcBef>
              <a:spcAft>
                <a:spcPts val="0"/>
              </a:spcAft>
              <a:buNone/>
            </a:pPr>
            <a:r>
              <a:rPr lang="ru" u="sng">
                <a:solidFill>
                  <a:schemeClr val="dk1"/>
                </a:solidFill>
              </a:rPr>
              <a:t>Глагольно-именные перифразы по Московской семантической школе</a:t>
            </a:r>
            <a:r>
              <a:rPr lang="ru">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lphaLcPeriod"/>
            </a:pPr>
            <a:r>
              <a:rPr i="1" lang="ru">
                <a:solidFill>
                  <a:schemeClr val="dk1"/>
                </a:solidFill>
              </a:rPr>
              <a:t>Самолеты провели обстрел города</a:t>
            </a:r>
            <a:endParaRPr i="1">
              <a:solidFill>
                <a:schemeClr val="dk1"/>
              </a:solidFill>
            </a:endParaRPr>
          </a:p>
          <a:p>
            <a:pPr indent="-342900" lvl="0" marL="457200" rtl="0" algn="l">
              <a:spcBef>
                <a:spcPts val="0"/>
              </a:spcBef>
              <a:spcAft>
                <a:spcPts val="0"/>
              </a:spcAft>
              <a:buClr>
                <a:schemeClr val="dk1"/>
              </a:buClr>
              <a:buSzPts val="1800"/>
              <a:buAutoNum type="alphaLcPeriod"/>
            </a:pPr>
            <a:r>
              <a:rPr i="1" lang="ru">
                <a:solidFill>
                  <a:schemeClr val="dk1"/>
                </a:solidFill>
              </a:rPr>
              <a:t>Город подвергся обстрелу самолетов</a:t>
            </a:r>
            <a:endParaRPr i="1">
              <a:solidFill>
                <a:schemeClr val="dk1"/>
              </a:solidFill>
            </a:endParaRPr>
          </a:p>
          <a:p>
            <a:pPr indent="-342900" lvl="0" marL="457200" rtl="0" algn="l">
              <a:spcBef>
                <a:spcPts val="0"/>
              </a:spcBef>
              <a:spcAft>
                <a:spcPts val="0"/>
              </a:spcAft>
              <a:buClr>
                <a:schemeClr val="dk1"/>
              </a:buClr>
              <a:buSzPts val="1800"/>
              <a:buAutoNum type="alphaLcPeriod"/>
            </a:pPr>
            <a:r>
              <a:rPr i="1" lang="ru">
                <a:solidFill>
                  <a:schemeClr val="dk1"/>
                </a:solidFill>
              </a:rPr>
              <a:t>Шел обстрел города с самолетов</a:t>
            </a:r>
            <a:endParaRPr i="1">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t>Лейблы: </a:t>
            </a:r>
            <a:r>
              <a:rPr lang="ru" sz="2200"/>
              <a:t>пресуппозиция и конвенциональная импликатура</a:t>
            </a:r>
            <a:endParaRPr sz="2200"/>
          </a:p>
        </p:txBody>
      </p:sp>
      <p:sp>
        <p:nvSpPr>
          <p:cNvPr id="108" name="Google Shape;108;p21"/>
          <p:cNvSpPr txBox="1"/>
          <p:nvPr>
            <p:ph idx="1" type="body"/>
          </p:nvPr>
        </p:nvSpPr>
        <p:spPr>
          <a:xfrm>
            <a:off x="311700" y="1066100"/>
            <a:ext cx="8520600" cy="3502800"/>
          </a:xfrm>
          <a:prstGeom prst="rect">
            <a:avLst/>
          </a:prstGeom>
        </p:spPr>
        <p:txBody>
          <a:bodyPr anchorCtr="0" anchor="t" bIns="91425" lIns="91425" spcFirstLastPara="1" rIns="91425" wrap="square" tIns="91425">
            <a:normAutofit fontScale="85000" lnSpcReduction="10000"/>
          </a:bodyPr>
          <a:lstStyle/>
          <a:p>
            <a:pPr indent="-354132" lvl="0" marL="457200" rtl="0" algn="just">
              <a:spcBef>
                <a:spcPts val="1500"/>
              </a:spcBef>
              <a:spcAft>
                <a:spcPts val="0"/>
              </a:spcAft>
              <a:buClr>
                <a:schemeClr val="dk1"/>
              </a:buClr>
              <a:buSzPct val="100000"/>
              <a:buFont typeface="Times New Roman"/>
              <a:buAutoNum type="arabicPeriod"/>
            </a:pPr>
            <a:r>
              <a:rPr i="1" lang="ru" sz="2325">
                <a:solidFill>
                  <a:schemeClr val="dk1"/>
                </a:solidFill>
                <a:latin typeface="Times New Roman"/>
                <a:ea typeface="Times New Roman"/>
                <a:cs typeface="Times New Roman"/>
                <a:sym typeface="Times New Roman"/>
              </a:rPr>
              <a:t>Дашин слон любит фисташковые торты</a:t>
            </a:r>
            <a:r>
              <a:rPr lang="ru" sz="2325">
                <a:solidFill>
                  <a:schemeClr val="dk1"/>
                </a:solidFill>
                <a:latin typeface="Times New Roman"/>
                <a:ea typeface="Times New Roman"/>
                <a:cs typeface="Times New Roman"/>
                <a:sym typeface="Times New Roman"/>
              </a:rPr>
              <a:t> :: </a:t>
            </a:r>
            <a:r>
              <a:rPr i="1" lang="ru" sz="2325">
                <a:solidFill>
                  <a:schemeClr val="dk1"/>
                </a:solidFill>
                <a:latin typeface="Times New Roman"/>
                <a:ea typeface="Times New Roman"/>
                <a:cs typeface="Times New Roman"/>
                <a:sym typeface="Times New Roman"/>
              </a:rPr>
              <a:t>У Даши есть слон</a:t>
            </a:r>
            <a:endParaRPr i="1" sz="2325">
              <a:solidFill>
                <a:schemeClr val="dk1"/>
              </a:solidFill>
              <a:latin typeface="Times New Roman"/>
              <a:ea typeface="Times New Roman"/>
              <a:cs typeface="Times New Roman"/>
              <a:sym typeface="Times New Roman"/>
            </a:endParaRPr>
          </a:p>
          <a:p>
            <a:pPr indent="-354132" lvl="0" marL="457200" rtl="0" algn="just">
              <a:spcBef>
                <a:spcPts val="0"/>
              </a:spcBef>
              <a:spcAft>
                <a:spcPts val="0"/>
              </a:spcAft>
              <a:buClr>
                <a:schemeClr val="dk1"/>
              </a:buClr>
              <a:buSzPct val="100000"/>
              <a:buFont typeface="Times New Roman"/>
              <a:buAutoNum type="arabicPeriod"/>
            </a:pPr>
            <a:r>
              <a:rPr i="1" lang="ru" sz="2325">
                <a:solidFill>
                  <a:schemeClr val="dk1"/>
                </a:solidFill>
                <a:latin typeface="Times New Roman"/>
                <a:ea typeface="Times New Roman"/>
                <a:cs typeface="Times New Roman"/>
                <a:sym typeface="Times New Roman"/>
              </a:rPr>
              <a:t>Дадли, кузен Гарри, был одет в кожаную куртку</a:t>
            </a:r>
            <a:r>
              <a:rPr lang="ru" sz="2325">
                <a:solidFill>
                  <a:schemeClr val="dk1"/>
                </a:solidFill>
                <a:latin typeface="Times New Roman"/>
                <a:ea typeface="Times New Roman"/>
                <a:cs typeface="Times New Roman"/>
                <a:sym typeface="Times New Roman"/>
              </a:rPr>
              <a:t> :: </a:t>
            </a:r>
            <a:r>
              <a:rPr i="1" lang="ru" sz="2325">
                <a:solidFill>
                  <a:schemeClr val="dk1"/>
                </a:solidFill>
                <a:latin typeface="Times New Roman"/>
                <a:ea typeface="Times New Roman"/>
                <a:cs typeface="Times New Roman"/>
                <a:sym typeface="Times New Roman"/>
              </a:rPr>
              <a:t>Дадли – кузен Гарри</a:t>
            </a:r>
            <a:r>
              <a:rPr lang="ru" sz="2325">
                <a:solidFill>
                  <a:schemeClr val="dk1"/>
                </a:solidFill>
                <a:latin typeface="Times New Roman"/>
                <a:ea typeface="Times New Roman"/>
                <a:cs typeface="Times New Roman"/>
                <a:sym typeface="Times New Roman"/>
              </a:rPr>
              <a:t> (пресуппозиция/вторичная ассерция/конвенциональная импликатура)</a:t>
            </a:r>
            <a:endParaRPr sz="2325">
              <a:solidFill>
                <a:schemeClr val="dk1"/>
              </a:solidFill>
              <a:latin typeface="Times New Roman"/>
              <a:ea typeface="Times New Roman"/>
              <a:cs typeface="Times New Roman"/>
              <a:sym typeface="Times New Roman"/>
            </a:endParaRPr>
          </a:p>
          <a:p>
            <a:pPr indent="-354132" lvl="0" marL="457200" rtl="0" algn="just">
              <a:spcBef>
                <a:spcPts val="0"/>
              </a:spcBef>
              <a:spcAft>
                <a:spcPts val="0"/>
              </a:spcAft>
              <a:buClr>
                <a:schemeClr val="dk1"/>
              </a:buClr>
              <a:buSzPct val="100000"/>
              <a:buFont typeface="Times New Roman"/>
              <a:buAutoNum type="arabicPeriod"/>
            </a:pPr>
            <a:r>
              <a:rPr i="1" lang="ru" sz="2325">
                <a:solidFill>
                  <a:schemeClr val="dk1"/>
                </a:solidFill>
                <a:latin typeface="Times New Roman"/>
                <a:ea typeface="Times New Roman"/>
                <a:cs typeface="Times New Roman"/>
                <a:sym typeface="Times New Roman"/>
              </a:rPr>
              <a:t>Настя перестала пить вино по утрам</a:t>
            </a:r>
            <a:r>
              <a:rPr lang="ru" sz="2325">
                <a:solidFill>
                  <a:schemeClr val="dk1"/>
                </a:solidFill>
                <a:latin typeface="Times New Roman"/>
                <a:ea typeface="Times New Roman"/>
                <a:cs typeface="Times New Roman"/>
                <a:sym typeface="Times New Roman"/>
              </a:rPr>
              <a:t> :: </a:t>
            </a:r>
            <a:r>
              <a:rPr i="1" lang="ru" sz="2325">
                <a:solidFill>
                  <a:schemeClr val="dk1"/>
                </a:solidFill>
                <a:latin typeface="Times New Roman"/>
                <a:ea typeface="Times New Roman"/>
                <a:cs typeface="Times New Roman"/>
                <a:sym typeface="Times New Roman"/>
              </a:rPr>
              <a:t>Настя раньше пила вино по утрам</a:t>
            </a:r>
            <a:r>
              <a:rPr lang="ru" sz="2325">
                <a:solidFill>
                  <a:schemeClr val="dk1"/>
                </a:solidFill>
                <a:latin typeface="Times New Roman"/>
                <a:ea typeface="Times New Roman"/>
                <a:cs typeface="Times New Roman"/>
                <a:sym typeface="Times New Roman"/>
              </a:rPr>
              <a:t> (пресуппозиция + следствие)</a:t>
            </a:r>
            <a:endParaRPr sz="2325">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sz="252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t>Лейблы: </a:t>
            </a:r>
            <a:r>
              <a:rPr lang="ru" sz="2200"/>
              <a:t>скалярная импликатура</a:t>
            </a:r>
            <a:endParaRPr sz="2200"/>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lphaLcPeriod"/>
            </a:pPr>
            <a:r>
              <a:rPr i="1" lang="ru">
                <a:solidFill>
                  <a:schemeClr val="dk1"/>
                </a:solidFill>
              </a:rPr>
              <a:t>Даша может сыграть некоторые прелюдии Рахманинова</a:t>
            </a:r>
            <a:endParaRPr i="1">
              <a:solidFill>
                <a:schemeClr val="dk1"/>
              </a:solidFill>
            </a:endParaRPr>
          </a:p>
          <a:p>
            <a:pPr indent="-342900" lvl="0" marL="457200" rtl="0" algn="l">
              <a:spcBef>
                <a:spcPts val="0"/>
              </a:spcBef>
              <a:spcAft>
                <a:spcPts val="0"/>
              </a:spcAft>
              <a:buClr>
                <a:schemeClr val="dk1"/>
              </a:buClr>
              <a:buSzPts val="1800"/>
              <a:buAutoNum type="alphaLcPeriod"/>
            </a:pPr>
            <a:r>
              <a:rPr i="1" lang="ru">
                <a:solidFill>
                  <a:schemeClr val="dk1"/>
                </a:solidFill>
              </a:rPr>
              <a:t>Даша может сыграть не все прелюдии Рахманинова</a:t>
            </a:r>
            <a:endParaRPr i="1">
              <a:solidFill>
                <a:schemeClr val="dk1"/>
              </a:solidFill>
            </a:endParaRPr>
          </a:p>
          <a:p>
            <a:pPr indent="-342900" lvl="0" marL="457200" rtl="0" algn="l">
              <a:spcBef>
                <a:spcPts val="0"/>
              </a:spcBef>
              <a:spcAft>
                <a:spcPts val="0"/>
              </a:spcAft>
              <a:buClr>
                <a:schemeClr val="dk1"/>
              </a:buClr>
              <a:buSzPts val="1800"/>
              <a:buAutoNum type="alphaLcPeriod"/>
            </a:pPr>
            <a:r>
              <a:rPr i="1" lang="ru">
                <a:solidFill>
                  <a:schemeClr val="dk1"/>
                </a:solidFill>
              </a:rPr>
              <a:t>Баскетбольная лига перенесла несколько матчей.</a:t>
            </a:r>
            <a:endParaRPr i="1">
              <a:solidFill>
                <a:schemeClr val="dk1"/>
              </a:solidFill>
            </a:endParaRPr>
          </a:p>
          <a:p>
            <a:pPr indent="-342900" lvl="0" marL="457200" rtl="0" algn="l">
              <a:spcBef>
                <a:spcPts val="0"/>
              </a:spcBef>
              <a:spcAft>
                <a:spcPts val="0"/>
              </a:spcAft>
              <a:buClr>
                <a:schemeClr val="dk1"/>
              </a:buClr>
              <a:buSzPts val="1800"/>
              <a:buAutoNum type="alphaLcPeriod"/>
            </a:pPr>
            <a:r>
              <a:rPr i="1" lang="ru">
                <a:solidFill>
                  <a:schemeClr val="dk1"/>
                </a:solidFill>
              </a:rPr>
              <a:t>Баскетбольная лига перенесла все матчи.</a:t>
            </a:r>
            <a:endParaRPr i="1">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t>Лейблы: дедукция, индукция и </a:t>
            </a:r>
            <a:r>
              <a:rPr lang="ru" sz="2200"/>
              <a:t>абдукция</a:t>
            </a:r>
            <a:endParaRPr sz="2200"/>
          </a:p>
        </p:txBody>
      </p:sp>
      <p:sp>
        <p:nvSpPr>
          <p:cNvPr id="120" name="Google Shape;120;p23"/>
          <p:cNvSpPr txBox="1"/>
          <p:nvPr>
            <p:ph idx="1" type="body"/>
          </p:nvPr>
        </p:nvSpPr>
        <p:spPr>
          <a:xfrm>
            <a:off x="311700" y="963350"/>
            <a:ext cx="3999900" cy="4321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4300" u="sng">
                <a:solidFill>
                  <a:schemeClr val="dk1"/>
                </a:solidFill>
              </a:rPr>
              <a:t>Дедукция:</a:t>
            </a:r>
            <a:endParaRPr sz="4300" u="sng">
              <a:solidFill>
                <a:schemeClr val="dk1"/>
              </a:solidFill>
            </a:endParaRPr>
          </a:p>
          <a:p>
            <a:pPr indent="0" lvl="0" marL="0" rtl="0" algn="l">
              <a:spcBef>
                <a:spcPts val="1200"/>
              </a:spcBef>
              <a:spcAft>
                <a:spcPts val="0"/>
              </a:spcAft>
              <a:buClr>
                <a:schemeClr val="dk1"/>
              </a:buClr>
              <a:buSzPct val="25581"/>
              <a:buFont typeface="Arial"/>
              <a:buNone/>
            </a:pPr>
            <a:r>
              <a:rPr lang="ru" sz="4300">
                <a:solidFill>
                  <a:schemeClr val="dk1"/>
                </a:solidFill>
              </a:rPr>
              <a:t>All </a:t>
            </a:r>
            <a:r>
              <a:rPr i="1" lang="ru" sz="4300">
                <a:solidFill>
                  <a:schemeClr val="dk1"/>
                </a:solidFill>
              </a:rPr>
              <a:t>A</a:t>
            </a:r>
            <a:r>
              <a:rPr lang="ru" sz="4300">
                <a:solidFill>
                  <a:schemeClr val="dk1"/>
                </a:solidFill>
              </a:rPr>
              <a:t>s are </a:t>
            </a:r>
            <a:r>
              <a:rPr i="1" lang="ru" sz="4300">
                <a:solidFill>
                  <a:schemeClr val="dk1"/>
                </a:solidFill>
              </a:rPr>
              <a:t>B</a:t>
            </a:r>
            <a:r>
              <a:rPr lang="ru" sz="4300">
                <a:solidFill>
                  <a:schemeClr val="dk1"/>
                </a:solidFill>
              </a:rPr>
              <a:t>s.</a:t>
            </a:r>
            <a:endParaRPr sz="4300">
              <a:solidFill>
                <a:schemeClr val="dk1"/>
              </a:solidFill>
            </a:endParaRPr>
          </a:p>
          <a:p>
            <a:pPr indent="0" lvl="0" marL="0" rtl="0" algn="l">
              <a:spcBef>
                <a:spcPts val="1200"/>
              </a:spcBef>
              <a:spcAft>
                <a:spcPts val="0"/>
              </a:spcAft>
              <a:buClr>
                <a:schemeClr val="dk1"/>
              </a:buClr>
              <a:buSzPct val="25581"/>
              <a:buFont typeface="Arial"/>
              <a:buNone/>
            </a:pPr>
            <a:r>
              <a:rPr i="1" lang="ru" sz="4300">
                <a:solidFill>
                  <a:schemeClr val="dk1"/>
                </a:solidFill>
              </a:rPr>
              <a:t>a</a:t>
            </a:r>
            <a:r>
              <a:rPr lang="ru" sz="4300">
                <a:solidFill>
                  <a:schemeClr val="dk1"/>
                </a:solidFill>
              </a:rPr>
              <a:t> is an </a:t>
            </a:r>
            <a:r>
              <a:rPr i="1" lang="ru" sz="4300">
                <a:solidFill>
                  <a:schemeClr val="dk1"/>
                </a:solidFill>
              </a:rPr>
              <a:t>A</a:t>
            </a:r>
            <a:r>
              <a:rPr lang="ru" sz="4300">
                <a:solidFill>
                  <a:schemeClr val="dk1"/>
                </a:solidFill>
              </a:rPr>
              <a:t>.</a:t>
            </a:r>
            <a:endParaRPr sz="4300">
              <a:solidFill>
                <a:schemeClr val="dk1"/>
              </a:solidFill>
            </a:endParaRPr>
          </a:p>
          <a:p>
            <a:pPr indent="0" lvl="0" marL="0" rtl="0" algn="l">
              <a:spcBef>
                <a:spcPts val="1200"/>
              </a:spcBef>
              <a:spcAft>
                <a:spcPts val="0"/>
              </a:spcAft>
              <a:buNone/>
            </a:pPr>
            <a:r>
              <a:rPr lang="ru" sz="4300">
                <a:solidFill>
                  <a:schemeClr val="dk1"/>
                </a:solidFill>
              </a:rPr>
              <a:t>Hence, </a:t>
            </a:r>
            <a:r>
              <a:rPr i="1" lang="ru" sz="4300">
                <a:solidFill>
                  <a:schemeClr val="dk1"/>
                </a:solidFill>
              </a:rPr>
              <a:t>a</a:t>
            </a:r>
            <a:r>
              <a:rPr lang="ru" sz="4300">
                <a:solidFill>
                  <a:schemeClr val="dk1"/>
                </a:solidFill>
              </a:rPr>
              <a:t> is a </a:t>
            </a:r>
            <a:r>
              <a:rPr i="1" lang="ru" sz="4300">
                <a:solidFill>
                  <a:schemeClr val="dk1"/>
                </a:solidFill>
              </a:rPr>
              <a:t>B</a:t>
            </a:r>
            <a:r>
              <a:rPr lang="ru" sz="4300">
                <a:solidFill>
                  <a:schemeClr val="dk1"/>
                </a:solidFill>
              </a:rPr>
              <a:t>.</a:t>
            </a:r>
            <a:endParaRPr sz="4300">
              <a:solidFill>
                <a:schemeClr val="dk1"/>
              </a:solidFill>
            </a:endParaRPr>
          </a:p>
          <a:p>
            <a:pPr indent="0" lvl="0" marL="0" rtl="0" algn="l">
              <a:lnSpc>
                <a:spcPct val="95000"/>
              </a:lnSpc>
              <a:spcBef>
                <a:spcPts val="1200"/>
              </a:spcBef>
              <a:spcAft>
                <a:spcPts val="0"/>
              </a:spcAft>
              <a:buClr>
                <a:schemeClr val="dk1"/>
              </a:buClr>
              <a:buSzPts val="69"/>
              <a:buFont typeface="Arial"/>
              <a:buNone/>
            </a:pPr>
            <a:r>
              <a:rPr lang="ru" sz="4300" u="sng">
                <a:solidFill>
                  <a:schemeClr val="dk1"/>
                </a:solidFill>
              </a:rPr>
              <a:t>Абдукция</a:t>
            </a:r>
            <a:r>
              <a:rPr lang="ru" sz="4300">
                <a:solidFill>
                  <a:schemeClr val="dk1"/>
                </a:solidFill>
              </a:rPr>
              <a:t>:</a:t>
            </a:r>
            <a:endParaRPr sz="4300">
              <a:solidFill>
                <a:schemeClr val="dk1"/>
              </a:solidFill>
            </a:endParaRPr>
          </a:p>
          <a:p>
            <a:pPr indent="0" lvl="0" marL="0" rtl="0" algn="l">
              <a:spcBef>
                <a:spcPts val="1200"/>
              </a:spcBef>
              <a:spcAft>
                <a:spcPts val="0"/>
              </a:spcAft>
              <a:buNone/>
            </a:pPr>
            <a:r>
              <a:rPr lang="ru" sz="4000">
                <a:solidFill>
                  <a:schemeClr val="dk1"/>
                </a:solidFill>
              </a:rPr>
              <a:t>Given evidence </a:t>
            </a:r>
            <a:r>
              <a:rPr i="1" lang="ru" sz="4000">
                <a:solidFill>
                  <a:schemeClr val="dk1"/>
                </a:solidFill>
              </a:rPr>
              <a:t>E</a:t>
            </a:r>
            <a:r>
              <a:rPr lang="ru" sz="4000">
                <a:solidFill>
                  <a:schemeClr val="dk1"/>
                </a:solidFill>
              </a:rPr>
              <a:t> and candidate explanations </a:t>
            </a:r>
            <a:r>
              <a:rPr i="1" lang="ru" sz="4000">
                <a:solidFill>
                  <a:schemeClr val="dk1"/>
                </a:solidFill>
              </a:rPr>
              <a:t>H</a:t>
            </a:r>
            <a:r>
              <a:rPr baseline="-25000" lang="ru" sz="4000">
                <a:solidFill>
                  <a:schemeClr val="dk1"/>
                </a:solidFill>
              </a:rPr>
              <a:t>1</a:t>
            </a:r>
            <a:r>
              <a:rPr lang="ru" sz="4000">
                <a:solidFill>
                  <a:schemeClr val="dk1"/>
                </a:solidFill>
              </a:rPr>
              <a:t>,…, </a:t>
            </a:r>
            <a:r>
              <a:rPr i="1" lang="ru" sz="4000">
                <a:solidFill>
                  <a:schemeClr val="dk1"/>
                </a:solidFill>
              </a:rPr>
              <a:t>H</a:t>
            </a:r>
            <a:r>
              <a:rPr baseline="-25000" i="1" lang="ru" sz="4000">
                <a:solidFill>
                  <a:schemeClr val="dk1"/>
                </a:solidFill>
              </a:rPr>
              <a:t>n</a:t>
            </a:r>
            <a:r>
              <a:rPr lang="ru" sz="4000">
                <a:solidFill>
                  <a:schemeClr val="dk1"/>
                </a:solidFill>
              </a:rPr>
              <a:t> of </a:t>
            </a:r>
            <a:r>
              <a:rPr i="1" lang="ru" sz="4000">
                <a:solidFill>
                  <a:schemeClr val="dk1"/>
                </a:solidFill>
              </a:rPr>
              <a:t>E</a:t>
            </a:r>
            <a:r>
              <a:rPr lang="ru" sz="4000">
                <a:solidFill>
                  <a:schemeClr val="dk1"/>
                </a:solidFill>
              </a:rPr>
              <a:t>, infer the truth of </a:t>
            </a:r>
            <a:r>
              <a:rPr i="1" lang="ru" sz="4000">
                <a:solidFill>
                  <a:schemeClr val="dk1"/>
                </a:solidFill>
              </a:rPr>
              <a:t>that</a:t>
            </a:r>
            <a:r>
              <a:rPr lang="ru" sz="4000">
                <a:solidFill>
                  <a:schemeClr val="dk1"/>
                </a:solidFill>
              </a:rPr>
              <a:t> </a:t>
            </a:r>
            <a:r>
              <a:rPr i="1" lang="ru" sz="4000">
                <a:solidFill>
                  <a:schemeClr val="dk1"/>
                </a:solidFill>
              </a:rPr>
              <a:t>H</a:t>
            </a:r>
            <a:r>
              <a:rPr baseline="-25000" i="1" lang="ru" sz="4000">
                <a:solidFill>
                  <a:schemeClr val="dk1"/>
                </a:solidFill>
              </a:rPr>
              <a:t>i</a:t>
            </a:r>
            <a:r>
              <a:rPr lang="ru" sz="4000">
                <a:solidFill>
                  <a:schemeClr val="dk1"/>
                </a:solidFill>
              </a:rPr>
              <a:t> which best explains </a:t>
            </a:r>
            <a:r>
              <a:rPr i="1" lang="ru" sz="4000">
                <a:solidFill>
                  <a:schemeClr val="dk1"/>
                </a:solidFill>
              </a:rPr>
              <a:t>E</a:t>
            </a:r>
            <a:r>
              <a:rPr lang="ru" sz="4000">
                <a:solidFill>
                  <a:schemeClr val="dk1"/>
                </a:solidFill>
              </a:rPr>
              <a:t>.</a:t>
            </a:r>
            <a:endParaRPr sz="4000">
              <a:solidFill>
                <a:schemeClr val="dk1"/>
              </a:solidFill>
            </a:endParaRPr>
          </a:p>
          <a:p>
            <a:pPr indent="0" lvl="0" marL="0" rtl="0" algn="l">
              <a:spcBef>
                <a:spcPts val="1200"/>
              </a:spcBef>
              <a:spcAft>
                <a:spcPts val="0"/>
              </a:spcAft>
              <a:buNone/>
            </a:pPr>
            <a:r>
              <a:rPr lang="ru" sz="4000">
                <a:solidFill>
                  <a:schemeClr val="dk1"/>
                </a:solidFill>
              </a:rPr>
              <a:t>Given evidence </a:t>
            </a:r>
            <a:r>
              <a:rPr i="1" lang="ru" sz="4000">
                <a:solidFill>
                  <a:schemeClr val="dk1"/>
                </a:solidFill>
              </a:rPr>
              <a:t>E</a:t>
            </a:r>
            <a:r>
              <a:rPr lang="ru" sz="4000">
                <a:solidFill>
                  <a:schemeClr val="dk1"/>
                </a:solidFill>
              </a:rPr>
              <a:t> and candidate explanations </a:t>
            </a:r>
            <a:r>
              <a:rPr i="1" lang="ru" sz="4000">
                <a:solidFill>
                  <a:schemeClr val="dk1"/>
                </a:solidFill>
              </a:rPr>
              <a:t>H</a:t>
            </a:r>
            <a:r>
              <a:rPr baseline="-25000" lang="ru" sz="4000">
                <a:solidFill>
                  <a:schemeClr val="dk1"/>
                </a:solidFill>
              </a:rPr>
              <a:t>1</a:t>
            </a:r>
            <a:r>
              <a:rPr lang="ru" sz="4000">
                <a:solidFill>
                  <a:schemeClr val="dk1"/>
                </a:solidFill>
              </a:rPr>
              <a:t>,…, </a:t>
            </a:r>
            <a:r>
              <a:rPr i="1" lang="ru" sz="4000">
                <a:solidFill>
                  <a:schemeClr val="dk1"/>
                </a:solidFill>
              </a:rPr>
              <a:t>H</a:t>
            </a:r>
            <a:r>
              <a:rPr baseline="-25000" i="1" lang="ru" sz="4000">
                <a:solidFill>
                  <a:schemeClr val="dk1"/>
                </a:solidFill>
              </a:rPr>
              <a:t>n</a:t>
            </a:r>
            <a:r>
              <a:rPr lang="ru" sz="4000">
                <a:solidFill>
                  <a:schemeClr val="dk1"/>
                </a:solidFill>
              </a:rPr>
              <a:t> of </a:t>
            </a:r>
            <a:r>
              <a:rPr i="1" lang="ru" sz="4000">
                <a:solidFill>
                  <a:schemeClr val="dk1"/>
                </a:solidFill>
              </a:rPr>
              <a:t>E</a:t>
            </a:r>
            <a:r>
              <a:rPr lang="ru" sz="4000">
                <a:solidFill>
                  <a:schemeClr val="dk1"/>
                </a:solidFill>
              </a:rPr>
              <a:t>, if </a:t>
            </a:r>
            <a:r>
              <a:rPr i="1" lang="ru" sz="4000">
                <a:solidFill>
                  <a:schemeClr val="dk1"/>
                </a:solidFill>
              </a:rPr>
              <a:t>H</a:t>
            </a:r>
            <a:r>
              <a:rPr baseline="-25000" i="1" lang="ru" sz="4000">
                <a:solidFill>
                  <a:schemeClr val="dk1"/>
                </a:solidFill>
              </a:rPr>
              <a:t>i</a:t>
            </a:r>
            <a:r>
              <a:rPr lang="ru" sz="4000">
                <a:solidFill>
                  <a:schemeClr val="dk1"/>
                </a:solidFill>
              </a:rPr>
              <a:t> explains </a:t>
            </a:r>
            <a:r>
              <a:rPr i="1" lang="ru" sz="4000">
                <a:solidFill>
                  <a:schemeClr val="dk1"/>
                </a:solidFill>
              </a:rPr>
              <a:t>E</a:t>
            </a:r>
            <a:r>
              <a:rPr lang="ru" sz="4000">
                <a:solidFill>
                  <a:schemeClr val="dk1"/>
                </a:solidFill>
              </a:rPr>
              <a:t> better than any of the other hypotheses, infer that </a:t>
            </a:r>
            <a:r>
              <a:rPr i="1" lang="ru" sz="4000">
                <a:solidFill>
                  <a:schemeClr val="dk1"/>
                </a:solidFill>
              </a:rPr>
              <a:t>H</a:t>
            </a:r>
            <a:r>
              <a:rPr baseline="-25000" i="1" lang="ru" sz="4000">
                <a:solidFill>
                  <a:schemeClr val="dk1"/>
                </a:solidFill>
              </a:rPr>
              <a:t>i</a:t>
            </a:r>
            <a:r>
              <a:rPr lang="ru" sz="4000">
                <a:solidFill>
                  <a:schemeClr val="dk1"/>
                </a:solidFill>
              </a:rPr>
              <a:t> is closer to the truth than any of the other hypotheses.</a:t>
            </a:r>
            <a:endParaRPr sz="4000">
              <a:solidFill>
                <a:schemeClr val="dk1"/>
              </a:solidFill>
            </a:endParaRPr>
          </a:p>
          <a:p>
            <a:pPr indent="0" lvl="0" marL="0" rtl="0" algn="l">
              <a:spcBef>
                <a:spcPts val="1200"/>
              </a:spcBef>
              <a:spcAft>
                <a:spcPts val="0"/>
              </a:spcAft>
              <a:buNone/>
            </a:pPr>
            <a:r>
              <a:rPr lang="ru" sz="4000">
                <a:solidFill>
                  <a:schemeClr val="dk1"/>
                </a:solidFill>
              </a:rPr>
              <a:t>Tim and Harry had a terrible row some time ago and that they were just seen jogging together. Hence, they are friends again.</a:t>
            </a:r>
            <a:endParaRPr sz="4000">
              <a:solidFill>
                <a:schemeClr val="dk1"/>
              </a:solidFill>
            </a:endParaRPr>
          </a:p>
          <a:p>
            <a:pPr indent="0" lvl="0" marL="0" rtl="0" algn="l">
              <a:spcBef>
                <a:spcPts val="1200"/>
              </a:spcBef>
              <a:spcAft>
                <a:spcPts val="0"/>
              </a:spcAft>
              <a:buNone/>
            </a:pPr>
            <a:r>
              <a:rPr lang="ru" sz="4000">
                <a:solidFill>
                  <a:schemeClr val="dk1"/>
                </a:solidFill>
              </a:rPr>
              <a:t>violates monotonicity: adding the premise that Tim and Harry are former business partners who still have some financial matters to discuss, to the premises may no longer warrant you to infer that they are friends again</a:t>
            </a:r>
            <a:endParaRPr sz="5100">
              <a:solidFill>
                <a:schemeClr val="dk1"/>
              </a:solidFill>
            </a:endParaRPr>
          </a:p>
          <a:p>
            <a:pPr indent="0" lvl="0" marL="0" rtl="0" algn="l">
              <a:spcBef>
                <a:spcPts val="1200"/>
              </a:spcBef>
              <a:spcAft>
                <a:spcPts val="1200"/>
              </a:spcAft>
              <a:buNone/>
            </a:pPr>
            <a:r>
              <a:rPr lang="ru" sz="5800" u="sng">
                <a:solidFill>
                  <a:schemeClr val="hlink"/>
                </a:solidFill>
                <a:hlinkClick r:id="rId3"/>
              </a:rPr>
              <a:t>https://plato.stanford.edu/entries/abduction/</a:t>
            </a:r>
            <a:endParaRPr/>
          </a:p>
        </p:txBody>
      </p:sp>
      <p:sp>
        <p:nvSpPr>
          <p:cNvPr id="121" name="Google Shape;121;p23"/>
          <p:cNvSpPr txBox="1"/>
          <p:nvPr>
            <p:ph idx="2" type="body"/>
          </p:nvPr>
        </p:nvSpPr>
        <p:spPr>
          <a:xfrm>
            <a:off x="4832400" y="1152475"/>
            <a:ext cx="3999900" cy="413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ru" u="sng">
                <a:solidFill>
                  <a:schemeClr val="dk1"/>
                </a:solidFill>
              </a:rPr>
              <a:t>Индукция</a:t>
            </a:r>
            <a:r>
              <a:rPr lang="ru">
                <a:solidFill>
                  <a:schemeClr val="dk1"/>
                </a:solidFill>
              </a:rPr>
              <a:t>:</a:t>
            </a:r>
            <a:endParaRPr>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ru">
                <a:solidFill>
                  <a:schemeClr val="dk1"/>
                </a:solidFill>
              </a:rPr>
              <a:t>96 per cent of the Flemish college students speak both Dutch and French.</a:t>
            </a:r>
            <a:endParaRPr>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ru">
                <a:solidFill>
                  <a:schemeClr val="dk1"/>
                </a:solidFill>
              </a:rPr>
              <a:t>Louise is a Flemish college student.</a:t>
            </a:r>
            <a:endParaRPr>
              <a:solidFill>
                <a:schemeClr val="dk1"/>
              </a:solidFill>
            </a:endParaRPr>
          </a:p>
          <a:p>
            <a:pPr indent="0" lvl="0" marL="0" rtl="0" algn="l">
              <a:lnSpc>
                <a:spcPct val="95000"/>
              </a:lnSpc>
              <a:spcBef>
                <a:spcPts val="1200"/>
              </a:spcBef>
              <a:spcAft>
                <a:spcPts val="0"/>
              </a:spcAft>
              <a:buSzPts val="275"/>
              <a:buNone/>
            </a:pPr>
            <a:r>
              <a:rPr lang="ru">
                <a:solidFill>
                  <a:schemeClr val="dk1"/>
                </a:solidFill>
              </a:rPr>
              <a:t>Hence, Louise speaks both Dutch and French.</a:t>
            </a:r>
            <a:endParaRPr>
              <a:solidFill>
                <a:schemeClr val="dk1"/>
              </a:solidFill>
            </a:endParaRPr>
          </a:p>
          <a:p>
            <a:pPr indent="0" lvl="0" marL="0" rtl="0" algn="l">
              <a:lnSpc>
                <a:spcPct val="95000"/>
              </a:lnSpc>
              <a:spcBef>
                <a:spcPts val="1200"/>
              </a:spcBef>
              <a:spcAft>
                <a:spcPts val="0"/>
              </a:spcAft>
              <a:buSzPts val="275"/>
              <a:buNone/>
            </a:pPr>
            <a:r>
              <a:t/>
            </a:r>
            <a:endParaRPr>
              <a:solidFill>
                <a:schemeClr val="dk1"/>
              </a:solidFill>
            </a:endParaRPr>
          </a:p>
          <a:p>
            <a:pPr indent="0" lvl="0" marL="0" rtl="0" algn="l">
              <a:lnSpc>
                <a:spcPct val="95000"/>
              </a:lnSpc>
              <a:spcBef>
                <a:spcPts val="1200"/>
              </a:spcBef>
              <a:spcAft>
                <a:spcPts val="0"/>
              </a:spcAft>
              <a:buSzPts val="275"/>
              <a:buNone/>
            </a:pPr>
            <a:r>
              <a:rPr lang="ru">
                <a:solidFill>
                  <a:schemeClr val="dk1"/>
                </a:solidFill>
              </a:rPr>
              <a:t>Most people living in Chelsea are rich.</a:t>
            </a:r>
            <a:endParaRPr>
              <a:solidFill>
                <a:schemeClr val="dk1"/>
              </a:solidFill>
            </a:endParaRPr>
          </a:p>
          <a:p>
            <a:pPr indent="0" lvl="0" marL="0" rtl="0" algn="l">
              <a:lnSpc>
                <a:spcPct val="95000"/>
              </a:lnSpc>
              <a:spcBef>
                <a:spcPts val="1200"/>
              </a:spcBef>
              <a:spcAft>
                <a:spcPts val="0"/>
              </a:spcAft>
              <a:buSzPts val="275"/>
              <a:buNone/>
            </a:pPr>
            <a:r>
              <a:rPr lang="ru">
                <a:solidFill>
                  <a:schemeClr val="dk1"/>
                </a:solidFill>
              </a:rPr>
              <a:t>John lives in Chelsea.</a:t>
            </a:r>
            <a:endParaRPr>
              <a:solidFill>
                <a:schemeClr val="dk1"/>
              </a:solidFill>
            </a:endParaRPr>
          </a:p>
          <a:p>
            <a:pPr indent="0" lvl="0" marL="0" rtl="0" algn="l">
              <a:lnSpc>
                <a:spcPct val="95000"/>
              </a:lnSpc>
              <a:spcBef>
                <a:spcPts val="1200"/>
              </a:spcBef>
              <a:spcAft>
                <a:spcPts val="0"/>
              </a:spcAft>
              <a:buSzPts val="275"/>
              <a:buNone/>
            </a:pPr>
            <a:r>
              <a:rPr lang="ru">
                <a:solidFill>
                  <a:schemeClr val="dk1"/>
                </a:solidFill>
              </a:rPr>
              <a:t>Hence, John is rich.</a:t>
            </a:r>
            <a:endParaRPr>
              <a:solidFill>
                <a:schemeClr val="dk1"/>
              </a:solidFill>
            </a:endParaRPr>
          </a:p>
          <a:p>
            <a:pPr indent="0" lvl="0" marL="0" rtl="0" algn="l">
              <a:lnSpc>
                <a:spcPct val="100000"/>
              </a:lnSpc>
              <a:spcBef>
                <a:spcPts val="1200"/>
              </a:spcBef>
              <a:spcAft>
                <a:spcPts val="0"/>
              </a:spcAft>
              <a:buNone/>
            </a:pPr>
            <a:r>
              <a:rPr b="1" lang="ru">
                <a:solidFill>
                  <a:srgbClr val="000000"/>
                </a:solidFill>
              </a:rPr>
              <a:t>Modus ponens</a:t>
            </a:r>
            <a:r>
              <a:rPr lang="ru">
                <a:solidFill>
                  <a:srgbClr val="000000"/>
                </a:solidFill>
              </a:rPr>
              <a:t>: если A и A → B, то B </a:t>
            </a:r>
            <a:endParaRPr>
              <a:solidFill>
                <a:srgbClr val="000000"/>
              </a:solidFill>
            </a:endParaRPr>
          </a:p>
          <a:p>
            <a:pPr indent="0" lvl="0" marL="0" rtl="0" algn="l">
              <a:spcBef>
                <a:spcPts val="1200"/>
              </a:spcBef>
              <a:spcAft>
                <a:spcPts val="0"/>
              </a:spcAft>
              <a:buNone/>
            </a:pPr>
            <a:r>
              <a:rPr b="1" lang="ru">
                <a:solidFill>
                  <a:srgbClr val="000000"/>
                </a:solidFill>
              </a:rPr>
              <a:t>Modus tollens</a:t>
            </a:r>
            <a:r>
              <a:rPr lang="ru">
                <a:solidFill>
                  <a:srgbClr val="000000"/>
                </a:solidFill>
              </a:rPr>
              <a:t>: если P → Q и  ¬ Q, то ¬ P </a:t>
            </a:r>
            <a:endParaRPr>
              <a:solidFill>
                <a:srgbClr val="000000"/>
              </a:solidFill>
            </a:endParaRPr>
          </a:p>
          <a:p>
            <a:pPr indent="0" lvl="0" marL="0" rtl="0" algn="l">
              <a:lnSpc>
                <a:spcPct val="100000"/>
              </a:lnSpc>
              <a:spcBef>
                <a:spcPts val="1200"/>
              </a:spcBef>
              <a:spcAft>
                <a:spcPts val="0"/>
              </a:spcAft>
              <a:buNone/>
            </a:pPr>
            <a:r>
              <a:t/>
            </a:r>
            <a:endParaRPr sz="1100">
              <a:solidFill>
                <a:srgbClr val="000000"/>
              </a:solidFill>
            </a:endParaRPr>
          </a:p>
          <a:p>
            <a:pPr indent="0" lvl="0" marL="0" rtl="0" algn="l">
              <a:lnSpc>
                <a:spcPct val="95000"/>
              </a:lnSpc>
              <a:spcBef>
                <a:spcPts val="0"/>
              </a:spcBef>
              <a:spcAft>
                <a:spcPts val="1200"/>
              </a:spcAft>
              <a:buClr>
                <a:schemeClr val="dk1"/>
              </a:buClr>
              <a:buSzPts val="275"/>
              <a:buFont typeface="Arial"/>
              <a:buNone/>
            </a:pPr>
            <a:r>
              <a:t/>
            </a:r>
            <a:endParaRPr sz="1275">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