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7" r:id="rId4"/>
    <p:sldId id="266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70" r:id="rId13"/>
    <p:sldId id="268" r:id="rId14"/>
    <p:sldId id="269" r:id="rId15"/>
    <p:sldId id="273" r:id="rId16"/>
    <p:sldId id="284" r:id="rId17"/>
    <p:sldId id="285" r:id="rId18"/>
    <p:sldId id="259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798C-0BDE-406F-A3C8-775542433E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D55B-2D3B-4AB1-827A-326ECE3A3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1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96A6-5AD7-4288-A96A-7E4A53C2485B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.gluebenchmark.com/" TargetMode="External"/><Relationship Id="rId2" Type="http://schemas.openxmlformats.org/officeDocument/2006/relationships/hyperlink" Target="https://gluebenchmar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ssiansuperglu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e.nlpub.org/" TargetMode="External"/><Relationship Id="rId2" Type="http://schemas.openxmlformats.org/officeDocument/2006/relationships/hyperlink" Target="https://sites.google.com/site/repevalacl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iants.com/multilingual-simlex999-and-wordsim353/" TargetMode="External"/><Relationship Id="rId4" Type="http://schemas.openxmlformats.org/officeDocument/2006/relationships/hyperlink" Target="https://fh295.github.io/siml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качества дистрибутивной 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POSSIBLE BENCHMARKS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69"/>
            <a:ext cx="8355848" cy="5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BLESS (</a:t>
            </a:r>
            <a:r>
              <a:rPr lang="en-US" dirty="0" err="1" smtClean="0"/>
              <a:t>Baroni</a:t>
            </a:r>
            <a:r>
              <a:rPr lang="en-US" dirty="0" smtClean="0"/>
              <a:t> and </a:t>
            </a:r>
            <a:r>
              <a:rPr lang="en-US" dirty="0" err="1" smtClean="0"/>
              <a:t>Lenci</a:t>
            </a:r>
            <a:r>
              <a:rPr lang="en-US" dirty="0" smtClean="0"/>
              <a:t> Evaluation of Semantic Spaces),</a:t>
            </a:r>
            <a:br>
              <a:rPr lang="en-US" dirty="0" smtClean="0"/>
            </a:br>
            <a:r>
              <a:rPr lang="en-US" dirty="0" err="1" smtClean="0"/>
              <a:t>Baroni</a:t>
            </a:r>
            <a:r>
              <a:rPr lang="en-US" dirty="0" smtClean="0"/>
              <a:t> &amp; </a:t>
            </a:r>
            <a:r>
              <a:rPr lang="en-US" dirty="0" err="1" smtClean="0"/>
              <a:t>Lenci</a:t>
            </a:r>
            <a:r>
              <a:rPr lang="en-US" dirty="0" smtClean="0"/>
              <a:t> 2011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Тройки вида «слово 1 – отношение – слово 2»: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attri</a:t>
            </a:r>
            <a:r>
              <a:rPr lang="en-US" dirty="0" smtClean="0"/>
              <a:t> – Aggressive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coord</a:t>
            </a:r>
            <a:r>
              <a:rPr lang="en-US" dirty="0" smtClean="0"/>
              <a:t> – Crocodile</a:t>
            </a:r>
          </a:p>
          <a:p>
            <a:pPr marL="0" indent="0">
              <a:buNone/>
            </a:pPr>
            <a:r>
              <a:rPr lang="en-US" dirty="0" smtClean="0"/>
              <a:t>Alligator – event – Attack</a:t>
            </a:r>
          </a:p>
        </p:txBody>
      </p:sp>
    </p:spTree>
    <p:extLst>
      <p:ext uri="{BB962C8B-B14F-4D97-AF65-F5344CB8AC3E}">
        <p14:creationId xmlns:p14="http://schemas.microsoft.com/office/powerpoint/2010/main" val="13008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9489"/>
            <a:ext cx="10515600" cy="1016074"/>
          </a:xfrm>
        </p:spPr>
        <p:txBody>
          <a:bodyPr/>
          <a:lstStyle/>
          <a:p>
            <a:r>
              <a:rPr lang="ru-RU" dirty="0" smtClean="0"/>
              <a:t>Онтологические отношения: </a:t>
            </a:r>
            <a:r>
              <a:rPr lang="en-US" dirty="0" smtClean="0"/>
              <a:t>BLESS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8846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позиции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200 конкретных существительных, достаточно частотных, не очень многозначных</a:t>
            </a:r>
          </a:p>
          <a:p>
            <a:r>
              <a:rPr lang="ru-RU" dirty="0" smtClean="0"/>
              <a:t>5 типов отношений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Coord</a:t>
            </a:r>
            <a:r>
              <a:rPr lang="en-US" dirty="0" smtClean="0"/>
              <a:t> – </a:t>
            </a:r>
            <a:r>
              <a:rPr lang="ru-RU" dirty="0" err="1" smtClean="0"/>
              <a:t>когипонимия</a:t>
            </a:r>
            <a:r>
              <a:rPr lang="ru-RU" dirty="0" smtClean="0"/>
              <a:t> (</a:t>
            </a:r>
            <a:r>
              <a:rPr lang="en-US" dirty="0" smtClean="0"/>
              <a:t>alligator COORD crocodile</a:t>
            </a:r>
            <a:r>
              <a:rPr lang="ru-RU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Hyper – </a:t>
            </a:r>
            <a:r>
              <a:rPr lang="ru-RU" dirty="0" err="1" smtClean="0"/>
              <a:t>гиперонимия</a:t>
            </a:r>
            <a:r>
              <a:rPr lang="ru-RU" dirty="0" smtClean="0"/>
              <a:t> (</a:t>
            </a:r>
            <a:r>
              <a:rPr lang="en-US" dirty="0" smtClean="0"/>
              <a:t>alligator HYPER animal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Mero – </a:t>
            </a:r>
            <a:r>
              <a:rPr lang="ru-RU" dirty="0" err="1" smtClean="0"/>
              <a:t>меронимия</a:t>
            </a:r>
            <a:r>
              <a:rPr lang="ru-RU" dirty="0" smtClean="0"/>
              <a:t> (часть/компонент: </a:t>
            </a:r>
            <a:r>
              <a:rPr lang="en-US" dirty="0" smtClean="0"/>
              <a:t>alligator MERO tail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Attri</a:t>
            </a:r>
            <a:r>
              <a:rPr lang="en-US" dirty="0" smtClean="0"/>
              <a:t> – </a:t>
            </a:r>
            <a:r>
              <a:rPr lang="ru-RU" dirty="0" smtClean="0"/>
              <a:t>атрибут (</a:t>
            </a:r>
            <a:r>
              <a:rPr lang="en-US" dirty="0" smtClean="0"/>
              <a:t>alligator ATTRI aggressive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– </a:t>
            </a:r>
            <a:r>
              <a:rPr lang="ru-RU" dirty="0" smtClean="0"/>
              <a:t>связанная с концептом деятельность, событие, процесс (</a:t>
            </a:r>
            <a:r>
              <a:rPr lang="en-US" dirty="0" smtClean="0"/>
              <a:t>alligator EVENT attack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+ </a:t>
            </a:r>
            <a:r>
              <a:rPr lang="en-US" dirty="0" smtClean="0"/>
              <a:t>RANDOM </a:t>
            </a:r>
            <a:r>
              <a:rPr lang="ru-RU" dirty="0" smtClean="0"/>
              <a:t>– случайные слова (</a:t>
            </a:r>
            <a:r>
              <a:rPr lang="en-US" dirty="0" smtClean="0"/>
              <a:t>alligator RAN.N coffee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3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Аналогии </a:t>
            </a: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et al.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«синтаксические»</a:t>
            </a:r>
          </a:p>
          <a:p>
            <a:pPr marL="0" indent="0">
              <a:buNone/>
            </a:pPr>
            <a:r>
              <a:rPr lang="en-US" dirty="0" smtClean="0"/>
              <a:t>Claim : claimed = go : X</a:t>
            </a:r>
          </a:p>
          <a:p>
            <a:pPr marL="0" indent="0">
              <a:buNone/>
            </a:pPr>
            <a:r>
              <a:rPr lang="en-US" dirty="0" smtClean="0"/>
              <a:t>Sister : sisters = book :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«семантические»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man : doctor = woman : X</a:t>
            </a:r>
          </a:p>
          <a:p>
            <a:pPr marL="0" indent="0">
              <a:buNone/>
            </a:pPr>
            <a:r>
              <a:rPr lang="en-US" dirty="0" smtClean="0"/>
              <a:t>traffic : street = water :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 на категоризацию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</a:t>
            </a:r>
            <a:r>
              <a:rPr lang="en-US" dirty="0"/>
              <a:t>Concept categorization </a:t>
            </a:r>
            <a:r>
              <a:rPr lang="en-US" dirty="0" smtClean="0"/>
              <a:t>task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Almuhareb-Poesio</a:t>
            </a:r>
            <a:r>
              <a:rPr lang="en-US" dirty="0" smtClean="0"/>
              <a:t> (AP) set, </a:t>
            </a:r>
            <a:r>
              <a:rPr lang="en-US" dirty="0" err="1" smtClean="0"/>
              <a:t>Almuhareb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402 </a:t>
            </a:r>
            <a:r>
              <a:rPr lang="ru-RU" dirty="0" smtClean="0"/>
              <a:t>концепта, разбитых на 21 класс</a:t>
            </a:r>
          </a:p>
          <a:p>
            <a:r>
              <a:rPr lang="ru-RU" dirty="0" smtClean="0"/>
              <a:t>Модель должна распределить репрезентации для соответствующих слов по правильным классам</a:t>
            </a:r>
          </a:p>
          <a:p>
            <a:r>
              <a:rPr lang="ru-RU" dirty="0" smtClean="0"/>
              <a:t>Классы сбалансированы по частотности и неоднозначности</a:t>
            </a:r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Класс деревьев: </a:t>
            </a:r>
            <a:r>
              <a:rPr lang="en-US" i="1" dirty="0" smtClean="0"/>
              <a:t>pine, casuarina, samba…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998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BrainBench</a:t>
            </a:r>
            <a:r>
              <a:rPr lang="ru-RU" dirty="0" smtClean="0"/>
              <a:t> (</a:t>
            </a:r>
            <a:r>
              <a:rPr lang="en-US" dirty="0" smtClean="0"/>
              <a:t>Xu et al. 2016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Измерения мозговой активности – реакции на 60 конкретных существительных от 9 испытуемых</a:t>
            </a:r>
          </a:p>
          <a:p>
            <a:r>
              <a:rPr lang="ru-RU" sz="3200" dirty="0" smtClean="0"/>
              <a:t>Два набора данных:</a:t>
            </a:r>
          </a:p>
          <a:p>
            <a:pPr lvl="1"/>
            <a:r>
              <a:rPr lang="en-US" sz="2800" dirty="0" smtClean="0"/>
              <a:t>fMRI </a:t>
            </a:r>
            <a:r>
              <a:rPr lang="ru-RU" sz="2800" dirty="0" smtClean="0"/>
              <a:t>(функциональная магнитно-резонансная томография)</a:t>
            </a:r>
            <a:endParaRPr lang="en-US" sz="2800" dirty="0" smtClean="0"/>
          </a:p>
          <a:p>
            <a:pPr lvl="1"/>
            <a:r>
              <a:rPr lang="en-US" sz="2800" dirty="0" smtClean="0"/>
              <a:t>MEG</a:t>
            </a:r>
            <a:r>
              <a:rPr lang="ru-RU" sz="2800" dirty="0" smtClean="0"/>
              <a:t> (</a:t>
            </a:r>
            <a:r>
              <a:rPr lang="ru-RU" sz="2800" dirty="0" err="1" smtClean="0"/>
              <a:t>магнитоэнцефалография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39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055077"/>
          </a:xfrm>
        </p:spPr>
        <p:txBody>
          <a:bodyPr/>
          <a:lstStyle/>
          <a:p>
            <a:r>
              <a:rPr lang="en-US" dirty="0" smtClean="0"/>
              <a:t>GLUE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Language Understanding Evaluation</a:t>
            </a:r>
            <a:r>
              <a:rPr lang="ru-RU" dirty="0" smtClean="0"/>
              <a:t>: </a:t>
            </a:r>
            <a:r>
              <a:rPr lang="en-US" dirty="0">
                <a:hlinkClick r:id="rId2"/>
              </a:rPr>
              <a:t>https://gluebenchmark.com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Оценка на нескольких задачах: </a:t>
            </a:r>
            <a:r>
              <a:rPr lang="en-US" dirty="0" smtClean="0"/>
              <a:t>acceptability, similarity, paraphrasing, sentiment analysis, natural language inference (</a:t>
            </a:r>
            <a:r>
              <a:rPr lang="ru-RU" dirty="0" smtClean="0"/>
              <a:t>перенос опыта с задачи на задачу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Уровень предложения</a:t>
            </a:r>
            <a:endParaRPr lang="en-US" dirty="0" smtClean="0"/>
          </a:p>
          <a:p>
            <a:r>
              <a:rPr lang="en-US" dirty="0" smtClean="0"/>
              <a:t>Leaderboard</a:t>
            </a:r>
            <a:endParaRPr lang="ru-RU" dirty="0" smtClean="0"/>
          </a:p>
          <a:p>
            <a:r>
              <a:rPr lang="ru-RU" dirty="0"/>
              <a:t>Д</a:t>
            </a:r>
            <a:r>
              <a:rPr lang="ru-RU" dirty="0" smtClean="0"/>
              <a:t>иагностический </a:t>
            </a:r>
            <a:r>
              <a:rPr lang="ru-RU" dirty="0" err="1" smtClean="0"/>
              <a:t>датасет</a:t>
            </a:r>
            <a:r>
              <a:rPr lang="ru-RU" dirty="0" smtClean="0"/>
              <a:t> для анализа ошибок</a:t>
            </a:r>
          </a:p>
          <a:p>
            <a:r>
              <a:rPr lang="en-US" dirty="0" err="1" smtClean="0"/>
              <a:t>SuperGLUE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https://super.gluebenchmark.com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Russian </a:t>
            </a:r>
            <a:r>
              <a:rPr lang="en-US" dirty="0" err="1" smtClean="0"/>
              <a:t>SuperGLUE</a:t>
            </a:r>
            <a:r>
              <a:rPr lang="ru-RU" dirty="0" smtClean="0"/>
              <a:t>: </a:t>
            </a:r>
            <a:r>
              <a:rPr lang="en-US" dirty="0">
                <a:hlinkClick r:id="rId4"/>
              </a:rPr>
              <a:t>https://russiansuperglue.com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8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Пробинг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Alain &amp; </a:t>
            </a:r>
            <a:r>
              <a:rPr lang="en-US" dirty="0" err="1" smtClean="0"/>
              <a:t>Bengio</a:t>
            </a:r>
            <a:r>
              <a:rPr lang="en-US" dirty="0" smtClean="0"/>
              <a:t> 2016, Hewitt &amp; Liang 2019, etc.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Не «подгонка» модели под конкретную задачу, а попытка понять, что модель «знает» о языке</a:t>
            </a:r>
          </a:p>
          <a:p>
            <a:r>
              <a:rPr lang="ru-RU" dirty="0" smtClean="0"/>
              <a:t>Синтаксический</a:t>
            </a:r>
          </a:p>
          <a:p>
            <a:r>
              <a:rPr lang="ru-RU" dirty="0" smtClean="0"/>
              <a:t>Морфологический</a:t>
            </a:r>
          </a:p>
          <a:p>
            <a:r>
              <a:rPr lang="ru-RU" dirty="0" smtClean="0"/>
              <a:t>Семантический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Отдельно оцениваются разные части модели (разные слои </a:t>
            </a:r>
            <a:r>
              <a:rPr lang="ru-RU" dirty="0" err="1" smtClean="0"/>
              <a:t>нейросети</a:t>
            </a:r>
            <a:r>
              <a:rPr lang="ru-RU" dirty="0" smtClean="0"/>
              <a:t>, механизм внимания и разные головы внимания)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85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 on evaluating vector space representations for NLP: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https://sites.google.com/site/repevalacl16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(+ список принятых статей!)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Russian Semantic Similarity Evaluation (RUSSE): </a:t>
            </a:r>
            <a:r>
              <a:rPr lang="en-US" dirty="0" smtClean="0">
                <a:hlinkClick r:id="rId3"/>
              </a:rPr>
              <a:t>https://russe.nlpub.org/</a:t>
            </a:r>
            <a:endParaRPr lang="en-US" dirty="0" smtClean="0"/>
          </a:p>
          <a:p>
            <a:r>
              <a:rPr lang="en-US" dirty="0" smtClean="0"/>
              <a:t>SimLex-999: </a:t>
            </a:r>
            <a:r>
              <a:rPr lang="en-US" dirty="0" smtClean="0">
                <a:hlinkClick r:id="rId4"/>
              </a:rPr>
              <a:t>https://fh295.github.io//simlex.html</a:t>
            </a:r>
            <a:endParaRPr lang="en-US" dirty="0" smtClean="0"/>
          </a:p>
          <a:p>
            <a:r>
              <a:rPr lang="en-US" dirty="0" smtClean="0"/>
              <a:t>Multilingual SimLex999 &amp; WordSim353: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https://leviants.com/multilingual-simlex999-and-wordsim353/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Abdulrahman </a:t>
            </a:r>
            <a:r>
              <a:rPr lang="en-US" sz="1600" dirty="0" err="1"/>
              <a:t>Almuhareb</a:t>
            </a:r>
            <a:r>
              <a:rPr lang="en-US" sz="1600" dirty="0"/>
              <a:t>. 2006.Attributes in </a:t>
            </a:r>
            <a:r>
              <a:rPr lang="en-US" sz="1600" dirty="0" err="1"/>
              <a:t>LexicalAcquisition</a:t>
            </a:r>
            <a:r>
              <a:rPr lang="en-US" sz="1600" dirty="0"/>
              <a:t>. </a:t>
            </a:r>
            <a:r>
              <a:rPr lang="en-US" sz="1600" dirty="0" err="1"/>
              <a:t>Phd</a:t>
            </a:r>
            <a:r>
              <a:rPr lang="en-US" sz="1600" dirty="0"/>
              <a:t> thesis, University of Essex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Alain, G. and </a:t>
            </a:r>
            <a:r>
              <a:rPr lang="en-US" sz="1600" dirty="0" err="1"/>
              <a:t>Bengio</a:t>
            </a:r>
            <a:r>
              <a:rPr lang="en-US" sz="1600" dirty="0"/>
              <a:t>, Y. (2016). Understanding </a:t>
            </a:r>
            <a:r>
              <a:rPr lang="en-US" sz="1600" dirty="0" smtClean="0"/>
              <a:t>intermediate </a:t>
            </a:r>
            <a:r>
              <a:rPr lang="en-US" sz="1600" dirty="0"/>
              <a:t>layers using linear classifier probes. </a:t>
            </a:r>
            <a:r>
              <a:rPr lang="en-US" sz="1600" dirty="0" err="1" smtClean="0"/>
              <a:t>arXiv</a:t>
            </a:r>
            <a:r>
              <a:rPr lang="en-US" sz="1600" dirty="0" smtClean="0"/>
              <a:t> preprint </a:t>
            </a:r>
            <a:r>
              <a:rPr lang="en-US" sz="1600" dirty="0"/>
              <a:t>arXiv:1610.01644.</a:t>
            </a:r>
            <a:endParaRPr lang="en-US" sz="1600" dirty="0" smtClean="0"/>
          </a:p>
          <a:p>
            <a:r>
              <a:rPr lang="en-US" sz="1600" dirty="0" err="1" smtClean="0"/>
              <a:t>Baroni</a:t>
            </a:r>
            <a:r>
              <a:rPr lang="en-US" sz="1600" dirty="0"/>
              <a:t>, Marco, and Alessandro </a:t>
            </a:r>
            <a:r>
              <a:rPr lang="en-US" sz="1600" dirty="0" err="1"/>
              <a:t>Lenci</a:t>
            </a:r>
            <a:r>
              <a:rPr lang="en-US" sz="1600" dirty="0"/>
              <a:t>. "How we </a:t>
            </a:r>
            <a:r>
              <a:rPr lang="en-US" sz="1600" dirty="0" err="1"/>
              <a:t>BLESSed</a:t>
            </a:r>
            <a:r>
              <a:rPr lang="en-US" sz="1600" dirty="0"/>
              <a:t> distributional semantic evaluation." </a:t>
            </a:r>
            <a:r>
              <a:rPr lang="en-US" sz="1600" i="1" dirty="0"/>
              <a:t>Proceedings of the GEMS 2011 Workshop on </a:t>
            </a:r>
            <a:r>
              <a:rPr lang="en-US" sz="1600" i="1" dirty="0" err="1"/>
              <a:t>GEometrical</a:t>
            </a:r>
            <a:r>
              <a:rPr lang="en-US" sz="1600" i="1" dirty="0"/>
              <a:t> Models of Natural Language Semantics</a:t>
            </a:r>
            <a:r>
              <a:rPr lang="en-US" sz="1600" dirty="0"/>
              <a:t>. Association for Computational Linguistics, 2011.</a:t>
            </a:r>
            <a:endParaRPr lang="en-US" sz="1600" dirty="0" smtClean="0"/>
          </a:p>
          <a:p>
            <a:r>
              <a:rPr lang="en-US" sz="1600" dirty="0" err="1" smtClean="0"/>
              <a:t>Faruqui</a:t>
            </a:r>
            <a:r>
              <a:rPr lang="en-US" sz="1600" dirty="0"/>
              <a:t>, </a:t>
            </a:r>
            <a:r>
              <a:rPr lang="en-US" sz="1600" dirty="0" err="1"/>
              <a:t>Manaal</a:t>
            </a:r>
            <a:r>
              <a:rPr lang="en-US" sz="1600" dirty="0"/>
              <a:t>, et al. </a:t>
            </a:r>
            <a:r>
              <a:rPr lang="en-US" sz="1600" dirty="0" smtClean="0"/>
              <a:t>Problems </a:t>
            </a:r>
            <a:r>
              <a:rPr lang="en-US" sz="1600" dirty="0"/>
              <a:t>with evaluation of word </a:t>
            </a:r>
            <a:r>
              <a:rPr lang="en-US" sz="1600" dirty="0" err="1"/>
              <a:t>embeddings</a:t>
            </a:r>
            <a:r>
              <a:rPr lang="en-US" sz="1600" dirty="0"/>
              <a:t> using word similarity tasks</a:t>
            </a:r>
            <a:r>
              <a:rPr lang="en-US" sz="1600" dirty="0" smtClean="0"/>
              <a:t>. </a:t>
            </a:r>
            <a:r>
              <a:rPr lang="en-US" sz="1600" i="1" dirty="0" err="1"/>
              <a:t>arXiv</a:t>
            </a:r>
            <a:r>
              <a:rPr lang="en-US" sz="1600" i="1" dirty="0"/>
              <a:t> preprint arXiv:1605.02276</a:t>
            </a:r>
            <a:r>
              <a:rPr lang="en-US" sz="1600" dirty="0"/>
              <a:t> (2016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Finkelstein, Lev, Evgeniy </a:t>
            </a:r>
            <a:r>
              <a:rPr lang="en-US" sz="1600" dirty="0" err="1"/>
              <a:t>Gabrilovich</a:t>
            </a:r>
            <a:r>
              <a:rPr lang="en-US" sz="1600" dirty="0"/>
              <a:t>, Yossi Matias, Ehud </a:t>
            </a:r>
            <a:r>
              <a:rPr lang="en-US" sz="1600" dirty="0" err="1"/>
              <a:t>Rivlin</a:t>
            </a:r>
            <a:r>
              <a:rPr lang="en-US" sz="1600" dirty="0"/>
              <a:t>, Zach </a:t>
            </a:r>
            <a:r>
              <a:rPr lang="en-US" sz="1600" dirty="0" err="1"/>
              <a:t>Solan</a:t>
            </a:r>
            <a:r>
              <a:rPr lang="en-US" sz="1600" dirty="0"/>
              <a:t>, </a:t>
            </a:r>
            <a:r>
              <a:rPr lang="en-US" sz="1600" dirty="0" err="1"/>
              <a:t>Gadi</a:t>
            </a:r>
            <a:r>
              <a:rPr lang="en-US" sz="1600" dirty="0"/>
              <a:t> </a:t>
            </a:r>
            <a:r>
              <a:rPr lang="en-US" sz="1600" dirty="0" err="1"/>
              <a:t>Wolfman</a:t>
            </a:r>
            <a:r>
              <a:rPr lang="en-US" sz="1600" dirty="0"/>
              <a:t>, and </a:t>
            </a:r>
            <a:r>
              <a:rPr lang="en-US" sz="1600" dirty="0" err="1"/>
              <a:t>Eytan</a:t>
            </a:r>
            <a:r>
              <a:rPr lang="en-US" sz="1600" dirty="0"/>
              <a:t> </a:t>
            </a:r>
            <a:r>
              <a:rPr lang="en-US" sz="1600" dirty="0" err="1"/>
              <a:t>Ruppin</a:t>
            </a:r>
            <a:r>
              <a:rPr lang="en-US" sz="1600" dirty="0" smtClean="0"/>
              <a:t>. </a:t>
            </a:r>
            <a:r>
              <a:rPr lang="en-US" sz="1600" dirty="0"/>
              <a:t>Placing Search in Context: The Concept Revisited. ACM Transactions on Information Systems, </a:t>
            </a:r>
            <a:r>
              <a:rPr lang="en-US" sz="1600" dirty="0" smtClean="0"/>
              <a:t>20.1 (2002): 116-131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Hewitt, J. and Liang, P. (2019). Designing and </a:t>
            </a:r>
            <a:r>
              <a:rPr lang="en-US" sz="1600" dirty="0" smtClean="0"/>
              <a:t>interpreting </a:t>
            </a:r>
            <a:r>
              <a:rPr lang="en-US" sz="1600" dirty="0"/>
              <a:t>probes with control tasks. </a:t>
            </a:r>
            <a:r>
              <a:rPr lang="en-US" sz="1600" dirty="0" err="1"/>
              <a:t>arXiv</a:t>
            </a:r>
            <a:r>
              <a:rPr lang="en-US" sz="1600" dirty="0"/>
              <a:t> </a:t>
            </a:r>
            <a:r>
              <a:rPr lang="en-US" sz="1600" dirty="0" smtClean="0"/>
              <a:t>preprint arXiv:1909.03368</a:t>
            </a:r>
            <a:r>
              <a:rPr lang="en-US" sz="1600" dirty="0"/>
              <a:t>.</a:t>
            </a:r>
            <a:endParaRPr lang="ru-RU" sz="1600" dirty="0" smtClean="0"/>
          </a:p>
          <a:p>
            <a:r>
              <a:rPr lang="en-US" sz="1600" dirty="0" err="1" smtClean="0"/>
              <a:t>Landauer</a:t>
            </a:r>
            <a:r>
              <a:rPr lang="en-US" sz="1600" dirty="0"/>
              <a:t>, Thomas K., and Susan T. </a:t>
            </a:r>
            <a:r>
              <a:rPr lang="en-US" sz="1600" dirty="0" err="1"/>
              <a:t>Dumais</a:t>
            </a:r>
            <a:r>
              <a:rPr lang="en-US" sz="1600" dirty="0"/>
              <a:t>. </a:t>
            </a:r>
            <a:r>
              <a:rPr lang="en-US" sz="1600" dirty="0" smtClean="0"/>
              <a:t>A </a:t>
            </a:r>
            <a:r>
              <a:rPr lang="en-US" sz="1600" dirty="0"/>
              <a:t>solution to Plato's problem: The latent semantic analysis theory of acquisition, induction, and representation of knowledge</a:t>
            </a:r>
            <a:r>
              <a:rPr lang="en-US" sz="1600" dirty="0" smtClean="0"/>
              <a:t>. </a:t>
            </a:r>
            <a:r>
              <a:rPr lang="en-US" sz="1600" i="1" dirty="0"/>
              <a:t>Psychological review</a:t>
            </a:r>
            <a:r>
              <a:rPr lang="en-US" sz="1600" dirty="0"/>
              <a:t> 104.2 (1997): </a:t>
            </a:r>
            <a:r>
              <a:rPr lang="en-US" sz="1600" dirty="0" smtClean="0"/>
              <a:t>211</a:t>
            </a:r>
            <a:r>
              <a:rPr lang="ru-RU" sz="1600" dirty="0" smtClean="0"/>
              <a:t>-240</a:t>
            </a:r>
          </a:p>
          <a:p>
            <a:r>
              <a:rPr lang="en-US" sz="1600" dirty="0" err="1"/>
              <a:t>Mikolov</a:t>
            </a:r>
            <a:r>
              <a:rPr lang="en-US" sz="1600" dirty="0"/>
              <a:t>, Tomas, Kai Chen, Greg </a:t>
            </a:r>
            <a:r>
              <a:rPr lang="en-US" sz="1600" dirty="0" err="1"/>
              <a:t>Corrado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and </a:t>
            </a:r>
            <a:r>
              <a:rPr lang="en-US" sz="1600" dirty="0"/>
              <a:t>Jeffrey Dean. 2013. </a:t>
            </a:r>
            <a:r>
              <a:rPr lang="en-US" sz="1600" dirty="0" smtClean="0"/>
              <a:t>Efficient</a:t>
            </a:r>
            <a:r>
              <a:rPr lang="ru-RU" sz="1600" dirty="0" smtClean="0"/>
              <a:t> </a:t>
            </a:r>
            <a:r>
              <a:rPr lang="en-US" sz="1600" dirty="0" smtClean="0"/>
              <a:t>estimation </a:t>
            </a:r>
            <a:r>
              <a:rPr lang="en-US" sz="1600" dirty="0"/>
              <a:t>of word representations </a:t>
            </a:r>
            <a:r>
              <a:rPr lang="en-US" sz="1600" dirty="0" smtClean="0"/>
              <a:t>in</a:t>
            </a:r>
            <a:r>
              <a:rPr lang="ru-RU" sz="1600" dirty="0" smtClean="0"/>
              <a:t> </a:t>
            </a:r>
            <a:r>
              <a:rPr lang="en-US" sz="1600" dirty="0" smtClean="0"/>
              <a:t>vector </a:t>
            </a:r>
            <a:r>
              <a:rPr lang="en-US" sz="1600" dirty="0"/>
              <a:t>space. In </a:t>
            </a:r>
            <a:r>
              <a:rPr lang="en-US" sz="1600" i="1" dirty="0"/>
              <a:t>Proceedings of Workshop </a:t>
            </a:r>
            <a:r>
              <a:rPr lang="en-US" sz="1600" i="1" dirty="0" smtClean="0"/>
              <a:t>at</a:t>
            </a:r>
            <a:r>
              <a:rPr lang="ru-RU" sz="1600" i="1" dirty="0" smtClean="0"/>
              <a:t> </a:t>
            </a:r>
            <a:r>
              <a:rPr lang="en-US" sz="1600" i="1" dirty="0" smtClean="0"/>
              <a:t>ICLR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r>
              <a:rPr lang="en-US" sz="1600" dirty="0"/>
              <a:t>Xu, </a:t>
            </a:r>
            <a:r>
              <a:rPr lang="en-US" sz="1600" dirty="0" err="1"/>
              <a:t>Haoyan</a:t>
            </a:r>
            <a:r>
              <a:rPr lang="en-US" sz="1600" dirty="0"/>
              <a:t>, Brian Murphy, and </a:t>
            </a:r>
            <a:r>
              <a:rPr lang="en-US" sz="1600" dirty="0" err="1"/>
              <a:t>Alona</a:t>
            </a:r>
            <a:r>
              <a:rPr lang="en-US" sz="1600" dirty="0"/>
              <a:t> </a:t>
            </a:r>
            <a:r>
              <a:rPr lang="en-US" sz="1600" dirty="0" err="1"/>
              <a:t>Fyshe</a:t>
            </a:r>
            <a:r>
              <a:rPr lang="en-US" sz="1600" dirty="0"/>
              <a:t>. </a:t>
            </a:r>
            <a:r>
              <a:rPr lang="en-US" sz="1600" dirty="0" err="1" smtClean="0"/>
              <a:t>Brainbench</a:t>
            </a:r>
            <a:r>
              <a:rPr lang="en-US" sz="1600" dirty="0"/>
              <a:t>: A brain-image test suite for distributional semantic models</a:t>
            </a:r>
            <a:r>
              <a:rPr lang="en-US" sz="1600" dirty="0" smtClean="0"/>
              <a:t>. </a:t>
            </a:r>
            <a:r>
              <a:rPr lang="en-US" sz="1600" i="1" dirty="0"/>
              <a:t>Proceedings of the 2016 Conference on Empirical Methods in Natural Language Processing</a:t>
            </a:r>
            <a:r>
              <a:rPr lang="en-US" sz="1600" dirty="0"/>
              <a:t>. 2016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4141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оценивать качество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понять, осмысленна ли она вообще, можно ли с ней работать, ее изучать и на нее полагаться</a:t>
            </a:r>
          </a:p>
          <a:p>
            <a:r>
              <a:rPr lang="ru-RU" dirty="0" smtClean="0"/>
              <a:t>Чтобы подобрать оптимальные для вашей задачи параметры</a:t>
            </a:r>
          </a:p>
          <a:p>
            <a:r>
              <a:rPr lang="ru-RU" dirty="0" smtClean="0"/>
              <a:t>Много задач – много </a:t>
            </a:r>
            <a:r>
              <a:rPr lang="ru-RU" dirty="0" err="1" smtClean="0"/>
              <a:t>бенчмарков</a:t>
            </a:r>
            <a:r>
              <a:rPr lang="ru-RU" dirty="0" smtClean="0"/>
              <a:t> («золотых стандартов»)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3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63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TOEFL synonym detection task</a:t>
            </a:r>
            <a:endParaRPr lang="ru-RU" dirty="0" smtClean="0"/>
          </a:p>
          <a:p>
            <a:r>
              <a:rPr lang="ru-RU" dirty="0" smtClean="0"/>
              <a:t>Оценки наивных носителей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Семантическая близость (</a:t>
            </a:r>
            <a:r>
              <a:rPr lang="en-US" dirty="0" smtClean="0"/>
              <a:t>WordSim353 </a:t>
            </a:r>
            <a:r>
              <a:rPr lang="ru-RU" dirty="0" smtClean="0"/>
              <a:t>и аналоги)</a:t>
            </a:r>
          </a:p>
          <a:p>
            <a:pPr lvl="1"/>
            <a:r>
              <a:rPr lang="ru-RU" dirty="0" err="1" smtClean="0"/>
              <a:t>Ассоциаты</a:t>
            </a:r>
            <a:endParaRPr lang="ru-RU" dirty="0" smtClean="0"/>
          </a:p>
          <a:p>
            <a:r>
              <a:rPr lang="ru-RU" dirty="0" smtClean="0"/>
              <a:t>Онтологические отношения</a:t>
            </a:r>
          </a:p>
          <a:p>
            <a:r>
              <a:rPr lang="ru-RU" dirty="0" smtClean="0"/>
              <a:t>Аналогии</a:t>
            </a:r>
            <a:endParaRPr lang="en-US" dirty="0" smtClean="0"/>
          </a:p>
          <a:p>
            <a:r>
              <a:rPr lang="ru-RU" dirty="0" smtClean="0"/>
              <a:t>Задания на категоризацию</a:t>
            </a:r>
          </a:p>
          <a:p>
            <a:r>
              <a:rPr lang="en-US" dirty="0" err="1" smtClean="0"/>
              <a:t>BrainBench</a:t>
            </a:r>
            <a:endParaRPr lang="en-US" dirty="0" smtClean="0"/>
          </a:p>
          <a:p>
            <a:r>
              <a:rPr lang="en-US" dirty="0" smtClean="0"/>
              <a:t>GLUE</a:t>
            </a:r>
          </a:p>
          <a:p>
            <a:r>
              <a:rPr lang="en-US" dirty="0" smtClean="0"/>
              <a:t>…</a:t>
            </a:r>
            <a:r>
              <a:rPr lang="ru-RU" dirty="0" smtClean="0"/>
              <a:t>и многие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/>
          <a:lstStyle/>
          <a:p>
            <a:r>
              <a:rPr lang="en-US" dirty="0" smtClean="0"/>
              <a:t>TOEFL synonym detection task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Landauer</a:t>
            </a:r>
            <a:r>
              <a:rPr lang="en-US" dirty="0" smtClean="0"/>
              <a:t> &amp; </a:t>
            </a:r>
            <a:r>
              <a:rPr lang="en-US" dirty="0" err="1" smtClean="0"/>
              <a:t>Dumais</a:t>
            </a:r>
            <a:r>
              <a:rPr lang="en-US" dirty="0" smtClean="0"/>
              <a:t> 1997)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0708"/>
            <a:ext cx="10515600" cy="4351338"/>
          </a:xfrm>
        </p:spPr>
        <p:txBody>
          <a:bodyPr/>
          <a:lstStyle/>
          <a:p>
            <a:r>
              <a:rPr lang="en-US" dirty="0" smtClean="0"/>
              <a:t>80 </a:t>
            </a:r>
            <a:r>
              <a:rPr lang="ru-RU" dirty="0" smtClean="0"/>
              <a:t>вопросов (</a:t>
            </a:r>
            <a:r>
              <a:rPr lang="en-US" dirty="0" smtClean="0"/>
              <a:t>multiple choice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Выбрать наиболее близкий синоним для заданного слова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Ближайший синоним слова </a:t>
            </a:r>
            <a:r>
              <a:rPr lang="en-US" i="1" dirty="0"/>
              <a:t>boat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i="1" dirty="0"/>
              <a:t>plane</a:t>
            </a:r>
            <a:r>
              <a:rPr lang="en-US" dirty="0"/>
              <a:t>	b. </a:t>
            </a:r>
            <a:r>
              <a:rPr lang="en-US" i="1" dirty="0"/>
              <a:t>ship</a:t>
            </a:r>
            <a:r>
              <a:rPr lang="en-US" dirty="0"/>
              <a:t>	c. </a:t>
            </a:r>
            <a:r>
              <a:rPr lang="en-US" i="1" dirty="0"/>
              <a:t>canoe</a:t>
            </a:r>
            <a:r>
              <a:rPr lang="en-US" dirty="0"/>
              <a:t>	d. </a:t>
            </a:r>
            <a:r>
              <a:rPr lang="en-US" i="1" dirty="0" smtClean="0"/>
              <a:t>railroad</a:t>
            </a:r>
            <a:endParaRPr lang="ru-RU" i="1" dirty="0" smtClean="0"/>
          </a:p>
          <a:p>
            <a:pPr marL="514350" indent="-514350">
              <a:buAutoNum type="alphaLcPeriod"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Ограничения: только для синонимических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883"/>
            <a:ext cx="10515600" cy="1325563"/>
          </a:xfrm>
        </p:spPr>
        <p:txBody>
          <a:bodyPr/>
          <a:lstStyle/>
          <a:p>
            <a:r>
              <a:rPr lang="en-US" dirty="0" smtClean="0"/>
              <a:t>WordSim353</a:t>
            </a:r>
            <a:r>
              <a:rPr lang="ru-RU" dirty="0" smtClean="0"/>
              <a:t> (</a:t>
            </a:r>
            <a:r>
              <a:rPr lang="en-US" dirty="0" smtClean="0"/>
              <a:t>Finkelstein et al. 2002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Пары слов с оценкой степени близости</a:t>
            </a:r>
            <a:br>
              <a:rPr lang="ru-RU" dirty="0" smtClean="0"/>
            </a:br>
            <a:r>
              <a:rPr lang="ru-RU" dirty="0" smtClean="0"/>
              <a:t>(2 набора: </a:t>
            </a:r>
            <a:r>
              <a:rPr lang="en-US" dirty="0" smtClean="0"/>
              <a:t>relatedness vs. similarity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Оценивались людьми (по 13-16 человек на каждую пару)</a:t>
            </a:r>
          </a:p>
          <a:p>
            <a:r>
              <a:rPr lang="ru-RU" dirty="0" smtClean="0"/>
              <a:t>Примеры пар:</a:t>
            </a:r>
          </a:p>
          <a:p>
            <a:pPr marL="914400" lvl="2" indent="0">
              <a:buNone/>
            </a:pPr>
            <a:r>
              <a:rPr lang="en-US" sz="3200" i="1" dirty="0" smtClean="0"/>
              <a:t>Tiger – cat</a:t>
            </a:r>
          </a:p>
          <a:p>
            <a:pPr marL="914400" lvl="2" indent="0">
              <a:buNone/>
            </a:pPr>
            <a:r>
              <a:rPr lang="en-US" sz="3200" i="1" dirty="0" smtClean="0"/>
              <a:t>Doctor – nurse</a:t>
            </a:r>
          </a:p>
          <a:p>
            <a:pPr marL="914400" lvl="2" indent="0">
              <a:buNone/>
            </a:pPr>
            <a:r>
              <a:rPr lang="en-US" sz="3200" i="1" dirty="0" smtClean="0"/>
              <a:t>Professor – doctor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student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stupid</a:t>
            </a:r>
          </a:p>
          <a:p>
            <a:r>
              <a:rPr lang="ru-RU" dirty="0" smtClean="0"/>
              <a:t>Недостатки?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5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174"/>
            <a:ext cx="10515600" cy="490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Инструкция:</a:t>
            </a:r>
          </a:p>
          <a:p>
            <a:pPr marL="0" indent="0">
              <a:buNone/>
            </a:pPr>
            <a:r>
              <a:rPr lang="en-US" dirty="0" smtClean="0"/>
              <a:t>Below is a list of pairs of words. For each pair, please assign </a:t>
            </a:r>
          </a:p>
          <a:p>
            <a:pPr marL="0" indent="0">
              <a:buNone/>
            </a:pPr>
            <a:r>
              <a:rPr lang="en-US" dirty="0" smtClean="0"/>
              <a:t>a numerical similarity score between 0 and 10 (0 = words are totally </a:t>
            </a:r>
          </a:p>
          <a:p>
            <a:pPr marL="0" indent="0">
              <a:buNone/>
            </a:pPr>
            <a:r>
              <a:rPr lang="en-US" dirty="0" smtClean="0"/>
              <a:t>unrelated, 10 = words are VERY closely related). By definition, </a:t>
            </a:r>
          </a:p>
          <a:p>
            <a:pPr marL="0" indent="0">
              <a:buNone/>
            </a:pPr>
            <a:r>
              <a:rPr lang="en-US" dirty="0" smtClean="0"/>
              <a:t>the similarity of the word to itself should be 10. You may assign </a:t>
            </a:r>
          </a:p>
          <a:p>
            <a:pPr marL="0" indent="0">
              <a:buNone/>
            </a:pPr>
            <a:r>
              <a:rPr lang="en-US" dirty="0" smtClean="0"/>
              <a:t>fractional scores (for example, 7.5).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…</a:t>
            </a:r>
            <a:r>
              <a:rPr lang="en-US" dirty="0" smtClean="0"/>
              <a:t>&gt; When estimating similarity of antonyms, consider them "similar“ (i.e., belonging to the same domain or representing features of the same concept), rather than "dissimilar".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контекста, не специфицированы значения</a:t>
            </a:r>
          </a:p>
          <a:p>
            <a:r>
              <a:rPr lang="ru-RU" dirty="0" smtClean="0"/>
              <a:t>Человеку непонятно, что такое «похожи», ср. разброс оценок:</a:t>
            </a:r>
          </a:p>
          <a:p>
            <a:pPr marL="0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en-US" sz="2800" i="1" dirty="0" smtClean="0"/>
              <a:t>Smart – student</a:t>
            </a:r>
            <a:r>
              <a:rPr lang="en-US" sz="2800" dirty="0" smtClean="0"/>
              <a:t> : </a:t>
            </a:r>
            <a:r>
              <a:rPr lang="ru-RU" sz="2800" dirty="0" smtClean="0"/>
              <a:t>от 2 до 7 (средняя 4.62)</a:t>
            </a:r>
          </a:p>
          <a:p>
            <a:pPr marL="914400" lvl="2" indent="0">
              <a:buNone/>
            </a:pPr>
            <a:r>
              <a:rPr lang="en-US" sz="2800" i="1" dirty="0" smtClean="0"/>
              <a:t>Smart – stupid</a:t>
            </a:r>
            <a:r>
              <a:rPr lang="en-US" sz="2800" dirty="0" smtClean="0"/>
              <a:t> :</a:t>
            </a:r>
            <a:r>
              <a:rPr lang="ru-RU" sz="2800" dirty="0" smtClean="0"/>
              <a:t> от 0 до 9 (средняя 5.81)</a:t>
            </a:r>
          </a:p>
          <a:p>
            <a:pPr marL="914400" lvl="2" indent="0">
              <a:buNone/>
            </a:pPr>
            <a:endParaRPr lang="ru-RU" sz="2800" dirty="0"/>
          </a:p>
          <a:p>
            <a:r>
              <a:rPr lang="ru-RU" dirty="0" smtClean="0"/>
              <a:t>Как вообще определять сходство для пар «прилагательное – существительное»?</a:t>
            </a:r>
          </a:p>
          <a:p>
            <a:pPr marL="0" indent="0">
              <a:buNone/>
            </a:pPr>
            <a:r>
              <a:rPr lang="ru-RU" dirty="0" smtClean="0"/>
              <a:t>(см. также </a:t>
            </a:r>
            <a:r>
              <a:rPr lang="en-US" dirty="0" err="1" smtClean="0"/>
              <a:t>Faruqui</a:t>
            </a:r>
            <a:r>
              <a:rPr lang="en-US" dirty="0" smtClean="0"/>
              <a:t> et al. 2016)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5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Переводы </a:t>
            </a:r>
            <a:r>
              <a:rPr lang="en-US" sz="3200" dirty="0"/>
              <a:t>WS353 </a:t>
            </a:r>
            <a:r>
              <a:rPr lang="ru-RU" sz="3200" dirty="0"/>
              <a:t>на разные языки (включая русский)</a:t>
            </a:r>
          </a:p>
          <a:p>
            <a:r>
              <a:rPr lang="en-US" sz="3200" dirty="0" smtClean="0"/>
              <a:t>Multilingual WS353</a:t>
            </a:r>
          </a:p>
          <a:p>
            <a:r>
              <a:rPr lang="en-US" sz="3200" dirty="0" smtClean="0"/>
              <a:t>SimLex-999 (similarity, </a:t>
            </a:r>
            <a:r>
              <a:rPr lang="ru-RU" sz="3200" dirty="0" smtClean="0"/>
              <a:t>НЕ </a:t>
            </a:r>
            <a:r>
              <a:rPr lang="en-US" sz="3200" dirty="0" smtClean="0"/>
              <a:t>relatedness)</a:t>
            </a:r>
          </a:p>
          <a:p>
            <a:r>
              <a:rPr lang="en-US" sz="3200" dirty="0" smtClean="0"/>
              <a:t>Stanford contextual </a:t>
            </a:r>
            <a:r>
              <a:rPr lang="en-US" sz="3200" dirty="0"/>
              <a:t>word similarity dataset (SCWS</a:t>
            </a:r>
            <a:r>
              <a:rPr lang="en-US" sz="3200" dirty="0" smtClean="0"/>
              <a:t>) – </a:t>
            </a:r>
            <a:r>
              <a:rPr lang="ru-RU" sz="3200" dirty="0" smtClean="0"/>
              <a:t>слова в контексте (т.е. со снятой семантической омонимией)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26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Свободные ассоциации на заданный стимул</a:t>
            </a:r>
          </a:p>
          <a:p>
            <a:pPr marL="514350" indent="-514350">
              <a:buAutoNum type="arabicParenR"/>
            </a:pPr>
            <a:r>
              <a:rPr lang="ru-RU" dirty="0" smtClean="0"/>
              <a:t>Русский ассоциативный словарь (эксперимент </a:t>
            </a:r>
            <a:r>
              <a:rPr lang="ru-RU" dirty="0" err="1" smtClean="0"/>
              <a:t>оффлайн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http://tesaurus.ru/dict/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Sociation</a:t>
            </a:r>
            <a:r>
              <a:rPr lang="en-US" dirty="0" smtClean="0"/>
              <a:t> </a:t>
            </a:r>
            <a:r>
              <a:rPr lang="ru-RU" dirty="0" smtClean="0"/>
              <a:t>(эксперимент онлайн)</a:t>
            </a:r>
          </a:p>
          <a:p>
            <a:pPr marL="0" indent="0">
              <a:buNone/>
            </a:pPr>
            <a:r>
              <a:rPr lang="en-US" dirty="0" smtClean="0"/>
              <a:t>https://sociation.org/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1006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Оценка качества дистрибутивной модели</vt:lpstr>
      <vt:lpstr>Для чего оценивать качество модели</vt:lpstr>
      <vt:lpstr>Типы ориентиров</vt:lpstr>
      <vt:lpstr>TOEFL synonym detection task (Landauer &amp; Dumais 1997)</vt:lpstr>
      <vt:lpstr>WordSim353 (Finkelstein et al. 2002)</vt:lpstr>
      <vt:lpstr>WordSim353</vt:lpstr>
      <vt:lpstr>WordSim353</vt:lpstr>
      <vt:lpstr>Аналогичные наборы</vt:lpstr>
      <vt:lpstr>Ассоциативная близость</vt:lpstr>
      <vt:lpstr>Ассоциативная близость</vt:lpstr>
      <vt:lpstr>Онтологические отношения</vt:lpstr>
      <vt:lpstr>Онтологические отношения: BLESS</vt:lpstr>
      <vt:lpstr>Аналогии (Mikolov et al. 2013)</vt:lpstr>
      <vt:lpstr>Задания на категоризацию (Concept categorization task)</vt:lpstr>
      <vt:lpstr>BrainBench (Xu et al. 2016)</vt:lpstr>
      <vt:lpstr>GLUE</vt:lpstr>
      <vt:lpstr>Следующий шаг</vt:lpstr>
      <vt:lpstr>Дополнительные ссылки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дистрибутивной модели</dc:title>
  <dc:creator>Дарья Рыжова</dc:creator>
  <cp:lastModifiedBy>ДР</cp:lastModifiedBy>
  <cp:revision>43</cp:revision>
  <dcterms:created xsi:type="dcterms:W3CDTF">2020-02-23T16:17:00Z</dcterms:created>
  <dcterms:modified xsi:type="dcterms:W3CDTF">2023-02-21T11:09:39Z</dcterms:modified>
</cp:coreProperties>
</file>