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269" r:id="rId4"/>
    <p:sldId id="257" r:id="rId5"/>
    <p:sldId id="258" r:id="rId6"/>
    <p:sldId id="259" r:id="rId7"/>
    <p:sldId id="280" r:id="rId8"/>
    <p:sldId id="263" r:id="rId9"/>
    <p:sldId id="281" r:id="rId10"/>
    <p:sldId id="264" r:id="rId11"/>
    <p:sldId id="265" r:id="rId12"/>
    <p:sldId id="266" r:id="rId13"/>
    <p:sldId id="267" r:id="rId14"/>
    <p:sldId id="261" r:id="rId15"/>
    <p:sldId id="283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2" r:id="rId26"/>
    <p:sldId id="285" r:id="rId27"/>
    <p:sldId id="287" r:id="rId28"/>
    <p:sldId id="288" r:id="rId29"/>
    <p:sldId id="289" r:id="rId30"/>
    <p:sldId id="290" r:id="rId31"/>
    <p:sldId id="292" r:id="rId32"/>
    <p:sldId id="294" r:id="rId33"/>
    <p:sldId id="291" r:id="rId34"/>
    <p:sldId id="295" r:id="rId35"/>
    <p:sldId id="28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9" autoAdjust="0"/>
  </p:normalViewPr>
  <p:slideViewPr>
    <p:cSldViewPr snapToGrid="0">
      <p:cViewPr varScale="1">
        <p:scale>
          <a:sx n="64" d="100"/>
          <a:sy n="64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CC7B1-D551-409D-89A8-19E0583782AB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DB2E-F275-4383-9433-3D2F2E23F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Стандартное представление лексики – неструктурированное словарное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DB2E-F275-4383-9433-3D2F2E23FE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20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1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D003F-85CB-4300-82CC-2E05EEEA0BA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a39ff9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a39ff9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6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6d191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6d191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a6c32d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a6c32d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a6c32d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a6c32d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2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46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6c32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a6c32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16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12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3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B31-3734-4C8F-8995-D417E06C098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EE14-EEDA-4F3A-8B81-9CE6D72BE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ianword.net/" TargetMode="External"/><Relationship Id="rId2" Type="http://schemas.openxmlformats.org/officeDocument/2006/relationships/hyperlink" Target="http://www.ruwordnet.r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bank.ru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ia.cll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s.clld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ld/clics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binform.ru/pub/ruthes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ling.hss.ntu.edu.sg/omw/summx.html" TargetMode="External"/><Relationship Id="rId2" Type="http://schemas.openxmlformats.org/officeDocument/2006/relationships/hyperlink" Target="http://compling.hss.ntu.edu.sg/om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Лексические 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НИС «Компьютерная семантика»</a:t>
            </a:r>
            <a:br>
              <a:rPr lang="ru-RU" dirty="0" smtClean="0"/>
            </a:br>
            <a:r>
              <a:rPr lang="ru-RU" dirty="0" smtClean="0"/>
              <a:t>10.01.2022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3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en-US" dirty="0" err="1" smtClean="0"/>
              <a:t>nltk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(см. </a:t>
            </a:r>
            <a:r>
              <a:rPr lang="en-US" sz="3200" dirty="0" err="1"/>
              <a:t>w</a:t>
            </a:r>
            <a:r>
              <a:rPr lang="en-US" sz="3200" dirty="0" err="1" smtClean="0"/>
              <a:t>ordnet.ipynb</a:t>
            </a:r>
            <a:r>
              <a:rPr lang="en-US" sz="32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 каждого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и у каждой леммы (слова в определенном значении) есть свой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ср.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методы:</a:t>
            </a: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выдает список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синсетов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synset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один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lemmas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список лемм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выдает одну лемму</a:t>
            </a:r>
          </a:p>
          <a:p>
            <a:pPr marL="457200" lvl="1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all_synsets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доступ ко всем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all_lemma_names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 ко всем словам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Синсет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name()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definition()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лемм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lemmas()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lemma_names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примеры (иногда)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: examples()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 между </a:t>
            </a:r>
            <a:r>
              <a:rPr lang="ru-RU" dirty="0" err="1" smtClean="0"/>
              <a:t>синсетами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гипонимы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hyponyms()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hypernyms()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(ы)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верхнего уровня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root_hypernyms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холонимы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member_holonyms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меронимы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member_meronyms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similar_tos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ближайший общий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lowest_common_hypernyms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синсетами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(несколько разных метрик)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отношения определены только для лемм: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Антонимы – </a:t>
            </a:r>
            <a:r>
              <a:rPr lang="en-US" dirty="0" smtClean="0"/>
              <a:t>antonyms()</a:t>
            </a:r>
          </a:p>
          <a:p>
            <a:r>
              <a:rPr lang="ru-RU" dirty="0" smtClean="0"/>
              <a:t>Деривационные отношения – </a:t>
            </a:r>
            <a:r>
              <a:rPr lang="en-US" dirty="0" err="1" smtClean="0"/>
              <a:t>derivationally_related_forms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Для относительных прилагательных – существительные, от которых они образованы: </a:t>
            </a:r>
            <a:r>
              <a:rPr lang="en-US" dirty="0" err="1" smtClean="0"/>
              <a:t>pertainyms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Русские </a:t>
            </a:r>
            <a:r>
              <a:rPr lang="ru-RU" dirty="0" err="1" smtClean="0"/>
              <a:t>ворднеты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RuWordNet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http://www.ruwordnet.ru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YARN (Yet Another Russian Net):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://russianword.net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8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6061587"/>
          </a:xfrm>
        </p:spPr>
        <p:txBody>
          <a:bodyPr>
            <a:normAutofit/>
          </a:bodyPr>
          <a:lstStyle/>
          <a:p>
            <a:r>
              <a:rPr lang="ru-RU" dirty="0" smtClean="0"/>
              <a:t>Для решения каких задач может пригодиться </a:t>
            </a:r>
            <a:r>
              <a:rPr lang="en-US" dirty="0" smtClean="0"/>
              <a:t>WordNet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Информационный поиск, семантическая </a:t>
            </a:r>
            <a:r>
              <a:rPr lang="ru-RU" dirty="0" err="1" smtClean="0"/>
              <a:t>дизамбигуация</a:t>
            </a:r>
            <a:r>
              <a:rPr lang="ru-RU" dirty="0" smtClean="0"/>
              <a:t>, диалоговые системы, автоматическое реферирование и проч.</a:t>
            </a:r>
          </a:p>
          <a:p>
            <a:r>
              <a:rPr lang="ru-RU" dirty="0" smtClean="0"/>
              <a:t>Как создаются </a:t>
            </a:r>
            <a:r>
              <a:rPr lang="ru-RU" dirty="0" err="1" smtClean="0"/>
              <a:t>ворднеты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Вручную (см. Принстонский </a:t>
            </a:r>
            <a:r>
              <a:rPr lang="en-US" dirty="0" smtClean="0"/>
              <a:t>WordNet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Краудсорсинг</a:t>
            </a:r>
            <a:endParaRPr lang="ru-RU" dirty="0" smtClean="0"/>
          </a:p>
          <a:p>
            <a:pPr lvl="1"/>
            <a:r>
              <a:rPr lang="ru-RU" dirty="0" smtClean="0"/>
              <a:t>Конвертация из существующих ресурсов (см. </a:t>
            </a:r>
            <a:r>
              <a:rPr lang="en-US" dirty="0" err="1" smtClean="0"/>
              <a:t>RuWordNet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Перевод с другого языка</a:t>
            </a:r>
          </a:p>
          <a:p>
            <a:pPr lvl="1"/>
            <a:r>
              <a:rPr lang="ru-RU" dirty="0" smtClean="0"/>
              <a:t>Извлечение отношений из словаря</a:t>
            </a:r>
          </a:p>
          <a:p>
            <a:pPr lvl="1"/>
            <a:r>
              <a:rPr lang="ru-RU" dirty="0" smtClean="0"/>
              <a:t>Извлечение отношений из неразмеченного корпуса</a:t>
            </a:r>
          </a:p>
          <a:p>
            <a:pPr lvl="1"/>
            <a:r>
              <a:rPr lang="ru-RU" dirty="0" smtClean="0"/>
              <a:t>Извлечение отношений из векторных моделей</a:t>
            </a:r>
          </a:p>
          <a:p>
            <a:pPr marL="457200" lvl="1" indent="0">
              <a:buNone/>
            </a:pPr>
            <a:r>
              <a:rPr lang="ru-RU" dirty="0" smtClean="0"/>
              <a:t>(см. Алексеевский 2018)</a:t>
            </a:r>
          </a:p>
          <a:p>
            <a:r>
              <a:rPr lang="ru-RU" dirty="0"/>
              <a:t>Для представления семантики каких слов такой формат хорошо подходит? А для каких подходит плохо?</a:t>
            </a:r>
          </a:p>
        </p:txBody>
      </p:sp>
    </p:spTree>
    <p:extLst>
      <p:ext uri="{BB962C8B-B14F-4D97-AF65-F5344CB8AC3E}">
        <p14:creationId xmlns:p14="http://schemas.microsoft.com/office/powerpoint/2010/main" val="15153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WordNet – </a:t>
            </a:r>
            <a:r>
              <a:rPr lang="ru-RU" dirty="0" smtClean="0"/>
              <a:t>парадигматические отношения (очень грубо: какие слова могут занимать ту же позицию в контексте, что и данное)</a:t>
            </a:r>
          </a:p>
          <a:p>
            <a:r>
              <a:rPr lang="en-US" dirty="0" err="1" smtClean="0"/>
              <a:t>FrameNet</a:t>
            </a:r>
            <a:r>
              <a:rPr lang="en-US" dirty="0" smtClean="0"/>
              <a:t> – </a:t>
            </a:r>
            <a:r>
              <a:rPr lang="ru-RU" dirty="0" smtClean="0"/>
              <a:t>синтагматические отношения (очень грубо: какие слова могут сочетаться с данным)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1325563"/>
          </a:xfrm>
        </p:spPr>
        <p:txBody>
          <a:bodyPr/>
          <a:lstStyle/>
          <a:p>
            <a:r>
              <a:rPr lang="ru-RU" dirty="0" smtClean="0"/>
              <a:t>Фреймы: теоретическая справка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98915" y="1451538"/>
            <a:ext cx="8914081" cy="478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 – схематическое представление о ситуации. Он задает участников ситуации и отношения, которые их связывают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Лексические единицы «высвечивают» во фрейме какой-то фрагмент 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Все элементы фрейма взаимосвязаны, так что активизация части фрейма (через определенную лексему) приводит к активизации всего фрейма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Понятие фрейма впервые предложено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Марвином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Минским для моделирования баз знаний - искусственный интеллект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лингвистику это понятие принесено Чарльзом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5" name="Рисунок 4" descr="Филлмор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4934" y="853282"/>
            <a:ext cx="2124075" cy="2152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1058" y="3005932"/>
            <a:ext cx="206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Чарльз </a:t>
            </a:r>
            <a:r>
              <a:rPr lang="ru-RU" dirty="0" err="1" smtClean="0"/>
              <a:t>Филлмор</a:t>
            </a:r>
            <a:endParaRPr lang="ru-RU" dirty="0" smtClean="0"/>
          </a:p>
          <a:p>
            <a:r>
              <a:rPr lang="ru-RU" dirty="0" smtClean="0"/>
              <a:t>(1929 - 2014)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7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046" y="171846"/>
            <a:ext cx="9423009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Пример: </a:t>
            </a:r>
            <a:r>
              <a:rPr lang="ru-RU" sz="3600" dirty="0"/>
              <a:t>фрейм </a:t>
            </a:r>
            <a:r>
              <a:rPr lang="en-US" sz="3600" dirty="0"/>
              <a:t>Commercial event </a:t>
            </a:r>
            <a:r>
              <a:rPr lang="en-US" sz="3600" dirty="0" smtClean="0"/>
              <a:t>(</a:t>
            </a:r>
            <a:r>
              <a:rPr lang="ru-RU" sz="3600" dirty="0" err="1" smtClean="0"/>
              <a:t>Филлмор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33046" y="1486693"/>
            <a:ext cx="10325686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Elements: buyer, seller, money, goods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Events: transfer of money from buyer to seller; followed by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of goods from seller to buyer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Лексемы «высвечивают» фрагмент фрейма: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Buy: buyer and goods “I bought a car (from him).”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Sell: seller and goods “He sold his car (to me).”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Pay: buyer and money “I paid $1000 (for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Spend: buyer and money “I spent $1000 (on the car).”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Cost: goods and money “The car cost $1000.”</a:t>
            </a:r>
          </a:p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Charge: seller and money “He charged $1000 (for the car).”</a:t>
            </a:r>
            <a:endParaRPr lang="ru-R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38F-F37C-47D8-8068-D85675B44AFE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650"/>
            <a:ext cx="10515600" cy="746223"/>
          </a:xfrm>
        </p:spPr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3888"/>
            <a:ext cx="10515600" cy="5345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WordNet</a:t>
            </a:r>
            <a:r>
              <a:rPr lang="ru-RU" dirty="0" smtClean="0"/>
              <a:t> (+</a:t>
            </a:r>
            <a:r>
              <a:rPr lang="en-US" dirty="0" err="1" smtClean="0"/>
              <a:t>MultiWordNet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к нему обращаться через </a:t>
            </a:r>
            <a:r>
              <a:rPr lang="en-US" dirty="0" err="1" smtClean="0"/>
              <a:t>nltk</a:t>
            </a:r>
            <a:endParaRPr lang="en-US" dirty="0" smtClean="0"/>
          </a:p>
          <a:p>
            <a:pPr lvl="1"/>
            <a:r>
              <a:rPr lang="ru-RU" dirty="0" smtClean="0"/>
              <a:t>Зачем он нужен</a:t>
            </a:r>
          </a:p>
          <a:p>
            <a:pPr lvl="1"/>
            <a:r>
              <a:rPr lang="ru-RU" dirty="0" smtClean="0"/>
              <a:t>Как создавать подобные ресурсы</a:t>
            </a:r>
            <a:endParaRPr lang="en-US" dirty="0" smtClean="0"/>
          </a:p>
          <a:p>
            <a:r>
              <a:rPr lang="en-US" dirty="0" err="1" smtClean="0"/>
              <a:t>FrameNet</a:t>
            </a:r>
            <a:endParaRPr lang="ru-RU" dirty="0" smtClean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нему обращаться через </a:t>
            </a:r>
            <a:r>
              <a:rPr lang="en-US" dirty="0" err="1" smtClean="0"/>
              <a:t>nltk</a:t>
            </a:r>
            <a:endParaRPr lang="ru-RU" dirty="0" smtClean="0"/>
          </a:p>
          <a:p>
            <a:pPr lvl="1"/>
            <a:r>
              <a:rPr lang="ru-RU" dirty="0" smtClean="0"/>
              <a:t>Зачем нужен</a:t>
            </a:r>
            <a:endParaRPr lang="en-US" dirty="0" smtClean="0"/>
          </a:p>
          <a:p>
            <a:r>
              <a:rPr lang="en-US" dirty="0" smtClean="0"/>
              <a:t>CLICS</a:t>
            </a:r>
            <a:endParaRPr lang="ru-RU" dirty="0" smtClean="0"/>
          </a:p>
          <a:p>
            <a:pPr lvl="1"/>
            <a:r>
              <a:rPr lang="ru-RU" dirty="0" smtClean="0"/>
              <a:t>Как устроен</a:t>
            </a:r>
          </a:p>
          <a:p>
            <a:pPr lvl="1"/>
            <a:r>
              <a:rPr lang="ru-RU" dirty="0" smtClean="0"/>
              <a:t>Как его использовать и как развивать</a:t>
            </a:r>
          </a:p>
          <a:p>
            <a:r>
              <a:rPr lang="ru-RU" dirty="0" smtClean="0"/>
              <a:t>Обобщение</a:t>
            </a:r>
          </a:p>
          <a:p>
            <a:r>
              <a:rPr lang="ru-RU" dirty="0" smtClean="0"/>
              <a:t>Графы</a:t>
            </a:r>
          </a:p>
          <a:p>
            <a:r>
              <a:rPr lang="ru-RU" dirty="0" smtClean="0"/>
              <a:t>Домашнее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5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25" y="334108"/>
            <a:ext cx="10396882" cy="1151965"/>
          </a:xfrm>
        </p:spPr>
        <p:txBody>
          <a:bodyPr/>
          <a:lstStyle/>
          <a:p>
            <a:r>
              <a:rPr lang="en-US" dirty="0" err="1" smtClean="0"/>
              <a:t>FrameNet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1486073"/>
            <a:ext cx="10394707" cy="47486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https://framenet2.icsi.berkeley.edu</a:t>
            </a:r>
            <a:endParaRPr lang="ru-RU" sz="28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Около 1200 фреймов</a:t>
            </a:r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13 000 лексических единиц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Отношения между фреймами (в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т.ч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 иерархические)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фрейма: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Ядерные и периферийные участники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Слова, относящиеся к данному фрейму</a:t>
            </a:r>
          </a:p>
          <a:p>
            <a:pPr lvl="1"/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Для каждого слова корпус размеченных предложений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Начат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Филлмором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продолжает развиваться</a:t>
            </a:r>
          </a:p>
          <a:p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 разрабатываются </a:t>
            </a:r>
            <a:r>
              <a:rPr lang="ru-RU" sz="28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фреймнеты</a:t>
            </a:r>
            <a:r>
              <a:rPr lang="ru-RU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других языков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 для русского языка: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http://www.framebank.ru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frames()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фреймов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функция, выдающая один фрейм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</a:p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Аналогично: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функция, выдающая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слов (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lexical units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функция, выдающая информацию об одном слове в виде </a:t>
            </a:r>
            <a:r>
              <a:rPr lang="ru-RU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словаря</a:t>
            </a:r>
            <a:endParaRPr lang="ru-RU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Что есть у каждого фрейма:</a:t>
            </a:r>
          </a:p>
          <a:p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слов, относящихся к данному фрейму – </a:t>
            </a:r>
            <a:r>
              <a:rPr lang="en-US" sz="24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lexUnit</a:t>
            </a:r>
            <a:endParaRPr lang="en-US" sz="24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словарь всех элементов ( = участников, ролей, относящихся к данному фрейму) – </a:t>
            </a:r>
            <a:r>
              <a:rPr lang="en-US" sz="24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ru-RU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об участниках фрейма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r>
              <a:rPr lang="ru-RU" dirty="0" smtClean="0"/>
              <a:t> и название</a:t>
            </a:r>
            <a:r>
              <a:rPr lang="en-US" dirty="0" smtClean="0"/>
              <a:t> </a:t>
            </a:r>
            <a:r>
              <a:rPr lang="ru-RU" dirty="0" smtClean="0"/>
              <a:t>элемента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Тип: ядерный </a:t>
            </a:r>
            <a:r>
              <a:rPr lang="en-US" dirty="0" smtClean="0"/>
              <a:t>vs. </a:t>
            </a:r>
            <a:r>
              <a:rPr lang="ru-RU" dirty="0" smtClean="0"/>
              <a:t>периферийный </a:t>
            </a:r>
            <a:r>
              <a:rPr lang="en-US" dirty="0" smtClean="0"/>
              <a:t>vs. </a:t>
            </a:r>
            <a:r>
              <a:rPr lang="ru-RU" dirty="0" smtClean="0"/>
              <a:t>экстра-тематический</a:t>
            </a:r>
          </a:p>
          <a:p>
            <a:r>
              <a:rPr lang="ru-RU" dirty="0" smtClean="0"/>
              <a:t>Связь с другими элементами: наличие каких элементов требует, каких – исключает</a:t>
            </a:r>
          </a:p>
        </p:txBody>
      </p:sp>
    </p:spTree>
    <p:extLst>
      <p:ext uri="{BB962C8B-B14F-4D97-AF65-F5344CB8AC3E}">
        <p14:creationId xmlns:p14="http://schemas.microsoft.com/office/powerpoint/2010/main" val="42468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Сведения о словах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ru-RU" dirty="0" smtClean="0"/>
              <a:t>Определение</a:t>
            </a:r>
          </a:p>
          <a:p>
            <a:r>
              <a:rPr lang="ru-RU" dirty="0" smtClean="0"/>
              <a:t>Часть речи</a:t>
            </a:r>
          </a:p>
          <a:p>
            <a:r>
              <a:rPr lang="ru-RU" b="1" dirty="0" smtClean="0"/>
              <a:t>Размеченные примеры (!)</a:t>
            </a:r>
          </a:p>
          <a:p>
            <a:r>
              <a:rPr lang="ru-RU" dirty="0" smtClean="0"/>
              <a:t>…и некоторые 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8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все фреймы, </a:t>
            </a:r>
            <a:r>
              <a:rPr lang="ru-RU" dirty="0" smtClean="0"/>
              <a:t>в </a:t>
            </a:r>
            <a:r>
              <a:rPr lang="ru-RU" dirty="0"/>
              <a:t>число ядерных (</a:t>
            </a:r>
            <a:r>
              <a:rPr lang="ru-RU" dirty="0" err="1"/>
              <a:t>Core</a:t>
            </a:r>
            <a:r>
              <a:rPr lang="ru-RU" dirty="0"/>
              <a:t>) </a:t>
            </a:r>
            <a:r>
              <a:rPr lang="ru-RU" dirty="0" smtClean="0"/>
              <a:t>элементов которых </a:t>
            </a:r>
            <a:r>
              <a:rPr lang="ru-RU" dirty="0"/>
              <a:t>входит участник с ролью начальной точки перемещения (</a:t>
            </a:r>
            <a:r>
              <a:rPr lang="ru-RU" dirty="0" err="1"/>
              <a:t>Source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6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Cross-Linguistic Linked Data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67"/>
              <a:t>Martin Haspelmath &amp; Robert Forkel</a:t>
            </a:r>
            <a:endParaRPr sz="2667"/>
          </a:p>
          <a:p>
            <a:pPr indent="-474121">
              <a:spcBef>
                <a:spcPts val="2133"/>
              </a:spcBef>
              <a:buSzPts val="2000"/>
            </a:pPr>
            <a:r>
              <a:rPr lang="ru" sz="2667"/>
              <a:t>glottolog</a:t>
            </a:r>
            <a:endParaRPr sz="2667"/>
          </a:p>
          <a:p>
            <a:pPr indent="-474121">
              <a:buSzPts val="2000"/>
            </a:pPr>
            <a:r>
              <a:rPr lang="ru" sz="2667"/>
              <a:t>WALS, WOLD и другие базы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агрегаторы типа CLICS</a:t>
            </a:r>
            <a:endParaRPr sz="2667"/>
          </a:p>
          <a:p>
            <a:pPr indent="-474121">
              <a:buSzPts val="2000"/>
            </a:pPr>
            <a:r>
              <a:rPr lang="ru" sz="2667"/>
              <a:t>софт и формат данных</a:t>
            </a:r>
            <a:endParaRPr sz="2667"/>
          </a:p>
          <a:p>
            <a:pPr indent="-474121">
              <a:buSzPts val="2000"/>
            </a:pPr>
            <a:r>
              <a:rPr lang="ru" sz="2667"/>
              <a:t>журналы</a:t>
            </a:r>
            <a:br>
              <a:rPr lang="ru" sz="2667"/>
            </a:br>
            <a:r>
              <a:rPr lang="ru" sz="2667"/>
              <a:t>например, Dictionaria (</a:t>
            </a:r>
            <a:r>
              <a:rPr lang="ru" sz="2667" u="sng">
                <a:solidFill>
                  <a:schemeClr val="accent5"/>
                </a:solidFill>
                <a:hlinkClick r:id="rId3"/>
              </a:rPr>
              <a:t>https://dictionaria.clld.org/</a:t>
            </a:r>
            <a:r>
              <a:rPr lang="ru" sz="2667"/>
              <a:t>): словари малых языков с грамматическим комментарием</a:t>
            </a:r>
            <a:endParaRPr sz="2667"/>
          </a:p>
        </p:txBody>
      </p:sp>
    </p:spTree>
    <p:extLst>
      <p:ext uri="{BB962C8B-B14F-4D97-AF65-F5344CB8AC3E}">
        <p14:creationId xmlns:p14="http://schemas.microsoft.com/office/powerpoint/2010/main" val="6081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210233"/>
            <a:ext cx="11360800" cy="10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Database of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ross-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nguistic 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olexification</a:t>
            </a:r>
            <a:r>
              <a:rPr lang="ru" b="1" dirty="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ru" b="1" dirty="0">
                <a:latin typeface="Maven Pro"/>
                <a:ea typeface="Maven Pro"/>
                <a:cs typeface="Maven Pro"/>
                <a:sym typeface="Maven Pro"/>
              </a:rPr>
              <a:t> (CLICS)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7883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3200" u="sng" dirty="0">
                <a:solidFill>
                  <a:schemeClr val="accent5"/>
                </a:solidFill>
                <a:hlinkClick r:id="rId3"/>
              </a:rPr>
              <a:t>https://clics.clld.org/</a:t>
            </a:r>
            <a:endParaRPr sz="32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ru" sz="3200" dirty="0"/>
              <a:t>Агрегатор доступных электронных словарей (словников) и баз данных</a:t>
            </a:r>
            <a:endParaRPr sz="3200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ru" sz="3200" dirty="0"/>
              <a:t>Содержит: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Набор лексических значений («концептов</a:t>
            </a:r>
            <a:r>
              <a:rPr lang="ru" sz="3200" dirty="0" smtClean="0"/>
              <a:t>»)</a:t>
            </a:r>
            <a:endParaRPr sz="3200" dirty="0"/>
          </a:p>
          <a:p>
            <a:pPr indent="-507987">
              <a:lnSpc>
                <a:spcPct val="115000"/>
              </a:lnSpc>
              <a:buClr>
                <a:schemeClr val="accent2"/>
              </a:buClr>
              <a:buSzPts val="2400"/>
            </a:pPr>
            <a:r>
              <a:rPr lang="ru" sz="3200" dirty="0"/>
              <a:t>Сведения о </a:t>
            </a:r>
            <a:r>
              <a:rPr lang="ru" sz="3200" dirty="0" smtClean="0"/>
              <a:t>колексификации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1449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Колексификация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0393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Два или более значений покрываются одним и тем же словом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Ср.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VS. дислексификация: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buNone/>
            </a:pPr>
            <a:r>
              <a:rPr lang="ru" sz="3200" dirty="0">
                <a:solidFill>
                  <a:srgbClr val="000000"/>
                </a:solidFill>
              </a:rPr>
              <a:t>‘старший брат’</a:t>
            </a:r>
            <a:endParaRPr sz="32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" sz="3200" dirty="0">
                <a:solidFill>
                  <a:srgbClr val="000000"/>
                </a:solidFill>
              </a:rPr>
              <a:t>‘младший брат’</a:t>
            </a:r>
            <a:endParaRPr dirty="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00" y="2997192"/>
            <a:ext cx="964237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51" y="3057442"/>
            <a:ext cx="46609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133334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300" y="5725300"/>
            <a:ext cx="6350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1551" y="4944840"/>
            <a:ext cx="22479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855" y="5528450"/>
            <a:ext cx="39497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7648764" y="5397650"/>
            <a:ext cx="35692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(орокский &lt; тунгусо-маньчжурский)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2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28767" y="366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</a:t>
            </a:r>
            <a:endParaRPr/>
          </a:p>
          <a:p>
            <a:r>
              <a:rPr lang="ru"/>
              <a:t>‘старший брат’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00" y="366100"/>
            <a:ext cx="8223400" cy="6125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5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значений (</a:t>
            </a:r>
            <a:r>
              <a:rPr lang="en-US" dirty="0" err="1" smtClean="0"/>
              <a:t>Concepticon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" sz="3200" dirty="0"/>
              <a:t>(https://concepticon.clld.org/)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ru-RU" sz="3200" dirty="0" smtClean="0"/>
              <a:t>Опубликованные словники, приведенные к общему виду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ru-RU" sz="3200" dirty="0" smtClean="0"/>
              <a:t>Словники: от списков </a:t>
            </a:r>
            <a:r>
              <a:rPr lang="ru-RU" sz="3200" dirty="0" err="1" smtClean="0"/>
              <a:t>Сводеша</a:t>
            </a:r>
            <a:r>
              <a:rPr lang="ru-RU" sz="3200" dirty="0" smtClean="0"/>
              <a:t> до клинических тестов на называние (</a:t>
            </a:r>
            <a:r>
              <a:rPr lang="en-US" sz="3200" dirty="0" smtClean="0"/>
              <a:t>naming tests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>
              <a:spcBef>
                <a:spcPts val="60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30222 </a:t>
            </a:r>
            <a:r>
              <a:rPr lang="ru-RU" sz="3200" dirty="0" smtClean="0">
                <a:solidFill>
                  <a:srgbClr val="000000"/>
                </a:solidFill>
              </a:rPr>
              <a:t>уникальных элемента из </a:t>
            </a:r>
            <a:r>
              <a:rPr lang="en-US" sz="3200" dirty="0" smtClean="0">
                <a:solidFill>
                  <a:srgbClr val="000000"/>
                </a:solidFill>
              </a:rPr>
              <a:t>160 </a:t>
            </a:r>
            <a:r>
              <a:rPr lang="ru-RU" sz="3200" dirty="0" smtClean="0">
                <a:solidFill>
                  <a:srgbClr val="000000"/>
                </a:solidFill>
              </a:rPr>
              <a:t>словников приведены к единому списку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smtClean="0">
                <a:solidFill>
                  <a:srgbClr val="000000"/>
                </a:solidFill>
              </a:rPr>
              <a:t>из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2495 </a:t>
            </a:r>
            <a:r>
              <a:rPr lang="ru-RU" sz="3200" dirty="0" smtClean="0">
                <a:solidFill>
                  <a:srgbClr val="000000"/>
                </a:solidFill>
              </a:rPr>
              <a:t>лексических значений</a:t>
            </a:r>
          </a:p>
          <a:p>
            <a:pPr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</a:rPr>
              <a:t>У каждого концепта есть уникальное имя и определение</a:t>
            </a:r>
            <a:endParaRPr lang="en-US" sz="3200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lang="ru" dirty="0"/>
              <a:t>Concepticon: </a:t>
            </a:r>
            <a:r>
              <a:rPr lang="ru" dirty="0" smtClean="0"/>
              <a:t>пример</a:t>
            </a:r>
            <a:endParaRPr dirty="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36" y="1980299"/>
            <a:ext cx="11785600" cy="427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0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14600" y="686800"/>
            <a:ext cx="276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CLICS целиком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967" y="88367"/>
            <a:ext cx="6892767" cy="651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2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ru-RU" sz="3200" dirty="0" smtClean="0"/>
              <a:t>Для решения каких задач может использоваться?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ru-RU" sz="3200" dirty="0" smtClean="0"/>
              <a:t>Сравнительно-историческое языкознание, ареальная лингвистика, лексическая типология…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Как пользоваться: открытый код</a:t>
            </a:r>
          </a:p>
          <a:p>
            <a:pPr marL="152396" indent="0">
              <a:spcBef>
                <a:spcPts val="600"/>
              </a:spcBef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github.com/clld/clics</a:t>
            </a:r>
            <a:r>
              <a:rPr lang="ru-RU" sz="32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ru-RU" sz="3200" dirty="0" smtClean="0"/>
              <a:t>Как создавать / развивать подобные ресурсы?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962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 err="1" smtClean="0"/>
              <a:t>Ворднет</a:t>
            </a:r>
            <a:r>
              <a:rPr lang="ru-RU" dirty="0" smtClean="0"/>
              <a:t> – скорее для имен, </a:t>
            </a:r>
            <a:r>
              <a:rPr lang="en-US" dirty="0" smtClean="0"/>
              <a:t>top-down approach</a:t>
            </a:r>
          </a:p>
          <a:p>
            <a:r>
              <a:rPr lang="ru-RU" dirty="0" err="1" smtClean="0"/>
              <a:t>Фреймнет</a:t>
            </a:r>
            <a:r>
              <a:rPr lang="ru-RU" dirty="0" smtClean="0"/>
              <a:t> – для предикатов, тоже </a:t>
            </a:r>
            <a:r>
              <a:rPr lang="en-US" dirty="0" smtClean="0"/>
              <a:t>top-down</a:t>
            </a:r>
          </a:p>
          <a:p>
            <a:r>
              <a:rPr lang="en-US" dirty="0" smtClean="0"/>
              <a:t>CLICS </a:t>
            </a:r>
            <a:r>
              <a:rPr lang="ru-RU" dirty="0" smtClean="0"/>
              <a:t>– в общем для всего, </a:t>
            </a:r>
            <a:r>
              <a:rPr lang="en-US" dirty="0" smtClean="0"/>
              <a:t>bottom-up</a:t>
            </a:r>
          </a:p>
          <a:p>
            <a:r>
              <a:rPr lang="ru-RU" dirty="0" smtClean="0"/>
              <a:t>Структура каждого из этих ресурсов – </a:t>
            </a:r>
            <a:r>
              <a:rPr lang="ru-RU" dirty="0" err="1" smtClean="0"/>
              <a:t>графовая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организовано лексико-семантическое </a:t>
            </a:r>
            <a:r>
              <a:rPr lang="ru-RU" dirty="0" smtClean="0"/>
              <a:t>пространство?</a:t>
            </a:r>
          </a:p>
          <a:p>
            <a:pPr marL="0" indent="0">
              <a:buNone/>
            </a:pPr>
            <a:r>
              <a:rPr lang="ru-RU" dirty="0" smtClean="0"/>
              <a:t>Вопрос</a:t>
            </a:r>
            <a:r>
              <a:rPr lang="ru-RU" dirty="0"/>
              <a:t>, который занимает лексических </a:t>
            </a:r>
            <a:r>
              <a:rPr lang="ru-RU" dirty="0" err="1"/>
              <a:t>типологов</a:t>
            </a:r>
            <a:r>
              <a:rPr lang="ru-RU" dirty="0"/>
              <a:t>, </a:t>
            </a:r>
            <a:r>
              <a:rPr lang="ru-RU" dirty="0" err="1"/>
              <a:t>нейролингвистов</a:t>
            </a:r>
            <a:r>
              <a:rPr lang="ru-RU" dirty="0"/>
              <a:t>, компьютерных лингвистов (ср. многоязычные дистрибутивные модели типа </a:t>
            </a:r>
            <a:r>
              <a:rPr lang="en-US" dirty="0"/>
              <a:t>BERT</a:t>
            </a:r>
            <a:r>
              <a:rPr lang="ru-RU" dirty="0" smtClean="0"/>
              <a:t>) </a:t>
            </a:r>
            <a:r>
              <a:rPr lang="ru-RU" b="1" dirty="0" smtClean="0"/>
              <a:t>прямо сейчас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69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97611"/>
            <a:ext cx="10515600" cy="4179351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Тезаурус – словарь, в котором указываются семантические отношения между единицами</a:t>
            </a:r>
          </a:p>
          <a:p>
            <a:pPr marL="0" indent="0">
              <a:buNone/>
            </a:pP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Пример: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РуТез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http://www.labinform.ru/pub/ruthes/index.htm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семантических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Выше-ниже: гипонимы, </a:t>
            </a:r>
            <a:r>
              <a:rPr lang="ru-RU" sz="3200" dirty="0" err="1" smtClean="0"/>
              <a:t>гиперонимы</a:t>
            </a:r>
            <a:r>
              <a:rPr lang="ru-RU" sz="3200" dirty="0" smtClean="0"/>
              <a:t>, </a:t>
            </a:r>
            <a:r>
              <a:rPr lang="ru-RU" sz="3200" dirty="0" err="1" smtClean="0"/>
              <a:t>когипонимы</a:t>
            </a:r>
            <a:endParaRPr lang="ru-RU" sz="3200" dirty="0" smtClean="0"/>
          </a:p>
          <a:p>
            <a:r>
              <a:rPr lang="ru-RU" sz="3200" dirty="0" smtClean="0"/>
              <a:t>Синонимы, антонимы</a:t>
            </a:r>
          </a:p>
          <a:p>
            <a:r>
              <a:rPr lang="ru-RU" sz="3200" dirty="0" smtClean="0"/>
              <a:t>Часть-целое: </a:t>
            </a:r>
            <a:r>
              <a:rPr lang="ru-RU" sz="3200" dirty="0" err="1" smtClean="0"/>
              <a:t>меронимы</a:t>
            </a:r>
            <a:r>
              <a:rPr lang="ru-RU" sz="3200" dirty="0" smtClean="0"/>
              <a:t> и </a:t>
            </a:r>
            <a:r>
              <a:rPr lang="ru-RU" sz="3200" dirty="0" err="1" smtClean="0"/>
              <a:t>холонимы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3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http://wordnet.princeton.edu/</a:t>
            </a: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Семантическая сеть для английского языка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Доступен онлайн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скачивания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и через 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ru-RU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Указаны типы семантических отношений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единица – </a:t>
            </a:r>
            <a:r>
              <a:rPr lang="ru-RU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синсет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и реализующий его синонимический ряд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По образу и подобию английского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WordNet-a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создаются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WordNet-</a:t>
            </a:r>
            <a:r>
              <a:rPr lang="ru-RU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ы с той же структурой для других языков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0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 smtClean="0"/>
              <a:t>Фрагмент структуры </a:t>
            </a:r>
            <a:r>
              <a:rPr lang="en-US" dirty="0" smtClean="0"/>
              <a:t>WordNet</a:t>
            </a:r>
            <a:r>
              <a:rPr lang="ru-RU" dirty="0" smtClean="0"/>
              <a:t>-а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2176" y="2510029"/>
            <a:ext cx="1873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5627" y="1379572"/>
            <a:ext cx="218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1352" y="2680847"/>
            <a:ext cx="156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гипероним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595" y="3681898"/>
            <a:ext cx="138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9046" y="3681898"/>
            <a:ext cx="154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135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гипоним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627" y="3342206"/>
            <a:ext cx="28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когипонимы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MultiWordNet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http://compling.hss.ntu.edu.sg/omw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За основу взята структура (семантическое дерево) английского </a:t>
            </a:r>
            <a:r>
              <a:rPr lang="ru-RU" dirty="0" err="1" smtClean="0"/>
              <a:t>ворднета</a:t>
            </a:r>
            <a:endParaRPr lang="ru-RU" dirty="0" smtClean="0"/>
          </a:p>
          <a:p>
            <a:r>
              <a:rPr lang="ru-RU" dirty="0" smtClean="0"/>
              <a:t>На нее наложены данные других языков</a:t>
            </a:r>
          </a:p>
          <a:p>
            <a:r>
              <a:rPr lang="ru-RU" dirty="0" smtClean="0"/>
              <a:t>Через </a:t>
            </a:r>
            <a:r>
              <a:rPr lang="en-US" dirty="0" err="1" smtClean="0"/>
              <a:t>nltk</a:t>
            </a:r>
            <a:r>
              <a:rPr lang="en-US" dirty="0" smtClean="0"/>
              <a:t> </a:t>
            </a:r>
            <a:r>
              <a:rPr lang="ru-RU" dirty="0" smtClean="0"/>
              <a:t>доступны 29</a:t>
            </a:r>
          </a:p>
          <a:p>
            <a:r>
              <a:rPr lang="ru-RU" dirty="0" smtClean="0"/>
              <a:t>Существует версия на 150 языков (данные собраны автоматически по </a:t>
            </a:r>
            <a:r>
              <a:rPr lang="en-US" dirty="0" smtClean="0"/>
              <a:t>Wiktionary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доступна для скачивания, см.: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compling.hss.ntu.edu.sg/omw/summx.html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09" y="183078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MultiWordNet</a:t>
            </a:r>
            <a:r>
              <a:rPr lang="en-US" dirty="0" smtClean="0"/>
              <a:t>: </a:t>
            </a:r>
            <a:r>
              <a:rPr lang="ru-RU" dirty="0" smtClean="0"/>
              <a:t>иллюстрация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38954" y="1391206"/>
            <a:ext cx="3364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domestic_animal.n.01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560" y="2475589"/>
            <a:ext cx="145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1884" y="2466914"/>
            <a:ext cx="30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dog.n.01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4734" y="3363349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toy.n.05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563" y="2750922"/>
            <a:ext cx="187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кошка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chat</a:t>
            </a: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hrv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mačka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952" y="3320464"/>
            <a:ext cx="283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puppy.n.01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9898" y="1417380"/>
            <a:ext cx="344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животное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6076" y="3344699"/>
            <a:ext cx="276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hunting_dog.n.02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0100" y="2442201"/>
            <a:ext cx="1561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75674" y="3687975"/>
            <a:ext cx="167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щенок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905" y="3687975"/>
            <a:ext cx="1544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той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6499" y="3674937"/>
            <a:ext cx="318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охотничья собака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</a:t>
            </a:r>
            <a:r>
              <a:rPr 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…</a:t>
            </a:r>
            <a:endParaRPr lang="ru-RU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6" idx="0"/>
          </p:cNvCxnSpPr>
          <p:nvPr/>
        </p:nvCxnSpPr>
        <p:spPr>
          <a:xfrm flipH="1">
            <a:off x="2159425" y="1852871"/>
            <a:ext cx="3461927" cy="62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</p:cNvCxnSpPr>
          <p:nvPr/>
        </p:nvCxnSpPr>
        <p:spPr>
          <a:xfrm flipH="1">
            <a:off x="5479366" y="1852871"/>
            <a:ext cx="141986" cy="614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3671668" y="2937254"/>
            <a:ext cx="1561514" cy="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233182" y="2928579"/>
            <a:ext cx="0" cy="43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217628" y="2937254"/>
            <a:ext cx="1563000" cy="426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1245</Words>
  <Application>Microsoft Office PowerPoint</Application>
  <PresentationFormat>Широкоэкранный</PresentationFormat>
  <Paragraphs>232</Paragraphs>
  <Slides>35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Libre Franklin</vt:lpstr>
      <vt:lpstr>Maven Pro</vt:lpstr>
      <vt:lpstr>Proxima Nova</vt:lpstr>
      <vt:lpstr>Тема Office</vt:lpstr>
      <vt:lpstr>Лексические ресурсы</vt:lpstr>
      <vt:lpstr>План</vt:lpstr>
      <vt:lpstr>WORDNET</vt:lpstr>
      <vt:lpstr>Тезаурусы</vt:lpstr>
      <vt:lpstr>Типы семантических отношений</vt:lpstr>
      <vt:lpstr>WordNet</vt:lpstr>
      <vt:lpstr>Фрагмент структуры WordNet-а</vt:lpstr>
      <vt:lpstr>MultiWordNet</vt:lpstr>
      <vt:lpstr>MultiWordNet: иллюстрация</vt:lpstr>
      <vt:lpstr>WordNet через nltk (см. wordnet.ipynb)</vt:lpstr>
      <vt:lpstr>Синсет</vt:lpstr>
      <vt:lpstr>Отношения между синсетами</vt:lpstr>
      <vt:lpstr>Некоторые отношения определены только для лемм:</vt:lpstr>
      <vt:lpstr>Русские ворднеты</vt:lpstr>
      <vt:lpstr>Презентация PowerPoint</vt:lpstr>
      <vt:lpstr>FRAMENET</vt:lpstr>
      <vt:lpstr>Презентация PowerPoint</vt:lpstr>
      <vt:lpstr>Фреймы: теоретическая справка</vt:lpstr>
      <vt:lpstr>Пример: фрейм Commercial event (Филлмор)</vt:lpstr>
      <vt:lpstr>FrameNet</vt:lpstr>
      <vt:lpstr>FrameNet из nltk</vt:lpstr>
      <vt:lpstr>FrameNet из nltk</vt:lpstr>
      <vt:lpstr>Сведения об участниках фрейма</vt:lpstr>
      <vt:lpstr>Сведения о словах</vt:lpstr>
      <vt:lpstr>Практическое задание</vt:lpstr>
      <vt:lpstr>CLICS</vt:lpstr>
      <vt:lpstr>Cross-Linguistic Linked Data</vt:lpstr>
      <vt:lpstr>Database of Cross-Linguistic Colexifications (CLICS)</vt:lpstr>
      <vt:lpstr>Колексификация</vt:lpstr>
      <vt:lpstr>Кластер ‘старший брат’</vt:lpstr>
      <vt:lpstr>Набор значений (Concepticon)</vt:lpstr>
      <vt:lpstr>Concepticon: пример</vt:lpstr>
      <vt:lpstr>CLICS целиком</vt:lpstr>
      <vt:lpstr>CLICS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 &amp; FrameNet</dc:title>
  <dc:creator>Дарья Рыжова</dc:creator>
  <cp:lastModifiedBy>ДР</cp:lastModifiedBy>
  <cp:revision>41</cp:revision>
  <dcterms:created xsi:type="dcterms:W3CDTF">2020-04-17T21:20:48Z</dcterms:created>
  <dcterms:modified xsi:type="dcterms:W3CDTF">2022-01-09T18:41:41Z</dcterms:modified>
</cp:coreProperties>
</file>