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8" r:id="rId3"/>
    <p:sldId id="269" r:id="rId4"/>
    <p:sldId id="270" r:id="rId5"/>
    <p:sldId id="273" r:id="rId6"/>
    <p:sldId id="274" r:id="rId7"/>
    <p:sldId id="272" r:id="rId8"/>
    <p:sldId id="275" r:id="rId9"/>
    <p:sldId id="297" r:id="rId10"/>
    <p:sldId id="258" r:id="rId11"/>
    <p:sldId id="259" r:id="rId12"/>
    <p:sldId id="276" r:id="rId13"/>
    <p:sldId id="277" r:id="rId14"/>
    <p:sldId id="278" r:id="rId15"/>
    <p:sldId id="279" r:id="rId16"/>
    <p:sldId id="280" r:id="rId17"/>
    <p:sldId id="260" r:id="rId18"/>
    <p:sldId id="261" r:id="rId19"/>
    <p:sldId id="262" r:id="rId20"/>
    <p:sldId id="263" r:id="rId21"/>
    <p:sldId id="264" r:id="rId22"/>
    <p:sldId id="265" r:id="rId23"/>
    <p:sldId id="293" r:id="rId24"/>
    <p:sldId id="294" r:id="rId25"/>
    <p:sldId id="295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E9910-54C2-4019-B935-DECA6CF699F7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CA925-C83F-42BB-948E-5C61ED372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02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59F7E-8819-4DAE-B084-81D7761E964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472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с такими таблицами можно делать дальше?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CA925-C83F-42BB-948E-5C61ED37284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183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CA925-C83F-42BB-948E-5C61ED37284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034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Хорош</a:t>
            </a:r>
            <a:r>
              <a:rPr lang="ru-RU" baseline="0" dirty="0"/>
              <a:t> только для достаточно частотных устойчивых сочетаний. Будет плохо моделировать свободную сочетаемость. И уж точно не подойдет для предложений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A925-C83F-42BB-948E-5C61ED37284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16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A925-C83F-42BB-948E-5C61ED37284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24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86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4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17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70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79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8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64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17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06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16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49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960AE-2295-47FB-98DD-DFE087BA0892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0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marcobaroni.org/compos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/3368838#.XlwRp_RS_Dc" TargetMode="External"/><Relationship Id="rId2" Type="http://schemas.openxmlformats.org/officeDocument/2006/relationships/hyperlink" Target="http://clic.cimec.unitn.it/composes/materials/frege-in-space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Матрицы совместной встречаемости и модели композиции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39663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НИС «Компьютерная семантика»</a:t>
            </a:r>
            <a:br>
              <a:rPr lang="ru-RU" dirty="0"/>
            </a:br>
            <a:r>
              <a:rPr lang="ru-RU" dirty="0"/>
              <a:t>Даша Рыжова, Даша Попова,</a:t>
            </a:r>
            <a:br>
              <a:rPr lang="ru-RU" dirty="0"/>
            </a:br>
            <a:r>
              <a:rPr lang="ru-RU" dirty="0"/>
              <a:t>16.09.2024</a:t>
            </a:r>
          </a:p>
        </p:txBody>
      </p:sp>
    </p:spTree>
    <p:extLst>
      <p:ext uri="{BB962C8B-B14F-4D97-AF65-F5344CB8AC3E}">
        <p14:creationId xmlns:p14="http://schemas.microsoft.com/office/powerpoint/2010/main" val="333216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911" y="365125"/>
            <a:ext cx="1111347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Векторные представления для словосочетаний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3724" y="1825625"/>
            <a:ext cx="100021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/>
              <a:t>Вариант 1:</a:t>
            </a:r>
          </a:p>
          <a:p>
            <a:pPr marL="0" indent="0">
              <a:buNone/>
            </a:pPr>
            <a:r>
              <a:rPr lang="ru-RU" sz="3000" dirty="0"/>
              <a:t>Можно считать словосочетание неделимой сущностью,</a:t>
            </a:r>
            <a:br>
              <a:rPr lang="en-US" sz="3000" dirty="0"/>
            </a:br>
            <a:r>
              <a:rPr lang="ru-RU" sz="3000" dirty="0"/>
              <a:t>ср. </a:t>
            </a:r>
            <a:r>
              <a:rPr lang="en-US" sz="3000" dirty="0" err="1"/>
              <a:t>New_York_Times</a:t>
            </a:r>
            <a:r>
              <a:rPr lang="en-US" sz="3000" dirty="0"/>
              <a:t> </a:t>
            </a:r>
            <a:r>
              <a:rPr lang="ru-RU" sz="3000" dirty="0"/>
              <a:t>в </a:t>
            </a:r>
            <a:r>
              <a:rPr lang="en-US" sz="3000" dirty="0" err="1"/>
              <a:t>Mikolov</a:t>
            </a:r>
            <a:r>
              <a:rPr lang="en-US" sz="3000" dirty="0"/>
              <a:t> et al. 2013</a:t>
            </a:r>
            <a:endParaRPr lang="ru-RU" sz="3000" dirty="0"/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r>
              <a:rPr lang="ru-RU" sz="3000" dirty="0"/>
              <a:t>Вектора наблюдаемых словосочетаний, или наблюдаемые вектора (</a:t>
            </a:r>
            <a:r>
              <a:rPr lang="en-US" sz="3000" i="1" dirty="0"/>
              <a:t>observed</a:t>
            </a:r>
            <a:r>
              <a:rPr lang="en-US" sz="3000" dirty="0"/>
              <a:t> vectors</a:t>
            </a:r>
            <a:r>
              <a:rPr lang="ru-RU" sz="3000" dirty="0"/>
              <a:t>)</a:t>
            </a:r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r>
              <a:rPr lang="ru-RU" sz="3000" dirty="0"/>
              <a:t>Какие у этого подхода есть ограничения?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8141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911" y="365125"/>
            <a:ext cx="1111347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Векторные представления для словосочетаний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146" y="1839693"/>
            <a:ext cx="88626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Вариант 2:</a:t>
            </a:r>
          </a:p>
          <a:p>
            <a:pPr marL="0" indent="0">
              <a:buNone/>
            </a:pPr>
            <a:r>
              <a:rPr lang="ru-RU" sz="3200" dirty="0"/>
              <a:t>Можно составлять вектор для словосочетания из векторов входящих в него элементов</a:t>
            </a:r>
            <a:r>
              <a:rPr lang="en-US" sz="3200" dirty="0"/>
              <a:t> (</a:t>
            </a:r>
            <a:r>
              <a:rPr lang="en-US" sz="3200" i="1" dirty="0"/>
              <a:t>composed</a:t>
            </a:r>
            <a:r>
              <a:rPr lang="en-US" sz="3200" dirty="0"/>
              <a:t> vectors)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/>
              <a:t>Как?</a:t>
            </a:r>
          </a:p>
          <a:p>
            <a:pPr marL="0" indent="0">
              <a:buNone/>
            </a:pPr>
            <a:r>
              <a:rPr lang="ru-RU" sz="3200" b="1" dirty="0">
                <a:solidFill>
                  <a:srgbClr val="FF0000"/>
                </a:solidFill>
              </a:rPr>
              <a:t>Модели (методы) композиции</a:t>
            </a:r>
            <a:r>
              <a:rPr lang="ru-RU" sz="3200" dirty="0"/>
              <a:t> 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471267" y="5120640"/>
            <a:ext cx="492369" cy="2110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5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COMPOSES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Compositional Operations in Semantic Space</a:t>
            </a:r>
            <a:r>
              <a:rPr lang="ru-RU" i="1" dirty="0"/>
              <a:t>, 2011-2016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29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5320" y="1524000"/>
            <a:ext cx="11091203" cy="4351338"/>
          </a:xfrm>
        </p:spPr>
        <p:txBody>
          <a:bodyPr/>
          <a:lstStyle/>
          <a:p>
            <a:r>
              <a:rPr lang="en-US" i="1" dirty="0"/>
              <a:t>Compositional Operations in Semantic Space</a:t>
            </a:r>
            <a:r>
              <a:rPr lang="ru-RU" i="1" dirty="0"/>
              <a:t>, 2011-2016</a:t>
            </a:r>
          </a:p>
          <a:p>
            <a:r>
              <a:rPr lang="en-US" dirty="0">
                <a:hlinkClick r:id="rId2"/>
              </a:rPr>
              <a:t>http://marcobaroni.org/composes/</a:t>
            </a:r>
            <a:endParaRPr lang="ru-RU" dirty="0"/>
          </a:p>
          <a:p>
            <a:r>
              <a:rPr lang="ru-RU" dirty="0"/>
              <a:t>Университет </a:t>
            </a:r>
            <a:r>
              <a:rPr lang="ru-RU" dirty="0" err="1"/>
              <a:t>Тренто</a:t>
            </a:r>
            <a:r>
              <a:rPr lang="en-US" dirty="0"/>
              <a:t>, CIMEC – Center for Mind/Brain Sciences (</a:t>
            </a:r>
            <a:r>
              <a:rPr lang="ru-RU" dirty="0" err="1"/>
              <a:t>Роверето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657" y="0"/>
            <a:ext cx="3937000" cy="1524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83" y="3214688"/>
            <a:ext cx="4185138" cy="31545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3" y="3214688"/>
            <a:ext cx="4614653" cy="31545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818" y="3334324"/>
            <a:ext cx="2700839" cy="278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9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254"/>
            <a:ext cx="10515600" cy="943170"/>
          </a:xfrm>
        </p:spPr>
        <p:txBody>
          <a:bodyPr/>
          <a:lstStyle/>
          <a:p>
            <a:pPr algn="ctr"/>
            <a:r>
              <a:rPr lang="ru-RU" dirty="0"/>
              <a:t>Команда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2945" y="4068357"/>
            <a:ext cx="10515600" cy="2610803"/>
          </a:xfrm>
        </p:spPr>
        <p:txBody>
          <a:bodyPr numCol="2">
            <a:normAutofit/>
          </a:bodyPr>
          <a:lstStyle/>
          <a:p>
            <a:r>
              <a:rPr lang="en-US" dirty="0"/>
              <a:t>Georgiana </a:t>
            </a:r>
            <a:r>
              <a:rPr lang="en-US" dirty="0" err="1"/>
              <a:t>Dinu</a:t>
            </a:r>
            <a:endParaRPr lang="en-US" dirty="0"/>
          </a:p>
          <a:p>
            <a:r>
              <a:rPr lang="en-US" dirty="0" err="1"/>
              <a:t>Aurelie</a:t>
            </a:r>
            <a:r>
              <a:rPr lang="en-US" dirty="0"/>
              <a:t> </a:t>
            </a:r>
            <a:r>
              <a:rPr lang="en-US" dirty="0" err="1"/>
              <a:t>Herbelot</a:t>
            </a:r>
            <a:endParaRPr lang="en-US" dirty="0"/>
          </a:p>
          <a:p>
            <a:r>
              <a:rPr lang="en-US" dirty="0" err="1"/>
              <a:t>Jiming</a:t>
            </a:r>
            <a:r>
              <a:rPr lang="en-US" dirty="0"/>
              <a:t> Li</a:t>
            </a:r>
          </a:p>
          <a:p>
            <a:r>
              <a:rPr lang="en-US" dirty="0"/>
              <a:t>Marco </a:t>
            </a:r>
            <a:r>
              <a:rPr lang="en-US" dirty="0" err="1"/>
              <a:t>Marelli</a:t>
            </a:r>
            <a:endParaRPr lang="en-US" dirty="0"/>
          </a:p>
          <a:p>
            <a:r>
              <a:rPr lang="en-US" dirty="0"/>
              <a:t>Denis </a:t>
            </a:r>
            <a:r>
              <a:rPr lang="en-US" dirty="0" err="1"/>
              <a:t>Paperno</a:t>
            </a:r>
            <a:endParaRPr lang="en-US" dirty="0"/>
          </a:p>
          <a:p>
            <a:r>
              <a:rPr lang="en-US" dirty="0" err="1"/>
              <a:t>Germ</a:t>
            </a:r>
            <a:r>
              <a:rPr lang="en-US" dirty="0" err="1">
                <a:cs typeface="Times New Roman" panose="02020603050405020304" pitchFamily="18" charset="0"/>
              </a:rPr>
              <a:t>án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Kruszewski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err="1">
                <a:cs typeface="Times New Roman" panose="02020603050405020304" pitchFamily="18" charset="0"/>
              </a:rPr>
              <a:t>Angeliki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Lazaridou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err="1">
                <a:cs typeface="Times New Roman" panose="02020603050405020304" pitchFamily="18" charset="0"/>
              </a:rPr>
              <a:t>Nghia</a:t>
            </a:r>
            <a:r>
              <a:rPr lang="en-US" dirty="0">
                <a:cs typeface="Times New Roman" panose="02020603050405020304" pitchFamily="18" charset="0"/>
              </a:rPr>
              <a:t> The Pham</a:t>
            </a:r>
          </a:p>
          <a:p>
            <a:r>
              <a:rPr lang="en-US" dirty="0">
                <a:cs typeface="Times New Roman" panose="02020603050405020304" pitchFamily="18" charset="0"/>
              </a:rPr>
              <a:t>Eva Maria </a:t>
            </a:r>
            <a:r>
              <a:rPr lang="en-US" dirty="0" err="1">
                <a:cs typeface="Times New Roman" panose="02020603050405020304" pitchFamily="18" charset="0"/>
              </a:rPr>
              <a:t>Vecchi</a:t>
            </a: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9149"/>
            <a:ext cx="2274278" cy="29591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97280" y="3131845"/>
            <a:ext cx="2861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Marco </a:t>
            </a:r>
            <a:r>
              <a:rPr lang="en-US" sz="3200" dirty="0" err="1"/>
              <a:t>Baroni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97" y="914716"/>
            <a:ext cx="2338094" cy="22588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36135" y="3131844"/>
            <a:ext cx="312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Raffaella</a:t>
            </a:r>
            <a:r>
              <a:rPr lang="en-US" sz="3200" dirty="0"/>
              <a:t> </a:t>
            </a:r>
            <a:r>
              <a:rPr lang="en-US" sz="3200" dirty="0" err="1"/>
              <a:t>Bernardi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93" y="571028"/>
            <a:ext cx="3470033" cy="26025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51765" y="3131843"/>
            <a:ext cx="355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Roberto </a:t>
            </a:r>
            <a:r>
              <a:rPr lang="en-US" sz="3200" dirty="0" err="1"/>
              <a:t>Zamparelli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18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Лингвистическая философия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M. </a:t>
            </a:r>
            <a:r>
              <a:rPr lang="en-US" dirty="0" err="1"/>
              <a:t>Baroni</a:t>
            </a:r>
            <a:r>
              <a:rPr lang="en-US" dirty="0"/>
              <a:t>, R. </a:t>
            </a:r>
            <a:r>
              <a:rPr lang="en-US" dirty="0" err="1"/>
              <a:t>Bernardi</a:t>
            </a:r>
            <a:r>
              <a:rPr lang="en-US" dirty="0"/>
              <a:t> and R. </a:t>
            </a:r>
            <a:r>
              <a:rPr lang="en-US" dirty="0" err="1"/>
              <a:t>Zamparelli</a:t>
            </a:r>
            <a:r>
              <a:rPr lang="en-US" dirty="0"/>
              <a:t>. 2014. </a:t>
            </a:r>
            <a:r>
              <a:rPr lang="en-US" dirty="0" err="1"/>
              <a:t>Frege</a:t>
            </a:r>
            <a:r>
              <a:rPr lang="en-US" dirty="0"/>
              <a:t> in space: A program for compositional distributional semantics. Linguistic Issues in Language Technologies 9(6): 5-110.</a:t>
            </a:r>
            <a:endParaRPr lang="ru-RU" dirty="0"/>
          </a:p>
          <a:p>
            <a:r>
              <a:rPr lang="ru-RU" dirty="0"/>
              <a:t>Формальная семантика интересуется, прежде всего, семантикой пропозиций (</a:t>
            </a:r>
            <a:r>
              <a:rPr lang="en-US" dirty="0"/>
              <a:t>~</a:t>
            </a:r>
            <a:r>
              <a:rPr lang="ru-RU" dirty="0"/>
              <a:t>семантика синтаксиса) – не лексической семантикой; семантика пропозиций </a:t>
            </a:r>
            <a:r>
              <a:rPr lang="ru-RU" b="1" dirty="0" err="1"/>
              <a:t>композициональна</a:t>
            </a:r>
            <a:endParaRPr lang="ru-RU" b="1" dirty="0"/>
          </a:p>
          <a:p>
            <a:r>
              <a:rPr lang="ru-RU" dirty="0"/>
              <a:t>Как дополнить этот </a:t>
            </a:r>
            <a:r>
              <a:rPr lang="ru-RU" dirty="0" err="1"/>
              <a:t>фреймворк</a:t>
            </a:r>
            <a:r>
              <a:rPr lang="ru-RU" dirty="0"/>
              <a:t> информацией о значениях слов?</a:t>
            </a:r>
          </a:p>
          <a:p>
            <a:r>
              <a:rPr lang="ru-RU" dirty="0"/>
              <a:t>Будет ли лексический слой значений тоже </a:t>
            </a:r>
            <a:r>
              <a:rPr lang="ru-RU" dirty="0" err="1"/>
              <a:t>композиционален</a:t>
            </a:r>
            <a:r>
              <a:rPr lang="ru-R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8273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композиции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868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Аддитивная модель (</a:t>
            </a:r>
            <a:r>
              <a:rPr lang="en-US" dirty="0"/>
              <a:t>additive model</a:t>
            </a:r>
            <a:r>
              <a:rPr lang="ru-RU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ru-RU" altLang="zh-CN" dirty="0"/>
                  <a:t>,</a:t>
                </a:r>
              </a:p>
              <a:p>
                <a:pPr marL="0" indent="0">
                  <a:buNone/>
                </a:pPr>
                <a:r>
                  <a:rPr lang="ru-RU" dirty="0"/>
                  <a:t>т.е. попарное суммирование значений каждого измерения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4697"/>
              </p:ext>
            </p:extLst>
          </p:nvPr>
        </p:nvGraphicFramePr>
        <p:xfrm>
          <a:off x="838200" y="3315494"/>
          <a:ext cx="983332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9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скользкий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err="1"/>
                        <a:t>скользкий_пол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193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Аддитивная взвешенная модель</a:t>
            </a:r>
            <a:br>
              <a:rPr lang="en-US" dirty="0"/>
            </a:br>
            <a:r>
              <a:rPr lang="en-US" dirty="0"/>
              <a:t>(weighted additive)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i="1" dirty="0" smtClean="0"/>
                      <m:t>α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i="1" dirty="0" smtClean="0"/>
                      <m:t>β</m:t>
                    </m:r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ru-RU" altLang="zh-CN" dirty="0"/>
                  <a:t>,</a:t>
                </a:r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:r>
                  <a:rPr lang="en-US" altLang="zh-CN" i="1" dirty="0"/>
                  <a:t>α</a:t>
                </a:r>
                <a:r>
                  <a:rPr lang="ru-RU" altLang="zh-CN" i="1" dirty="0"/>
                  <a:t> </a:t>
                </a:r>
                <a:r>
                  <a:rPr lang="ru-RU" altLang="zh-CN" dirty="0"/>
                  <a:t>и</a:t>
                </a:r>
                <a:r>
                  <a:rPr lang="ru-RU" altLang="zh-CN" i="1" dirty="0"/>
                  <a:t> </a:t>
                </a:r>
                <a:r>
                  <a:rPr lang="en-US" altLang="zh-CN" i="1" dirty="0"/>
                  <a:t>β</a:t>
                </a:r>
                <a:r>
                  <a:rPr lang="ru-RU" altLang="zh-CN" i="1" dirty="0"/>
                  <a:t> </a:t>
                </a:r>
                <a:r>
                  <a:rPr lang="ru-RU" altLang="zh-CN" dirty="0"/>
                  <a:t>– коэффициенты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Значения коэффициентов:</a:t>
                </a:r>
              </a:p>
              <a:p>
                <a:pPr marL="514350" indent="-514350">
                  <a:buAutoNum type="arabicParenR"/>
                </a:pPr>
                <a:r>
                  <a:rPr lang="ru-RU" dirty="0"/>
                  <a:t>Можно подбирать вручную</a:t>
                </a:r>
              </a:p>
              <a:p>
                <a:pPr marL="514350" indent="-514350">
                  <a:buAutoNum type="arabicParenR"/>
                </a:pPr>
                <a:r>
                  <a:rPr lang="ru-RU" dirty="0"/>
                  <a:t>Можно вычислять в процессе тренировки</a:t>
                </a:r>
                <a:br>
                  <a:rPr lang="ru-RU" dirty="0"/>
                </a:br>
                <a:r>
                  <a:rPr lang="ru-RU" dirty="0"/>
                  <a:t>(обучаться на наборе векторных представлений для наблюдаемых словосочетаний – минимизировать расстояние между </a:t>
                </a:r>
                <a:r>
                  <a:rPr lang="en-US" dirty="0"/>
                  <a:t>composed </a:t>
                </a:r>
                <a:r>
                  <a:rPr lang="ru-RU" dirty="0"/>
                  <a:t>и </a:t>
                </a:r>
                <a:r>
                  <a:rPr lang="en-US" dirty="0"/>
                  <a:t>observed </a:t>
                </a:r>
                <a:r>
                  <a:rPr lang="ru-RU" dirty="0"/>
                  <a:t>векторами)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259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Мультипликативная модель</a:t>
            </a:r>
            <a:br>
              <a:rPr lang="ru-RU" dirty="0"/>
            </a:br>
            <a:r>
              <a:rPr lang="en-US" dirty="0"/>
              <a:t>(multiplicative model)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7611"/>
                <a:ext cx="10515600" cy="417935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dirty="0" smtClean="0"/>
                      <m:t>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:r>
                  <a:rPr lang="ru-RU" altLang="zh-CN" dirty="0"/>
                  <a:t>т.е. попарное перемножение значений измерений двух векторов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7611"/>
                <a:ext cx="10515600" cy="4179351"/>
              </a:xfrm>
              <a:blipFill rotWithShape="0">
                <a:blip r:embed="rId2"/>
                <a:stretch>
                  <a:fillRect l="-1217" t="-24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18232"/>
              </p:ext>
            </p:extLst>
          </p:nvPr>
        </p:nvGraphicFramePr>
        <p:xfrm>
          <a:off x="950741" y="3401486"/>
          <a:ext cx="983332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9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скользкий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err="1"/>
                        <a:t>скользкий_пол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54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Дистрибутивные модели: хронология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77576" cy="4351338"/>
          </a:xfrm>
        </p:spPr>
        <p:txBody>
          <a:bodyPr/>
          <a:lstStyle/>
          <a:p>
            <a:r>
              <a:rPr lang="ru-RU" sz="3200" dirty="0"/>
              <a:t>Матрицы совместной встречаемости</a:t>
            </a:r>
          </a:p>
          <a:p>
            <a:r>
              <a:rPr lang="ru-RU" sz="3200" dirty="0"/>
              <a:t>Нейронные сети</a:t>
            </a:r>
            <a:r>
              <a:rPr lang="en-US" sz="3200" dirty="0"/>
              <a:t>:</a:t>
            </a:r>
            <a:r>
              <a:rPr lang="ru-RU" sz="3200" dirty="0"/>
              <a:t> </a:t>
            </a:r>
            <a:r>
              <a:rPr lang="en-US" sz="3200" dirty="0"/>
              <a:t>word2vec </a:t>
            </a:r>
            <a:r>
              <a:rPr lang="ru-RU" sz="3200" dirty="0"/>
              <a:t>и др.</a:t>
            </a:r>
          </a:p>
          <a:p>
            <a:r>
              <a:rPr lang="ru-RU" sz="3200" dirty="0" err="1"/>
              <a:t>Трансформеры</a:t>
            </a:r>
            <a:r>
              <a:rPr lang="ru-RU" sz="3200" dirty="0"/>
              <a:t>: </a:t>
            </a:r>
            <a:r>
              <a:rPr lang="en-US" sz="3200" dirty="0"/>
              <a:t>BERT </a:t>
            </a:r>
            <a:r>
              <a:rPr lang="ru-RU" sz="3200" dirty="0"/>
              <a:t>и др.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243667" y="2388332"/>
            <a:ext cx="1772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~ 2013</a:t>
            </a:r>
          </a:p>
          <a:p>
            <a:r>
              <a:rPr lang="en-US" sz="3200" dirty="0"/>
              <a:t>~ 2018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98282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Расширительная модель (</a:t>
            </a:r>
            <a:r>
              <a:rPr lang="en-US" dirty="0"/>
              <a:t>dilation model</a:t>
            </a:r>
            <a:r>
              <a:rPr lang="ru-RU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799"/>
                <a:ext cx="10515600" cy="461420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модифицированный вектор существительного,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ru-RU" dirty="0"/>
                  <a:t> - компонент исходного вектора существительного, параллельный вектору прилагательного,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dirty="0"/>
                  <a:t> - компонент исходного вектора существительного, ортогональный вектору прилагательного,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 – коэффициент, значение которого вычисляется в процессе обучения (ср. </a:t>
                </a:r>
                <a:r>
                  <a:rPr lang="en-US" dirty="0"/>
                  <a:t>weighted additive model</a:t>
                </a:r>
                <a:r>
                  <a:rPr lang="ru-RU" dirty="0"/>
                  <a:t>)</a:t>
                </a:r>
                <a:r>
                  <a:rPr lang="en-US" dirty="0"/>
                  <a:t>; </a:t>
                </a:r>
                <a:r>
                  <a:rPr lang="ru-RU" dirty="0"/>
                  <a:t>без тренировки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 принимается равным 2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sz="2400" dirty="0"/>
                  <a:t>Подробнее см. </a:t>
                </a:r>
                <a:r>
                  <a:rPr lang="en-US" sz="2400" dirty="0"/>
                  <a:t>Mitchell, </a:t>
                </a:r>
                <a:r>
                  <a:rPr lang="en-US" sz="2400" dirty="0" err="1"/>
                  <a:t>Lapata</a:t>
                </a:r>
                <a:r>
                  <a:rPr lang="en-US" sz="2400" dirty="0"/>
                  <a:t> 2010</a:t>
                </a:r>
                <a:r>
                  <a:rPr lang="ru-RU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799"/>
                <a:ext cx="10515600" cy="4614203"/>
              </a:xfrm>
              <a:blipFill rotWithShape="0">
                <a:blip r:embed="rId2"/>
                <a:stretch>
                  <a:fillRect l="-1043" b="-13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18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Полная аддитивная модель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full additive model)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ru-RU" altLang="zh-CN" dirty="0"/>
                  <a:t>,</a:t>
                </a:r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:r>
                  <a:rPr lang="en-US" i="1" dirty="0"/>
                  <a:t>A</a:t>
                </a:r>
                <a:r>
                  <a:rPr lang="ru-RU" altLang="zh-CN" i="1" dirty="0"/>
                  <a:t> </a:t>
                </a:r>
                <a:r>
                  <a:rPr lang="ru-RU" altLang="zh-CN" dirty="0"/>
                  <a:t>и</a:t>
                </a:r>
                <a:r>
                  <a:rPr lang="ru-RU" altLang="zh-CN" i="1" dirty="0"/>
                  <a:t> </a:t>
                </a:r>
                <a:r>
                  <a:rPr lang="en-US" altLang="zh-CN" i="1" dirty="0"/>
                  <a:t>B</a:t>
                </a:r>
                <a:r>
                  <a:rPr lang="ru-RU" altLang="zh-CN" i="1" dirty="0"/>
                  <a:t> </a:t>
                </a:r>
                <a:r>
                  <a:rPr lang="ru-RU" altLang="zh-CN" dirty="0"/>
                  <a:t>– матрицы коэффициентов</a:t>
                </a:r>
              </a:p>
              <a:p>
                <a:pPr marL="0" indent="0">
                  <a:buNone/>
                </a:pPr>
                <a:endParaRPr lang="ru-RU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A </a:t>
                </a:r>
                <a:r>
                  <a:rPr lang="ru-RU" altLang="zh-CN" dirty="0"/>
                  <a:t>и </a:t>
                </a:r>
                <a:r>
                  <a:rPr lang="en-US" altLang="zh-CN" dirty="0"/>
                  <a:t>B</a:t>
                </a:r>
                <a:r>
                  <a:rPr lang="ru-RU" altLang="zh-CN" dirty="0"/>
                  <a:t> подбираются в процессе обучения на материале векторов каждого из компонентов и их наблюдаемых сочетаний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169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Лексическая функция (</a:t>
            </a:r>
            <a:r>
              <a:rPr lang="en-US" dirty="0"/>
              <a:t>Lexical function</a:t>
            </a:r>
            <a:r>
              <a:rPr lang="ru-RU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ru-RU" dirty="0"/>
                  <a:t>,</a:t>
                </a:r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:r>
                  <a:rPr lang="en-US" dirty="0"/>
                  <a:t>A – </a:t>
                </a:r>
                <a:r>
                  <a:rPr lang="ru-RU" dirty="0"/>
                  <a:t>матрица, представляющая один элемент словосочетания (=«функцию»), 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ru-RU" dirty="0"/>
                  <a:t> - вектор, представляющий второй элемент словосочетания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Матрица А вычисляется в процессе обучения на материале векторов наблюдаемых словосочетаний, включающих первый элемент моделируемой фразы, и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en-US" dirty="0" err="1"/>
                  <a:t>Baroni</a:t>
                </a:r>
                <a:r>
                  <a:rPr lang="en-US" dirty="0"/>
                  <a:t>, </a:t>
                </a:r>
                <a:r>
                  <a:rPr lang="en-US" dirty="0" err="1"/>
                  <a:t>Zamparelli</a:t>
                </a:r>
                <a:r>
                  <a:rPr lang="en-US" dirty="0"/>
                  <a:t> 2010)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777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лексическая функция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Practical lexical function</a:t>
            </a:r>
            <a:r>
              <a:rPr lang="ru-RU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7273"/>
                <a:ext cx="10515600" cy="42496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Отдельная матрица для каждого аргумента + вектор предиката</a:t>
                </a:r>
                <a:endParaRPr lang="en-US" dirty="0"/>
              </a:p>
              <a:p>
                <a:r>
                  <a:rPr lang="ru-RU" dirty="0"/>
                  <a:t>Для прилагательных (и одноместных глаголов):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e>
                    </m:acc>
                  </m:oMath>
                </a14:m>
                <a:r>
                  <a:rPr lang="en-US" baseline="-25000" dirty="0"/>
                  <a:t> </a:t>
                </a:r>
                <a:endParaRPr lang="ru-RU" baseline="-25000" dirty="0"/>
              </a:p>
              <a:p>
                <a:r>
                  <a:rPr lang="ru-RU" dirty="0"/>
                  <a:t>Для двухместных глаголов: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𝑣𝑒𝑟𝑏</m:t>
                        </m:r>
                      </m:e>
                    </m:acc>
                  </m:oMath>
                </a14:m>
                <a:r>
                  <a:rPr lang="en-US" baseline="-25000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en-US" dirty="0" err="1"/>
                  <a:t>Paperno</a:t>
                </a:r>
                <a:r>
                  <a:rPr lang="en-US" dirty="0"/>
                  <a:t> et al. 2014)</a:t>
                </a:r>
                <a:endParaRPr lang="ru-RU" dirty="0"/>
              </a:p>
              <a:p>
                <a:pPr marL="0" indent="0">
                  <a:buNone/>
                </a:pPr>
                <a:endParaRPr lang="ru-RU" baseline="-25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7273"/>
                <a:ext cx="10515600" cy="4249689"/>
              </a:xfrm>
              <a:blipFill rotWithShape="0">
                <a:blip r:embed="rId2"/>
                <a:stretch>
                  <a:fillRect l="-1217" t="-2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3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5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БЕЗ</a:t>
                      </a:r>
                      <a:r>
                        <a:rPr lang="ru-RU" sz="2800" baseline="0" dirty="0"/>
                        <a:t> ОБУЧЕНИЯ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С ОБУЧЕНИЕМ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additive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multiplicative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dilation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full</a:t>
                      </a:r>
                      <a:r>
                        <a:rPr lang="en-US" sz="2800" baseline="0" dirty="0"/>
                        <a:t> additive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lexical function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practical lexical function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72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430" y="239151"/>
            <a:ext cx="10515600" cy="1097280"/>
          </a:xfrm>
        </p:spPr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51909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Jeff Mitchell and Mirella </a:t>
            </a:r>
            <a:r>
              <a:rPr lang="en-US" dirty="0" err="1"/>
              <a:t>Lapata</a:t>
            </a:r>
            <a:r>
              <a:rPr lang="en-US" dirty="0"/>
              <a:t>. 2010. Composition</a:t>
            </a:r>
            <a:r>
              <a:rPr lang="ru-RU" dirty="0"/>
              <a:t> </a:t>
            </a:r>
            <a:r>
              <a:rPr lang="en-US" dirty="0"/>
              <a:t>in distributional models of semantics. </a:t>
            </a:r>
            <a:r>
              <a:rPr lang="en-US" i="1" dirty="0"/>
              <a:t>Cognitive Science</a:t>
            </a:r>
            <a:r>
              <a:rPr lang="en-US" dirty="0"/>
              <a:t>, 34(8):1388–1429.</a:t>
            </a:r>
            <a:endParaRPr lang="ru-RU" dirty="0"/>
          </a:p>
          <a:p>
            <a:r>
              <a:rPr lang="en-US" dirty="0"/>
              <a:t>Marco </a:t>
            </a:r>
            <a:r>
              <a:rPr lang="en-US" dirty="0" err="1"/>
              <a:t>Baroni</a:t>
            </a:r>
            <a:r>
              <a:rPr lang="en-US" dirty="0"/>
              <a:t> and Roberto </a:t>
            </a:r>
            <a:r>
              <a:rPr lang="en-US" dirty="0" err="1"/>
              <a:t>Zamparelli</a:t>
            </a:r>
            <a:r>
              <a:rPr lang="en-US" dirty="0"/>
              <a:t>. 2010. Nouns</a:t>
            </a:r>
            <a:r>
              <a:rPr lang="ru-RU" dirty="0"/>
              <a:t> </a:t>
            </a:r>
            <a:r>
              <a:rPr lang="en-US" dirty="0"/>
              <a:t>are vectors, adjectives are matrices: Representing</a:t>
            </a:r>
            <a:r>
              <a:rPr lang="ru-RU" dirty="0"/>
              <a:t> </a:t>
            </a:r>
            <a:r>
              <a:rPr lang="en-US" dirty="0"/>
              <a:t>adjective-noun constructions in semantic space. In</a:t>
            </a:r>
            <a:r>
              <a:rPr lang="ru-RU" dirty="0"/>
              <a:t> </a:t>
            </a:r>
            <a:r>
              <a:rPr lang="en-US" i="1" dirty="0"/>
              <a:t>Proceedings of EMNLP</a:t>
            </a:r>
            <a:r>
              <a:rPr lang="en-US" dirty="0"/>
              <a:t>, pages 1183–1193, Boston,</a:t>
            </a:r>
            <a:r>
              <a:rPr lang="ru-RU" dirty="0"/>
              <a:t> </a:t>
            </a:r>
            <a:r>
              <a:rPr lang="en-US" dirty="0"/>
              <a:t>MA.</a:t>
            </a:r>
            <a:endParaRPr lang="ru-RU" dirty="0"/>
          </a:p>
          <a:p>
            <a:r>
              <a:rPr lang="en-US" dirty="0"/>
              <a:t>Marco </a:t>
            </a:r>
            <a:r>
              <a:rPr lang="en-US" dirty="0" err="1"/>
              <a:t>Baroni</a:t>
            </a:r>
            <a:r>
              <a:rPr lang="en-US" dirty="0"/>
              <a:t>, </a:t>
            </a:r>
            <a:r>
              <a:rPr lang="en-US" dirty="0" err="1"/>
              <a:t>Raffaella</a:t>
            </a:r>
            <a:r>
              <a:rPr lang="en-US" dirty="0"/>
              <a:t> </a:t>
            </a:r>
            <a:r>
              <a:rPr lang="en-US" dirty="0" err="1"/>
              <a:t>Bernardi</a:t>
            </a:r>
            <a:r>
              <a:rPr lang="en-US" dirty="0"/>
              <a:t>, and Roberto </a:t>
            </a:r>
            <a:r>
              <a:rPr lang="en-US" dirty="0" err="1"/>
              <a:t>Zamparelli</a:t>
            </a:r>
            <a:r>
              <a:rPr lang="en-US" dirty="0"/>
              <a:t>. 201</a:t>
            </a:r>
            <a:r>
              <a:rPr lang="ru-RU" dirty="0"/>
              <a:t>4</a:t>
            </a:r>
            <a:r>
              <a:rPr lang="en-US" dirty="0"/>
              <a:t>. </a:t>
            </a:r>
            <a:r>
              <a:rPr lang="en-US" dirty="0" err="1"/>
              <a:t>Frege</a:t>
            </a:r>
            <a:r>
              <a:rPr lang="en-US" dirty="0"/>
              <a:t> in space: A program for</a:t>
            </a:r>
            <a:r>
              <a:rPr lang="ru-RU" dirty="0"/>
              <a:t> </a:t>
            </a:r>
            <a:r>
              <a:rPr lang="en-US" dirty="0"/>
              <a:t>compositional distributional semantics. </a:t>
            </a:r>
            <a:r>
              <a:rPr lang="en-US" i="1" dirty="0"/>
              <a:t>Linguistic</a:t>
            </a:r>
            <a:br>
              <a:rPr lang="en-US" dirty="0"/>
            </a:br>
            <a:r>
              <a:rPr lang="en-US" i="1" dirty="0"/>
              <a:t>Issues in Language Technology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>
                <a:hlinkClick r:id="rId2"/>
              </a:rPr>
              <a:t>http://clic.cimec.unitn.it/composes/materials/frege-in-space.pdf</a:t>
            </a:r>
            <a:endParaRPr lang="en-US" dirty="0"/>
          </a:p>
          <a:p>
            <a:r>
              <a:rPr lang="en-US" dirty="0"/>
              <a:t>Denis </a:t>
            </a:r>
            <a:r>
              <a:rPr lang="en-US" dirty="0" err="1"/>
              <a:t>Paperno</a:t>
            </a:r>
            <a:r>
              <a:rPr lang="en-US" dirty="0"/>
              <a:t>, </a:t>
            </a:r>
            <a:r>
              <a:rPr lang="en-US" dirty="0" err="1"/>
              <a:t>Nghia</a:t>
            </a:r>
            <a:r>
              <a:rPr lang="en-US" dirty="0"/>
              <a:t> The Pham, and Marco </a:t>
            </a:r>
            <a:r>
              <a:rPr lang="en-US" dirty="0" err="1"/>
              <a:t>Baroni</a:t>
            </a:r>
            <a:r>
              <a:rPr lang="en-US" dirty="0"/>
              <a:t>. 2014. A practical and linguistically-motivated approach to compositional distributional semantics. In </a:t>
            </a:r>
            <a:r>
              <a:rPr lang="en-US" i="1" dirty="0"/>
              <a:t>Proceedings of ACL</a:t>
            </a:r>
            <a:r>
              <a:rPr lang="en-US" dirty="0"/>
              <a:t>. Baltimore, MD, pages 90–99.</a:t>
            </a:r>
          </a:p>
          <a:p>
            <a:r>
              <a:rPr lang="ru-RU" dirty="0"/>
              <a:t>Имплементация: библиотека </a:t>
            </a:r>
            <a:r>
              <a:rPr lang="en-US" dirty="0"/>
              <a:t>DISSECT </a:t>
            </a:r>
            <a:r>
              <a:rPr lang="en-US" dirty="0">
                <a:hlinkClick r:id="rId3"/>
              </a:rPr>
              <a:t>https://zenodo.org/record/3368838#.XlwRp_RS_Dc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091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862" y="446356"/>
            <a:ext cx="10515600" cy="1325563"/>
          </a:xfrm>
        </p:spPr>
        <p:txBody>
          <a:bodyPr/>
          <a:lstStyle/>
          <a:p>
            <a:r>
              <a:rPr lang="ru-RU" dirty="0"/>
              <a:t>Дистрибутивные модели: хронология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862" y="1895963"/>
            <a:ext cx="6977576" cy="4351338"/>
          </a:xfrm>
        </p:spPr>
        <p:txBody>
          <a:bodyPr/>
          <a:lstStyle/>
          <a:p>
            <a:r>
              <a:rPr lang="ru-RU" sz="3200" b="1" dirty="0"/>
              <a:t>Матрицы совместной встречаемости</a:t>
            </a:r>
          </a:p>
          <a:p>
            <a:r>
              <a:rPr lang="ru-RU" sz="3200" dirty="0"/>
              <a:t>Нейронные сети</a:t>
            </a:r>
            <a:r>
              <a:rPr lang="en-US" sz="3200" dirty="0"/>
              <a:t>:</a:t>
            </a:r>
            <a:r>
              <a:rPr lang="ru-RU" sz="3200" dirty="0"/>
              <a:t> </a:t>
            </a:r>
            <a:r>
              <a:rPr lang="en-US" sz="3200" dirty="0"/>
              <a:t>word2vec </a:t>
            </a:r>
            <a:r>
              <a:rPr lang="ru-RU" sz="3200" dirty="0"/>
              <a:t>и др.</a:t>
            </a:r>
          </a:p>
          <a:p>
            <a:r>
              <a:rPr lang="ru-RU" sz="3200" dirty="0" err="1"/>
              <a:t>Трансформеры</a:t>
            </a:r>
            <a:r>
              <a:rPr lang="ru-RU" sz="3200" dirty="0"/>
              <a:t>: </a:t>
            </a:r>
            <a:r>
              <a:rPr lang="en-US" sz="3200" dirty="0"/>
              <a:t>BERT </a:t>
            </a:r>
            <a:r>
              <a:rPr lang="ru-RU" sz="3200" dirty="0"/>
              <a:t>и др.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553158" y="2500874"/>
            <a:ext cx="1772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~ 2013</a:t>
            </a:r>
          </a:p>
          <a:p>
            <a:r>
              <a:rPr lang="en-US" sz="3200" dirty="0"/>
              <a:t>~ 2018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5796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Матрицы совместной встречаемости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co-occurrence matrices</a:t>
            </a:r>
            <a:r>
              <a:rPr lang="ru-RU" dirty="0"/>
              <a:t>)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18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строится такая модель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Корпус (размер? содержание?)</a:t>
            </a:r>
          </a:p>
          <a:p>
            <a:r>
              <a:rPr lang="ru-RU" dirty="0"/>
              <a:t>Лингвистические единицы, для которых будут строиться вектора (буквы, морфемы, слова, словосочетания, предложения)</a:t>
            </a:r>
            <a:endParaRPr lang="en-US" dirty="0"/>
          </a:p>
          <a:p>
            <a:r>
              <a:rPr lang="ru-RU" dirty="0"/>
              <a:t>Измерения (документ, словоформа, лемма… + количество)</a:t>
            </a:r>
          </a:p>
          <a:p>
            <a:r>
              <a:rPr lang="ru-RU" dirty="0"/>
              <a:t>Значения измерений (линейное или синтаксическое расстояние + размер окна)</a:t>
            </a:r>
          </a:p>
          <a:p>
            <a:r>
              <a:rPr lang="ru-RU" dirty="0"/>
              <a:t>Операции над итоговым векторным пространством (нормализация, взвешивание, сокращение размерности, композиция)</a:t>
            </a:r>
          </a:p>
        </p:txBody>
      </p:sp>
    </p:spTree>
    <p:extLst>
      <p:ext uri="{BB962C8B-B14F-4D97-AF65-F5344CB8AC3E}">
        <p14:creationId xmlns:p14="http://schemas.microsoft.com/office/powerpoint/2010/main" val="157298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Измерения: слова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9875"/>
            <a:ext cx="10515600" cy="4017087"/>
          </a:xfrm>
        </p:spPr>
        <p:txBody>
          <a:bodyPr>
            <a:normAutofit/>
          </a:bodyPr>
          <a:lstStyle/>
          <a:p>
            <a:r>
              <a:rPr lang="ru-RU" sz="3200" dirty="0"/>
              <a:t>Слова (леммы или словоформы), попадающие в «окно» установленного размера</a:t>
            </a:r>
          </a:p>
          <a:p>
            <a:r>
              <a:rPr lang="ru-RU" sz="3200" dirty="0"/>
              <a:t>«Окно» может быть:</a:t>
            </a:r>
          </a:p>
          <a:p>
            <a:pPr lvl="1"/>
            <a:r>
              <a:rPr lang="ru-RU" sz="2800" dirty="0"/>
              <a:t>Простым контактным (линейная сочетаемость)</a:t>
            </a:r>
          </a:p>
          <a:p>
            <a:pPr lvl="1"/>
            <a:r>
              <a:rPr lang="ru-RU" sz="2800" dirty="0"/>
              <a:t>Синтаксическим</a:t>
            </a:r>
          </a:p>
        </p:txBody>
      </p:sp>
    </p:spTree>
    <p:extLst>
      <p:ext uri="{BB962C8B-B14F-4D97-AF65-F5344CB8AC3E}">
        <p14:creationId xmlns:p14="http://schemas.microsoft.com/office/powerpoint/2010/main" val="172096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окна:</a:t>
            </a:r>
            <a:br>
              <a:rPr lang="en-US" dirty="0"/>
            </a:br>
            <a:r>
              <a:rPr lang="ru-RU" dirty="0"/>
              <a:t>Линейное </a:t>
            </a:r>
            <a:r>
              <a:rPr lang="en-US" dirty="0"/>
              <a:t>vs. </a:t>
            </a:r>
            <a:r>
              <a:rPr lang="ru-RU" dirty="0"/>
              <a:t>синтаксическое расстояние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41341"/>
            <a:ext cx="10515600" cy="4235621"/>
          </a:xfrm>
        </p:spPr>
        <p:txBody>
          <a:bodyPr/>
          <a:lstStyle/>
          <a:p>
            <a:pPr marL="0" indent="0">
              <a:buNone/>
            </a:pPr>
            <a:r>
              <a:rPr lang="ru-RU" u="sng" dirty="0"/>
              <a:t>Окно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±3</a:t>
            </a:r>
            <a:endParaRPr lang="ru-RU" u="sng" dirty="0"/>
          </a:p>
          <a:p>
            <a:r>
              <a:rPr lang="ru-RU" dirty="0"/>
              <a:t>Линейное расстояние:</a:t>
            </a:r>
            <a:endParaRPr lang="en-US" dirty="0"/>
          </a:p>
          <a:p>
            <a:pPr marL="0" indent="0">
              <a:buNone/>
            </a:pPr>
            <a:r>
              <a:rPr lang="ru-RU" i="1" dirty="0"/>
              <a:t>Эта же идея высказана в </a:t>
            </a:r>
            <a:r>
              <a:rPr lang="en-US" i="1" dirty="0"/>
              <a:t>[</a:t>
            </a:r>
            <a:r>
              <a:rPr lang="ru-RU" b="1" i="1" dirty="0"/>
              <a:t>дискуссии за</a:t>
            </a:r>
            <a:r>
              <a:rPr lang="ru-RU" i="1" dirty="0"/>
              <a:t> "</a:t>
            </a:r>
            <a:r>
              <a:rPr lang="ru-RU" b="1" i="1" dirty="0"/>
              <a:t>круглым</a:t>
            </a:r>
            <a:r>
              <a:rPr lang="ru-RU" i="1" dirty="0"/>
              <a:t> </a:t>
            </a:r>
            <a:r>
              <a:rPr lang="ru-RU" b="1" i="1" dirty="0">
                <a:solidFill>
                  <a:srgbClr val="FF0000"/>
                </a:solidFill>
              </a:rPr>
              <a:t>столом</a:t>
            </a:r>
            <a:r>
              <a:rPr lang="ru-RU" i="1" dirty="0"/>
              <a:t>" </a:t>
            </a:r>
            <a:r>
              <a:rPr lang="ru-RU" b="1" i="1" dirty="0"/>
              <a:t>по</a:t>
            </a:r>
            <a:r>
              <a:rPr lang="ru-RU" i="1" dirty="0"/>
              <a:t> </a:t>
            </a:r>
            <a:r>
              <a:rPr lang="ru-RU" b="1" i="1" dirty="0"/>
              <a:t>вопросам межнациональных</a:t>
            </a:r>
            <a:r>
              <a:rPr lang="en-US" i="1" dirty="0"/>
              <a:t>]</a:t>
            </a:r>
            <a:r>
              <a:rPr lang="ru-RU" i="1" dirty="0"/>
              <a:t> отношений</a:t>
            </a:r>
            <a:endParaRPr lang="ru-RU" dirty="0"/>
          </a:p>
          <a:p>
            <a:pPr marL="0" indent="0">
              <a:buNone/>
            </a:pPr>
            <a:endParaRPr lang="ru-RU" i="1" dirty="0"/>
          </a:p>
          <a:p>
            <a:r>
              <a:rPr lang="ru-RU" dirty="0"/>
              <a:t>Синтаксическое расстояние:</a:t>
            </a:r>
          </a:p>
          <a:p>
            <a:pPr marL="0" indent="0">
              <a:buNone/>
            </a:pPr>
            <a:r>
              <a:rPr lang="ru-RU" i="1" dirty="0"/>
              <a:t>Эта же идея высказана </a:t>
            </a:r>
            <a:r>
              <a:rPr lang="en-US" i="1" dirty="0"/>
              <a:t>[</a:t>
            </a:r>
            <a:r>
              <a:rPr lang="ru-RU" b="1" i="1" dirty="0"/>
              <a:t>в</a:t>
            </a:r>
            <a:r>
              <a:rPr lang="ru-RU" i="1" dirty="0"/>
              <a:t> </a:t>
            </a:r>
            <a:r>
              <a:rPr lang="ru-RU" b="1" i="1" dirty="0"/>
              <a:t>дискуссии за</a:t>
            </a:r>
            <a:r>
              <a:rPr lang="ru-RU" i="1" dirty="0"/>
              <a:t> "</a:t>
            </a:r>
            <a:r>
              <a:rPr lang="ru-RU" b="1" i="1" dirty="0"/>
              <a:t>круглым</a:t>
            </a:r>
            <a:r>
              <a:rPr lang="ru-RU" i="1" dirty="0"/>
              <a:t> </a:t>
            </a:r>
            <a:r>
              <a:rPr lang="ru-RU" b="1" i="1" dirty="0">
                <a:solidFill>
                  <a:srgbClr val="FF0000"/>
                </a:solidFill>
              </a:rPr>
              <a:t>столом</a:t>
            </a:r>
            <a:r>
              <a:rPr lang="ru-RU" i="1" dirty="0"/>
              <a:t>“</a:t>
            </a:r>
            <a:r>
              <a:rPr lang="en-US" i="1" dirty="0"/>
              <a:t>]</a:t>
            </a:r>
            <a:r>
              <a:rPr lang="ru-RU" i="1" dirty="0"/>
              <a:t> по вопросам межнациональных отношений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3001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Иллюстрация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7440" y="1521876"/>
            <a:ext cx="7137302" cy="479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792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3E804-2402-418B-AC63-031446A3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близость</a:t>
            </a:r>
            <a:br>
              <a:rPr lang="ru-RU" dirty="0"/>
            </a:br>
            <a:r>
              <a:rPr lang="ru-RU" dirty="0"/>
              <a:t>как расстояние между векторами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4F90F9-D6A7-4F20-931B-5A54DD08A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Парадигматическая (синонимы, антонимы, гипонимы-</a:t>
            </a:r>
            <a:r>
              <a:rPr lang="ru-RU" dirty="0" err="1"/>
              <a:t>гиперонимы</a:t>
            </a:r>
            <a:r>
              <a:rPr lang="ru-RU" dirty="0"/>
              <a:t>)</a:t>
            </a:r>
            <a:r>
              <a:rPr lang="en-US" dirty="0"/>
              <a:t> = similarity</a:t>
            </a:r>
            <a:endParaRPr lang="ru-RU" dirty="0"/>
          </a:p>
          <a:p>
            <a:r>
              <a:rPr lang="ru-RU" dirty="0"/>
              <a:t>Синтагматическая</a:t>
            </a:r>
            <a:r>
              <a:rPr lang="en-US" dirty="0"/>
              <a:t> = relatedness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Collocations </a:t>
            </a:r>
            <a:r>
              <a:rPr lang="ru-RU" dirty="0"/>
              <a:t>(устойчивые сочетания с конкретными словами)</a:t>
            </a:r>
            <a:endParaRPr lang="en-US" dirty="0"/>
          </a:p>
          <a:p>
            <a:pPr lvl="1"/>
            <a:r>
              <a:rPr lang="en-US" dirty="0"/>
              <a:t>Colligations</a:t>
            </a:r>
            <a:r>
              <a:rPr lang="ru-RU" dirty="0"/>
              <a:t> (устойчивая связь с определенными грамматическими паттернами)</a:t>
            </a:r>
            <a:endParaRPr lang="en-US" dirty="0"/>
          </a:p>
          <a:p>
            <a:pPr lvl="1"/>
            <a:r>
              <a:rPr lang="en-US" dirty="0"/>
              <a:t>Semantic preference</a:t>
            </a:r>
            <a:r>
              <a:rPr lang="ru-RU" dirty="0"/>
              <a:t> (предпочтение к сочетаемости со словами определенных семантических классов)</a:t>
            </a:r>
          </a:p>
          <a:p>
            <a:pPr lvl="1"/>
            <a:endParaRPr lang="ru-RU" dirty="0"/>
          </a:p>
          <a:p>
            <a:pPr marL="457200" lvl="1" indent="0">
              <a:buNone/>
            </a:pPr>
            <a:r>
              <a:rPr lang="en-US" dirty="0"/>
              <a:t>(Geeraerts et al. 2024)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0705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1092</Words>
  <Application>Microsoft Office PowerPoint</Application>
  <PresentationFormat>Широкоэкранный</PresentationFormat>
  <Paragraphs>203</Paragraphs>
  <Slides>25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Тема Office</vt:lpstr>
      <vt:lpstr>Матрицы совместной встречаемости и модели композиции</vt:lpstr>
      <vt:lpstr>Дистрибутивные модели: хронология</vt:lpstr>
      <vt:lpstr>Дистрибутивные модели: хронология</vt:lpstr>
      <vt:lpstr>Матрицы совместной встречаемости (co-occurrence matrices)</vt:lpstr>
      <vt:lpstr>Как строится такая модель</vt:lpstr>
      <vt:lpstr>Измерения: слова</vt:lpstr>
      <vt:lpstr>Понятие окна: Линейное vs. синтаксическое расстояние </vt:lpstr>
      <vt:lpstr>Иллюстрация</vt:lpstr>
      <vt:lpstr>Семантическая близость как расстояние между векторами</vt:lpstr>
      <vt:lpstr>Векторные представления для словосочетаний</vt:lpstr>
      <vt:lpstr>Векторные представления для словосочетаний</vt:lpstr>
      <vt:lpstr>Проект COMPOSES</vt:lpstr>
      <vt:lpstr>О проекте</vt:lpstr>
      <vt:lpstr>Команда</vt:lpstr>
      <vt:lpstr>Лингвистическая философия</vt:lpstr>
      <vt:lpstr>Модели композиции</vt:lpstr>
      <vt:lpstr>Аддитивная модель (additive model)</vt:lpstr>
      <vt:lpstr>Аддитивная взвешенная модель (weighted additive)</vt:lpstr>
      <vt:lpstr>Мультипликативная модель (multiplicative model)</vt:lpstr>
      <vt:lpstr>Расширительная модель (dilation model)</vt:lpstr>
      <vt:lpstr>Полная аддитивная модель (full additive model)</vt:lpstr>
      <vt:lpstr>Лексическая функция (Lexical function)</vt:lpstr>
      <vt:lpstr>Практическая лексическая функция (Practical lexical function)</vt:lpstr>
      <vt:lpstr>Презентация PowerPoint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Рыжова</dc:creator>
  <cp:lastModifiedBy>Дарья Рыжова</cp:lastModifiedBy>
  <cp:revision>47</cp:revision>
  <dcterms:created xsi:type="dcterms:W3CDTF">2020-02-29T10:56:09Z</dcterms:created>
  <dcterms:modified xsi:type="dcterms:W3CDTF">2024-09-16T10:58:20Z</dcterms:modified>
</cp:coreProperties>
</file>