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69" r:id="rId4"/>
    <p:sldId id="270" r:id="rId5"/>
    <p:sldId id="273" r:id="rId6"/>
    <p:sldId id="274" r:id="rId7"/>
    <p:sldId id="272" r:id="rId8"/>
    <p:sldId id="275" r:id="rId9"/>
    <p:sldId id="258" r:id="rId10"/>
    <p:sldId id="259" r:id="rId11"/>
    <p:sldId id="276" r:id="rId12"/>
    <p:sldId id="277" r:id="rId13"/>
    <p:sldId id="278" r:id="rId14"/>
    <p:sldId id="279" r:id="rId15"/>
    <p:sldId id="280" r:id="rId16"/>
    <p:sldId id="260" r:id="rId17"/>
    <p:sldId id="261" r:id="rId18"/>
    <p:sldId id="262" r:id="rId19"/>
    <p:sldId id="263" r:id="rId20"/>
    <p:sldId id="264" r:id="rId21"/>
    <p:sldId id="265" r:id="rId22"/>
    <p:sldId id="281" r:id="rId23"/>
    <p:sldId id="282" r:id="rId24"/>
    <p:sldId id="283" r:id="rId25"/>
    <p:sldId id="285" r:id="rId26"/>
    <p:sldId id="286" r:id="rId27"/>
    <p:sldId id="284" r:id="rId28"/>
    <p:sldId id="287" r:id="rId29"/>
    <p:sldId id="288" r:id="rId30"/>
    <p:sldId id="289" r:id="rId31"/>
    <p:sldId id="290" r:id="rId32"/>
    <p:sldId id="291" r:id="rId33"/>
    <p:sldId id="296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52c8428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52c8428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68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52c8428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52c8428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5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52c8428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52c8428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0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f52c8428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f52c8428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63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52c8428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52c8428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2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</a:t>
            </a:r>
            <a:r>
              <a:rPr lang="ru-RU" baseline="0" smtClean="0"/>
              <a:t>сочетаемость. И </a:t>
            </a:r>
            <a:r>
              <a:rPr lang="ru-RU" baseline="0" dirty="0" smtClean="0"/>
              <a:t>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4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52c842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52c842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52c842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52c842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отличие от предыдущих концепций, когда и прилагательные, и существительные воспринимались как векторы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410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52c842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52c842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9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52c8428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52c8428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2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52c8428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52c8428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63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arcobaroni.org/compo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corp.ox.ac.u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композиции,</a:t>
            </a:r>
            <a:br>
              <a:rPr lang="ru-RU" dirty="0" smtClean="0"/>
            </a:br>
            <a:r>
              <a:rPr lang="ru-RU" sz="4400" dirty="0" smtClean="0"/>
              <a:t>или векторные представления для фраз и предложений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Даша Рыжова, Даша Попова,</a:t>
            </a:r>
            <a:br>
              <a:rPr lang="ru-RU" dirty="0" smtClean="0"/>
            </a:br>
            <a:r>
              <a:rPr lang="ru-RU" dirty="0" smtClean="0"/>
              <a:t>31.01.2023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Вариант 2:</a:t>
            </a:r>
          </a:p>
          <a:p>
            <a:pPr marL="0" indent="0">
              <a:buNone/>
            </a:pPr>
            <a:r>
              <a:rPr lang="ru-RU" sz="3200" dirty="0" smtClean="0"/>
              <a:t>Можно составлять вектор для словосочетания из векторов входящих в него элементов</a:t>
            </a:r>
            <a:r>
              <a:rPr lang="en-US" sz="3200" dirty="0" smtClean="0"/>
              <a:t> (</a:t>
            </a:r>
            <a:r>
              <a:rPr lang="en-US" sz="3200" i="1" dirty="0" smtClean="0"/>
              <a:t>composed</a:t>
            </a:r>
            <a:r>
              <a:rPr lang="en-US" sz="3200" dirty="0" smtClean="0"/>
              <a:t> vectors)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Как?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 smtClean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COMPOSES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</a:t>
            </a:r>
            <a:r>
              <a:rPr lang="ru-RU" i="1" dirty="0" smtClean="0"/>
              <a:t>2011-2016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524000"/>
            <a:ext cx="11091203" cy="4351338"/>
          </a:xfrm>
        </p:spPr>
        <p:txBody>
          <a:bodyPr/>
          <a:lstStyle/>
          <a:p>
            <a:r>
              <a:rPr lang="en-US" i="1" dirty="0" smtClean="0"/>
              <a:t>Compositional </a:t>
            </a:r>
            <a:r>
              <a:rPr lang="en-US" i="1" dirty="0"/>
              <a:t>Operations in Semantic </a:t>
            </a:r>
            <a:r>
              <a:rPr lang="en-US" i="1" dirty="0" smtClean="0"/>
              <a:t>Space</a:t>
            </a:r>
            <a:r>
              <a:rPr lang="ru-RU" i="1" dirty="0" smtClean="0"/>
              <a:t>, 2011-2016</a:t>
            </a:r>
          </a:p>
          <a:p>
            <a:r>
              <a:rPr lang="en-US" dirty="0">
                <a:hlinkClick r:id="rId2"/>
              </a:rPr>
              <a:t>http://marcobaroni.org/composes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Университет </a:t>
            </a:r>
            <a:r>
              <a:rPr lang="ru-RU" dirty="0" err="1" smtClean="0"/>
              <a:t>Тренто</a:t>
            </a:r>
            <a:r>
              <a:rPr lang="en-US" dirty="0" smtClean="0"/>
              <a:t>, CIMEC – Center for Mind/Brain Sciences (</a:t>
            </a:r>
            <a:r>
              <a:rPr lang="ru-RU" dirty="0" err="1" smtClean="0"/>
              <a:t>Роверето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7" y="0"/>
            <a:ext cx="3937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3" y="3214688"/>
            <a:ext cx="4185138" cy="31545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3214688"/>
            <a:ext cx="4614653" cy="3154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18" y="3334324"/>
            <a:ext cx="2700839" cy="27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54"/>
            <a:ext cx="10515600" cy="943170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945" y="4068357"/>
            <a:ext cx="10515600" cy="2610803"/>
          </a:xfrm>
        </p:spPr>
        <p:txBody>
          <a:bodyPr numCol="2">
            <a:normAutofit/>
          </a:bodyPr>
          <a:lstStyle/>
          <a:p>
            <a:r>
              <a:rPr lang="en-US" dirty="0"/>
              <a:t>Georgiana </a:t>
            </a:r>
            <a:r>
              <a:rPr lang="en-US" dirty="0" err="1" smtClean="0"/>
              <a:t>Dinu</a:t>
            </a:r>
            <a:endParaRPr lang="en-US" dirty="0"/>
          </a:p>
          <a:p>
            <a:r>
              <a:rPr lang="en-US" dirty="0" err="1"/>
              <a:t>Aurelie</a:t>
            </a:r>
            <a:r>
              <a:rPr lang="en-US" dirty="0"/>
              <a:t> </a:t>
            </a:r>
            <a:r>
              <a:rPr lang="en-US" dirty="0" err="1"/>
              <a:t>Herbelot</a:t>
            </a:r>
            <a:endParaRPr lang="en-US" dirty="0"/>
          </a:p>
          <a:p>
            <a:r>
              <a:rPr lang="en-US" dirty="0" err="1"/>
              <a:t>Jiming</a:t>
            </a:r>
            <a:r>
              <a:rPr lang="en-US" dirty="0"/>
              <a:t> </a:t>
            </a:r>
            <a:r>
              <a:rPr lang="en-US" dirty="0" smtClean="0"/>
              <a:t>Li</a:t>
            </a:r>
            <a:endParaRPr lang="en-US" dirty="0"/>
          </a:p>
          <a:p>
            <a:r>
              <a:rPr lang="en-US" dirty="0"/>
              <a:t>Marco </a:t>
            </a:r>
            <a:r>
              <a:rPr lang="en-US" dirty="0" err="1"/>
              <a:t>Marelli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 smtClean="0"/>
              <a:t>Paperno</a:t>
            </a:r>
            <a:endParaRPr lang="en-US" dirty="0" smtClean="0"/>
          </a:p>
          <a:p>
            <a:r>
              <a:rPr lang="en-US" dirty="0" err="1" smtClean="0"/>
              <a:t>Germ</a:t>
            </a:r>
            <a:r>
              <a:rPr lang="en-US" dirty="0" err="1" smtClean="0">
                <a:cs typeface="Times New Roman" panose="02020603050405020304" pitchFamily="18" charset="0"/>
              </a:rPr>
              <a:t>án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Kruszewski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Angeliki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Lazaridou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Nghia</a:t>
            </a:r>
            <a:r>
              <a:rPr lang="en-US" dirty="0" smtClean="0">
                <a:cs typeface="Times New Roman" panose="02020603050405020304" pitchFamily="18" charset="0"/>
              </a:rPr>
              <a:t> The Pham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Eva Maria </a:t>
            </a:r>
            <a:r>
              <a:rPr lang="en-US" dirty="0" err="1" smtClean="0">
                <a:cs typeface="Times New Roman" panose="02020603050405020304" pitchFamily="18" charset="0"/>
              </a:rPr>
              <a:t>Vecchi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149"/>
            <a:ext cx="2274278" cy="2959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Marco </a:t>
            </a:r>
            <a:r>
              <a:rPr lang="en-US" sz="3200" dirty="0" err="1" smtClean="0"/>
              <a:t>Baroni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7" y="914716"/>
            <a:ext cx="2338094" cy="2258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Raffaella</a:t>
            </a:r>
            <a:r>
              <a:rPr lang="en-US" sz="3200" dirty="0" smtClean="0"/>
              <a:t> </a:t>
            </a:r>
            <a:r>
              <a:rPr lang="en-US" sz="3200" dirty="0" err="1" smtClean="0"/>
              <a:t>Bernardi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571028"/>
            <a:ext cx="3470033" cy="260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Roberto </a:t>
            </a:r>
            <a:r>
              <a:rPr lang="en-US" sz="3200" dirty="0" err="1" smtClean="0"/>
              <a:t>Zamparelli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Лингвистическая философия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Baroni</a:t>
            </a:r>
            <a:r>
              <a:rPr lang="en-US" dirty="0"/>
              <a:t>, R. </a:t>
            </a:r>
            <a:r>
              <a:rPr lang="en-US" dirty="0" err="1"/>
              <a:t>Bernardi</a:t>
            </a:r>
            <a:r>
              <a:rPr lang="en-US" dirty="0"/>
              <a:t> and R. </a:t>
            </a:r>
            <a:r>
              <a:rPr lang="en-US" dirty="0" err="1"/>
              <a:t>Zamparelli</a:t>
            </a:r>
            <a:r>
              <a:rPr lang="en-US" dirty="0"/>
              <a:t>. 2014. </a:t>
            </a:r>
            <a:r>
              <a:rPr lang="en-US" dirty="0" err="1"/>
              <a:t>Frege</a:t>
            </a:r>
            <a:r>
              <a:rPr lang="en-US" dirty="0"/>
              <a:t> in space: A program for compositional distributional semantics. Linguistic Issues in Language Technologies 9(6): 5-110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Формальная семантика интересуется, прежде всего, семантикой пропозиций (</a:t>
            </a:r>
            <a:r>
              <a:rPr lang="en-US" dirty="0" smtClean="0"/>
              <a:t>~</a:t>
            </a:r>
            <a:r>
              <a:rPr lang="ru-RU" dirty="0" smtClean="0"/>
              <a:t>семантика синтаксиса) – не лексической семантикой; семантика пропозиций </a:t>
            </a:r>
            <a:r>
              <a:rPr lang="ru-RU" b="1" dirty="0" err="1" smtClean="0"/>
              <a:t>композициональна</a:t>
            </a:r>
            <a:endParaRPr lang="ru-RU" b="1" dirty="0" smtClean="0"/>
          </a:p>
          <a:p>
            <a:r>
              <a:rPr lang="ru-RU" dirty="0" smtClean="0"/>
              <a:t>Как дополнить этот </a:t>
            </a:r>
            <a:r>
              <a:rPr lang="ru-RU" dirty="0" err="1" smtClean="0"/>
              <a:t>фреймворк</a:t>
            </a:r>
            <a:r>
              <a:rPr lang="ru-RU" dirty="0" smtClean="0"/>
              <a:t> информацией о значениях слов?</a:t>
            </a:r>
          </a:p>
          <a:p>
            <a:r>
              <a:rPr lang="ru-RU" dirty="0" smtClean="0"/>
              <a:t>Будет ли лексический слой значений тоже </a:t>
            </a:r>
            <a:r>
              <a:rPr lang="ru-RU" dirty="0" err="1" smtClean="0"/>
              <a:t>композиционален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композиции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модель (</a:t>
            </a:r>
            <a:r>
              <a:rPr lang="en-US" dirty="0" smtClean="0"/>
              <a:t>additive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38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взвешенная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(weighted additive)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altLang="zh-CN" i="1" dirty="0" smtClean="0"/>
                  <a:t>α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и</a:t>
                </a:r>
                <a:r>
                  <a:rPr lang="ru-RU" altLang="zh-CN" i="1" dirty="0" smtClean="0"/>
                  <a:t> </a:t>
                </a:r>
                <a:r>
                  <a:rPr lang="en-US" altLang="zh-CN" i="1" dirty="0" smtClean="0"/>
                  <a:t>β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вычислять в процессе тренировки</a:t>
                </a:r>
                <a:br>
                  <a:rPr lang="ru-RU" dirty="0" smtClean="0"/>
                </a:br>
                <a:r>
                  <a:rPr lang="ru-RU" dirty="0" smtClean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 smtClean="0"/>
                  <a:t>composed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observed </a:t>
                </a:r>
                <a:r>
                  <a:rPr lang="ru-RU" dirty="0" smtClean="0"/>
                  <a:t>векторами)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Мультипликативная модель</a:t>
            </a:r>
            <a:br>
              <a:rPr lang="ru-RU" dirty="0" smtClean="0"/>
            </a:br>
            <a:r>
              <a:rPr lang="en-US" dirty="0" smtClean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 smtClean="0"/>
                  <a:t>т.е. попарное перемножение значений измерений двух векторов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255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45000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0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Расширительная модель (</a:t>
            </a:r>
            <a:r>
              <a:rPr lang="en-US" dirty="0" smtClean="0"/>
              <a:t>dilation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– коэффициент, значение которого вычисляется в процессе обучения (ср. </a:t>
                </a:r>
                <a:r>
                  <a:rPr lang="en-US" dirty="0" smtClean="0"/>
                  <a:t>weighted additive model</a:t>
                </a:r>
                <a:r>
                  <a:rPr lang="ru-RU" dirty="0" smtClean="0"/>
                  <a:t>)</a:t>
                </a:r>
                <a:r>
                  <a:rPr lang="en-US" dirty="0" smtClean="0"/>
                  <a:t>; </a:t>
                </a:r>
                <a:r>
                  <a:rPr lang="ru-RU" dirty="0" smtClean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принимается равным 2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Подробнее см. </a:t>
                </a:r>
                <a:r>
                  <a:rPr lang="en-US" sz="2400" dirty="0" smtClean="0"/>
                  <a:t>Mitchell, </a:t>
                </a:r>
                <a:r>
                  <a:rPr lang="en-US" sz="2400" dirty="0" err="1" smtClean="0"/>
                  <a:t>Lapata</a:t>
                </a:r>
                <a:r>
                  <a:rPr lang="en-US" sz="2400" dirty="0" smtClean="0"/>
                  <a:t> 2010</a:t>
                </a:r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576" cy="4351338"/>
          </a:xfrm>
        </p:spPr>
        <p:txBody>
          <a:bodyPr/>
          <a:lstStyle/>
          <a:p>
            <a:r>
              <a:rPr lang="ru-RU" sz="3200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аддитивная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 smtClean="0"/>
                  <a:t>A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 smtClean="0"/>
                  <a:t>B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– </a:t>
                </a:r>
                <a:r>
                  <a:rPr lang="ru-RU" altLang="zh-CN" dirty="0" smtClean="0"/>
                  <a:t>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ru-RU" altLang="zh-CN" dirty="0" smtClean="0"/>
                  <a:t>и </a:t>
                </a:r>
                <a:r>
                  <a:rPr lang="en-US" altLang="zh-CN" dirty="0" smtClean="0"/>
                  <a:t>B</a:t>
                </a:r>
                <a:r>
                  <a:rPr lang="ru-RU" altLang="zh-CN" dirty="0" smtClean="0"/>
                  <a:t> подбираются в процессе обучения на материале векторов каждого из компонентов и их наблюдаемых сочетаний</a:t>
                </a:r>
                <a:endParaRPr lang="ru-RU" altLang="zh-CN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функция (</a:t>
            </a:r>
            <a:r>
              <a:rPr lang="en-US" dirty="0" smtClean="0"/>
              <a:t>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A – </a:t>
                </a:r>
                <a:r>
                  <a:rPr lang="ru-RU" dirty="0" smtClean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Матрица А вычисляется в процессе обучения на материале векторов наблюдаемых словосочетаний, включающих первый элемент моделируемой фразы, 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Baroni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Zamparelli</a:t>
                </a:r>
                <a:r>
                  <a:rPr lang="en-US" dirty="0" smtClean="0"/>
                  <a:t> 2010)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ru" sz="4240" b="1">
                <a:latin typeface="Lora"/>
                <a:ea typeface="Lora"/>
                <a:cs typeface="Lora"/>
                <a:sym typeface="Lora"/>
              </a:rPr>
              <a:t>Nouns are vectors, adjectives are matrices:</a:t>
            </a:r>
            <a:endParaRPr sz="4240" b="1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SzPts val="990"/>
            </a:pPr>
            <a:r>
              <a:rPr lang="ru" sz="4240">
                <a:latin typeface="Lora"/>
                <a:ea typeface="Lora"/>
                <a:cs typeface="Lora"/>
                <a:sym typeface="Lora"/>
              </a:rPr>
              <a:t>Representing </a:t>
            </a:r>
            <a:r>
              <a:rPr lang="ru" sz="424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adjective-noun constructions</a:t>
            </a:r>
            <a:r>
              <a:rPr lang="ru" sz="4240">
                <a:latin typeface="Lora"/>
                <a:ea typeface="Lora"/>
                <a:cs typeface="Lora"/>
                <a:sym typeface="Lora"/>
              </a:rPr>
              <a:t> in </a:t>
            </a:r>
            <a:r>
              <a:rPr lang="ru" sz="424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semantic space</a:t>
            </a:r>
            <a:endParaRPr sz="4240"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5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Екатерина Володина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Яков Раскинд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Marco Baroni and Roberto Zamparelli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Center for Mind/Brain Sciences,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University of Trento Rovereto (TN), Italy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2504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Формальное описания NA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Formal semantics (FS): </a:t>
            </a:r>
            <a:r>
              <a:rPr lang="ru" sz="3067" b="1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A∩N</a:t>
            </a:r>
            <a:endParaRPr sz="3067" b="1"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30" y="206617"/>
            <a:ext cx="3921432" cy="266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300234"/>
            <a:ext cx="8618867" cy="6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15600" y="3138533"/>
            <a:ext cx="11360800" cy="357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Проблемы: 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фальшивый пистолет 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!= {...фальшивые объекты…} ∩ {...пистолеты…};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автомобиль</a:t>
            </a:r>
            <a:r>
              <a:rPr lang="ru" sz="3067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- внешний признак,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/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арбуз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внутренний признак,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>
              <a:spcAft>
                <a:spcPts val="1333"/>
              </a:spcAft>
            </a:pPr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сигнал светофора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сигнал.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88843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825467"/>
            <a:ext cx="11360800" cy="45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ru" sz="3067" b="1" dirty="0" smtClean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-US" sz="3067" b="1" dirty="0" smtClean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ru" sz="3067" dirty="0" smtClean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= 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атрибутивное прилагательное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+ 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существительное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67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Значение существительного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вектор, построенный на корпусных контекстах.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67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Значение прилагательного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линейная функция над вектором (матрица). Коэффициенты матрицы вычисляются с помощью 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регрессии на основе наблюдаемых векторов 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и 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NA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Для каждого 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строится отдельная матрица.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Материал исследования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1137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360" b="1">
                <a:latin typeface="Lora"/>
                <a:ea typeface="Lora"/>
                <a:cs typeface="Lora"/>
                <a:sym typeface="Lora"/>
              </a:rPr>
              <a:t>Используемые корпуса</a:t>
            </a:r>
            <a:endParaRPr sz="336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15600" y="2018400"/>
            <a:ext cx="11360800" cy="28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Web-derived ukWaC corpus (http://wacky. sslmit.unibo.it/)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English Wikipedia (http://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en.wikipedia.org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British National Corpus (http: //</a:t>
            </a:r>
            <a:r>
              <a:rPr lang="ru" sz="3067" u="sng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www.natcorp.ox.ac.uk</a:t>
            </a:r>
            <a:r>
              <a:rPr lang="ru" sz="3067" u="sng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10064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None/>
            </a:pP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В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сумме 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~2.83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млрд </a:t>
            </a:r>
            <a:r>
              <a:rPr lang="ru-RU" sz="3067" dirty="0" err="1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токенов</a:t>
            </a:r>
            <a:endParaRPr lang="ru-RU" sz="3067" dirty="0" smtClean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110064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None/>
            </a:pP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Подбор параметров на небольшом </a:t>
            </a:r>
            <a:r>
              <a:rPr lang="ru-RU" sz="3067" dirty="0" err="1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подкорпусе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в 100 млн </a:t>
            </a:r>
            <a:r>
              <a:rPr lang="ru-RU" sz="3067" dirty="0" err="1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токенов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15881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13472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Словарь: </a:t>
            </a:r>
            <a:r>
              <a:rPr lang="ru" sz="3200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36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dirty="0">
                <a:latin typeface="Lora"/>
                <a:ea typeface="Lora"/>
                <a:cs typeface="Lora"/>
                <a:sym typeface="Lora"/>
              </a:rPr>
              <a:t>прилагательных +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1,420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dirty="0">
                <a:latin typeface="Lora"/>
                <a:ea typeface="Lora"/>
                <a:cs typeface="Lora"/>
                <a:sym typeface="Lora"/>
              </a:rPr>
              <a:t>существительных</a:t>
            </a:r>
            <a:endParaRPr sz="3200" dirty="0"/>
          </a:p>
          <a:p>
            <a:pPr>
              <a:buSzPts val="990"/>
            </a:pP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15600" y="733436"/>
            <a:ext cx="11586400" cy="53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82588"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размер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big, great, huge, large, major, small, little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отымённые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American, European, national, mental, historical, electronic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цвета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white, black, red, green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позитивная оценка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nice, excellent, important, appropriate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темпоральные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old, recent, new, young, current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модальные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necessary, possible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частотные абстрактные антонимичные пары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difficult, easy, good, bad, special, general, different, </a:t>
            </a:r>
            <a:r>
              <a:rPr lang="ru" i="1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common</a:t>
            </a:r>
          </a:p>
          <a:p>
            <a:pPr indent="-482588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 smtClean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Существительные</a:t>
            </a:r>
            <a:r>
              <a:rPr lang="ru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такие, которые встретились не менее 300 раз в сочетании с выбранными прилагательными (-несколько самых частотных типа </a:t>
            </a:r>
            <a:r>
              <a:rPr lang="en-US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time, range</a:t>
            </a:r>
            <a:r>
              <a:rPr lang="ru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dirty="0">
              <a:solidFill>
                <a:srgbClr val="0070C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1098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Матрицы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9521"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Построение полной матрицы сочетаемости (10 тысяч 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лемм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существительных, прилагательных и глаголов в качестве измерений</a:t>
            </a:r>
            <a:r>
              <a:rPr lang="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Уменьшение размерности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до 300 с помощью </a:t>
            </a:r>
            <a:r>
              <a:rPr lang="en-US" sz="3067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SVD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Обучение модели проводится в 300-мерном векторном пространстве.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019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15600" y="373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1: 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ANs in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semantic space</a:t>
            </a:r>
            <a:endParaRPr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18" y="1137152"/>
            <a:ext cx="7146167" cy="5616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05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49" y="1"/>
            <a:ext cx="8299312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2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2" y="446356"/>
            <a:ext cx="10515600" cy="1325563"/>
          </a:xfrm>
        </p:spPr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862" y="1895963"/>
            <a:ext cx="6977576" cy="4351338"/>
          </a:xfrm>
        </p:spPr>
        <p:txBody>
          <a:bodyPr/>
          <a:lstStyle/>
          <a:p>
            <a:r>
              <a:rPr lang="ru-RU" sz="3200" b="1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9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0" y="1292353"/>
            <a:ext cx="8135200" cy="427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15600" y="329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2: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Predicting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AN vectors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935167" y="1569533"/>
            <a:ext cx="5934800" cy="20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add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mult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noun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adj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baselines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slm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алгоритм из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[Guevara 2010]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9515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856800"/>
            <a:ext cx="12192001" cy="514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7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3: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Comparing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adjectives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ru-RU" dirty="0" smtClean="0"/>
              <a:t>Кластеризация 19 прилагательных, которые должны разделиться на 4 класса: цвета, положительная оценка, время, размер</a:t>
            </a:r>
          </a:p>
          <a:p>
            <a:pPr marL="152396" indent="0">
              <a:buNone/>
            </a:pPr>
            <a:endParaRPr lang="ru-RU" dirty="0" smtClean="0"/>
          </a:p>
          <a:p>
            <a:pPr marL="152396" indent="0">
              <a:buNone/>
            </a:pPr>
            <a:r>
              <a:rPr lang="ru-RU" dirty="0" smtClean="0"/>
              <a:t>Форматы представления прилагательных:</a:t>
            </a:r>
          </a:p>
          <a:p>
            <a:pPr>
              <a:buFontTx/>
              <a:buChar char="-"/>
            </a:pPr>
            <a:r>
              <a:rPr lang="ru-RU" dirty="0" err="1" smtClean="0"/>
              <a:t>Центроид</a:t>
            </a:r>
            <a:r>
              <a:rPr lang="ru-RU" dirty="0" smtClean="0"/>
              <a:t> всех векторов словосочетаний,</a:t>
            </a:r>
            <a:br>
              <a:rPr lang="ru-RU" dirty="0" smtClean="0"/>
            </a:br>
            <a:r>
              <a:rPr lang="ru-RU" dirty="0" smtClean="0"/>
              <a:t>содержащих это прилагательное</a:t>
            </a:r>
          </a:p>
          <a:p>
            <a:pPr>
              <a:buFontTx/>
              <a:buChar char="-"/>
            </a:pPr>
            <a:r>
              <a:rPr lang="ru-RU" dirty="0" smtClean="0"/>
              <a:t>Разложении матрицы прилагательного</a:t>
            </a:r>
            <a:br>
              <a:rPr lang="ru-RU" dirty="0" smtClean="0"/>
            </a:br>
            <a:r>
              <a:rPr lang="ru-RU" dirty="0" smtClean="0"/>
              <a:t>в вектор</a:t>
            </a:r>
          </a:p>
          <a:p>
            <a:pPr>
              <a:buFontTx/>
              <a:buChar char="-"/>
            </a:pPr>
            <a:r>
              <a:rPr lang="ru-RU" dirty="0" smtClean="0"/>
              <a:t>Наблюдаемый вектор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91" y="3634383"/>
            <a:ext cx="47053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Обсуждение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же все-таки надежнее, наблюдаемые вектора или конструированные?</a:t>
            </a:r>
          </a:p>
          <a:p>
            <a:r>
              <a:rPr lang="ru-RU" sz="3200" dirty="0" smtClean="0"/>
              <a:t>Какие еще явления можно моделировать таким образом?</a:t>
            </a:r>
          </a:p>
          <a:p>
            <a:r>
              <a:rPr lang="ru-RU" sz="3200" dirty="0" smtClean="0"/>
              <a:t>Есть ли будущее у таких моделей?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290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лексическая функция</a:t>
            </a:r>
            <a:br>
              <a:rPr lang="ru-RU" dirty="0" smtClean="0"/>
            </a:br>
            <a:r>
              <a:rPr lang="ru-RU" dirty="0"/>
              <a:t>(</a:t>
            </a:r>
            <a:r>
              <a:rPr lang="en-US" dirty="0" smtClean="0"/>
              <a:t>Practical 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Отдельная матрица для каждого аргумента + вектор предиката</a:t>
                </a:r>
                <a:endParaRPr lang="en-US" dirty="0" smtClean="0"/>
              </a:p>
              <a:p>
                <a:r>
                  <a:rPr lang="ru-RU" dirty="0" smtClean="0"/>
                  <a:t>Для прилагательных (и одноместных глаголов):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 smtClean="0"/>
                  <a:t> </a:t>
                </a:r>
                <a:endParaRPr lang="ru-RU" baseline="-25000" dirty="0" smtClean="0"/>
              </a:p>
              <a:p>
                <a:r>
                  <a:rPr lang="ru-RU" dirty="0" smtClean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Paperno</a:t>
                </a:r>
                <a:r>
                  <a:rPr lang="en-US" dirty="0" smtClean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МЕТОД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БЕЗ</a:t>
                      </a:r>
                      <a:r>
                        <a:rPr lang="ru-RU" sz="2800" baseline="0" dirty="0" smtClean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 ОБУЧЕНИЕМ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full</a:t>
                      </a:r>
                      <a:r>
                        <a:rPr lang="en-US" sz="2800" baseline="0" dirty="0" smtClean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</a:t>
            </a:r>
            <a:r>
              <a:rPr lang="en-US" dirty="0" smtClean="0"/>
              <a:t>Composition</a:t>
            </a:r>
            <a:r>
              <a:rPr lang="ru-RU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</a:t>
            </a:r>
            <a:r>
              <a:rPr lang="en-US" dirty="0" smtClean="0"/>
              <a:t>1388–1429.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</a:t>
            </a:r>
            <a:r>
              <a:rPr lang="en-US" dirty="0" smtClean="0"/>
              <a:t>Nouns</a:t>
            </a:r>
            <a:r>
              <a:rPr lang="ru-RU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vectors, adjectives are matrices: </a:t>
            </a:r>
            <a:r>
              <a:rPr lang="en-US" dirty="0" smtClean="0"/>
              <a:t>Representing</a:t>
            </a:r>
            <a:r>
              <a:rPr lang="ru-RU" dirty="0" smtClean="0"/>
              <a:t> </a:t>
            </a:r>
            <a:r>
              <a:rPr lang="en-US" dirty="0" smtClean="0"/>
              <a:t>adjective-noun </a:t>
            </a:r>
            <a:r>
              <a:rPr lang="en-US" dirty="0"/>
              <a:t>constructions in semantic space.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i="1" dirty="0" smtClean="0"/>
              <a:t>Proceedings </a:t>
            </a:r>
            <a:r>
              <a:rPr lang="en-US" i="1" dirty="0"/>
              <a:t>of EMNLP</a:t>
            </a:r>
            <a:r>
              <a:rPr lang="en-US" dirty="0"/>
              <a:t>, pages 1183–1193, Boston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MA.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</a:t>
            </a:r>
            <a:r>
              <a:rPr lang="en-US" dirty="0" smtClean="0"/>
              <a:t>201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compositional </a:t>
            </a:r>
            <a:r>
              <a:rPr lang="en-US" dirty="0"/>
              <a:t>distributional semantics. </a:t>
            </a:r>
            <a:r>
              <a:rPr lang="en-US" i="1" dirty="0"/>
              <a:t>Linguistic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Issues in Language </a:t>
            </a:r>
            <a:r>
              <a:rPr lang="en-US" i="1" dirty="0" smtClean="0"/>
              <a:t>Technology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http://clic.cimec.unitn.it/composes/materials/frege-in-space.pdf</a:t>
            </a:r>
            <a:endParaRPr lang="en-US" dirty="0" smtClean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 smtClean="0"/>
              <a:t>. 2014</a:t>
            </a:r>
            <a:r>
              <a:rPr lang="en-US" dirty="0"/>
              <a:t>. A practical and linguistically-motivated approach to compositional distributional semantics. </a:t>
            </a:r>
            <a:r>
              <a:rPr lang="en-US" dirty="0" smtClean="0"/>
              <a:t>In </a:t>
            </a:r>
            <a:r>
              <a:rPr lang="en-US" i="1" dirty="0" smtClean="0"/>
              <a:t>Proceedings </a:t>
            </a:r>
            <a:r>
              <a:rPr lang="en-US" i="1" dirty="0"/>
              <a:t>of ACL</a:t>
            </a:r>
            <a:r>
              <a:rPr lang="en-US" dirty="0"/>
              <a:t>. Baltimore, MD, pages </a:t>
            </a:r>
            <a:r>
              <a:rPr lang="en-US" dirty="0" smtClean="0"/>
              <a:t>90–99.</a:t>
            </a:r>
          </a:p>
          <a:p>
            <a:r>
              <a:rPr lang="ru-RU" dirty="0" smtClean="0"/>
              <a:t>Имплементация: библиотека </a:t>
            </a:r>
            <a:r>
              <a:rPr lang="en-US" dirty="0" smtClean="0"/>
              <a:t>DISSECT </a:t>
            </a:r>
            <a:r>
              <a:rPr lang="en-US" dirty="0">
                <a:hlinkClick r:id="rId3"/>
              </a:rPr>
              <a:t>https://zenodo.org/record/3368838#.</a:t>
            </a:r>
            <a:r>
              <a:rPr lang="en-US" dirty="0" smtClean="0">
                <a:hlinkClick r:id="rId3"/>
              </a:rPr>
              <a:t>XlwRp_RS_Dc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9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совместной встречаемости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co-occurrence matrices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такая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Корпус (размер? </a:t>
            </a:r>
            <a:r>
              <a:rPr lang="ru-RU" dirty="0"/>
              <a:t>с</a:t>
            </a:r>
            <a:r>
              <a:rPr lang="ru-RU" dirty="0" smtClean="0"/>
              <a:t>одержание?)</a:t>
            </a:r>
          </a:p>
          <a:p>
            <a:r>
              <a:rPr lang="ru-RU" dirty="0" smtClean="0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 lang="en-US" dirty="0" smtClean="0"/>
          </a:p>
          <a:p>
            <a:r>
              <a:rPr lang="ru-RU" dirty="0" smtClean="0"/>
              <a:t>Измерения (документ, словоформа, лемма… + количество)</a:t>
            </a:r>
          </a:p>
          <a:p>
            <a:r>
              <a:rPr lang="ru-RU" dirty="0" smtClean="0"/>
              <a:t>Значения измерений (линейное или синтаксическое расстояние + размер окна)</a:t>
            </a:r>
          </a:p>
          <a:p>
            <a:r>
              <a:rPr lang="ru-RU" dirty="0" smtClean="0"/>
              <a:t>Операции над итоговым векторным пространством (нормализация, взвешивание, сокращение размерности, композиция)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Измерения: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875"/>
            <a:ext cx="10515600" cy="401708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Слова (леммы или словоформы), попадающие в «окно» установленного размера</a:t>
            </a:r>
          </a:p>
          <a:p>
            <a:r>
              <a:rPr lang="ru-RU" sz="3200" dirty="0" smtClean="0"/>
              <a:t>«Окно» может быть:</a:t>
            </a:r>
          </a:p>
          <a:p>
            <a:pPr lvl="1"/>
            <a:r>
              <a:rPr lang="ru-RU" sz="2800" dirty="0" smtClean="0"/>
              <a:t>Простым контактным (линейная сочетаемость)</a:t>
            </a:r>
          </a:p>
          <a:p>
            <a:pPr lvl="1"/>
            <a:r>
              <a:rPr lang="ru-RU" sz="2800" dirty="0" smtClean="0"/>
              <a:t>Синтаксическим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0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окна: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Линейное </a:t>
            </a:r>
            <a:r>
              <a:rPr lang="en-US" dirty="0" smtClean="0"/>
              <a:t>vs. </a:t>
            </a:r>
            <a:r>
              <a:rPr lang="ru-RU" dirty="0" smtClean="0"/>
              <a:t>синтаксическое расстояние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Окно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±3</a:t>
            </a:r>
            <a:endParaRPr lang="ru-RU" u="sng" dirty="0" smtClean="0"/>
          </a:p>
          <a:p>
            <a:r>
              <a:rPr lang="ru-RU" dirty="0" smtClean="0"/>
              <a:t>Линейное расстояние: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Эта </a:t>
            </a:r>
            <a:r>
              <a:rPr lang="ru-RU" i="1" dirty="0"/>
              <a:t>же идея </a:t>
            </a:r>
            <a:r>
              <a:rPr lang="ru-RU" i="1" dirty="0" smtClean="0"/>
              <a:t>высказана </a:t>
            </a:r>
            <a:r>
              <a:rPr lang="ru-RU" i="1" dirty="0"/>
              <a:t>в </a:t>
            </a:r>
            <a:r>
              <a:rPr lang="en-US" i="1" dirty="0" smtClean="0"/>
              <a:t>[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" </a:t>
            </a:r>
            <a:r>
              <a:rPr lang="ru-RU" b="1" i="1" dirty="0"/>
              <a:t>по</a:t>
            </a:r>
            <a:r>
              <a:rPr lang="ru-RU" i="1" dirty="0"/>
              <a:t> </a:t>
            </a:r>
            <a:r>
              <a:rPr lang="ru-RU" b="1" i="1" dirty="0"/>
              <a:t>вопросам </a:t>
            </a:r>
            <a:r>
              <a:rPr lang="ru-RU" b="1" i="1" dirty="0" smtClean="0"/>
              <a:t>межнациональных</a:t>
            </a:r>
            <a:r>
              <a:rPr lang="en-US" i="1" dirty="0" smtClean="0"/>
              <a:t>]</a:t>
            </a:r>
            <a:r>
              <a:rPr lang="ru-RU" i="1" dirty="0" smtClean="0"/>
              <a:t> отношений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  <a:p>
            <a:r>
              <a:rPr lang="ru-RU" dirty="0" smtClean="0"/>
              <a:t>Синтаксическое расстояние:</a:t>
            </a:r>
          </a:p>
          <a:p>
            <a:pPr marL="0" indent="0">
              <a:buNone/>
            </a:pPr>
            <a:r>
              <a:rPr lang="ru-RU" i="1" dirty="0"/>
              <a:t>Эта же идея высказана </a:t>
            </a:r>
            <a:r>
              <a:rPr lang="en-US" i="1" dirty="0" smtClean="0"/>
              <a:t>[</a:t>
            </a:r>
            <a:r>
              <a:rPr lang="ru-RU" b="1" i="1" dirty="0" smtClean="0"/>
              <a:t>в</a:t>
            </a:r>
            <a:r>
              <a:rPr lang="ru-RU" i="1" dirty="0" smtClean="0"/>
              <a:t> 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столом</a:t>
            </a:r>
            <a:r>
              <a:rPr lang="ru-RU" i="1" dirty="0" smtClean="0"/>
              <a:t>“</a:t>
            </a:r>
            <a:r>
              <a:rPr lang="en-US" i="1" dirty="0" smtClean="0"/>
              <a:t>]</a:t>
            </a:r>
            <a:r>
              <a:rPr lang="ru-RU" i="1" dirty="0" smtClean="0"/>
              <a:t> </a:t>
            </a:r>
            <a:r>
              <a:rPr lang="ru-RU" i="1" dirty="0"/>
              <a:t>по вопросам </a:t>
            </a:r>
            <a:r>
              <a:rPr lang="ru-RU" i="1" dirty="0" smtClean="0"/>
              <a:t>межнациональных </a:t>
            </a:r>
            <a:r>
              <a:rPr lang="ru-RU" i="1" dirty="0"/>
              <a:t>отношений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9300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521876"/>
            <a:ext cx="7137302" cy="47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Вариант 1:</a:t>
            </a:r>
          </a:p>
          <a:p>
            <a:pPr marL="0" indent="0">
              <a:buNone/>
            </a:pPr>
            <a:r>
              <a:rPr lang="ru-RU" sz="3000" dirty="0" smtClean="0"/>
              <a:t>Можно считать словосочетание неделимой сущностью,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ср. </a:t>
            </a:r>
            <a:r>
              <a:rPr lang="en-US" sz="3000" dirty="0" err="1" smtClean="0"/>
              <a:t>New_York_Times</a:t>
            </a:r>
            <a:r>
              <a:rPr lang="en-US" sz="3000" dirty="0" smtClean="0"/>
              <a:t> </a:t>
            </a:r>
            <a:r>
              <a:rPr lang="ru-RU" sz="3000" dirty="0" smtClean="0"/>
              <a:t>в </a:t>
            </a:r>
            <a:r>
              <a:rPr lang="en-US" sz="3000" dirty="0" err="1" smtClean="0"/>
              <a:t>Mikolov</a:t>
            </a:r>
            <a:r>
              <a:rPr lang="en-US" sz="3000" dirty="0" smtClean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Вектора наблюдаемых словосочетаний, или наблюдаемые вектора (</a:t>
            </a:r>
            <a:r>
              <a:rPr lang="en-US" sz="3000" i="1" dirty="0" smtClean="0"/>
              <a:t>observed</a:t>
            </a:r>
            <a:r>
              <a:rPr lang="en-US" sz="3000" dirty="0" smtClean="0"/>
              <a:t> vectors</a:t>
            </a:r>
            <a:r>
              <a:rPr lang="ru-RU" sz="3000" dirty="0" smtClean="0"/>
              <a:t>)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Какие у этого подхода есть ограничения?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1051</Words>
  <Application>Microsoft Office PowerPoint</Application>
  <PresentationFormat>Широкоэкранный</PresentationFormat>
  <Paragraphs>250</Paragraphs>
  <Slides>36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Cambria Math</vt:lpstr>
      <vt:lpstr>Lora</vt:lpstr>
      <vt:lpstr>Times New Roman</vt:lpstr>
      <vt:lpstr>Тема Office</vt:lpstr>
      <vt:lpstr>Модели композиции, или векторные представления для фраз и предложений</vt:lpstr>
      <vt:lpstr>Дистрибутивные модели: хронология</vt:lpstr>
      <vt:lpstr>Дистрибутивные модели: хронология</vt:lpstr>
      <vt:lpstr>Матрицы совместной встречаемости (co-occurrence matrices)</vt:lpstr>
      <vt:lpstr>Как строится такая модель</vt:lpstr>
      <vt:lpstr>Измерения: слова</vt:lpstr>
      <vt:lpstr>Понятие окна: Линейное vs. синтаксическое расстояние </vt:lpstr>
      <vt:lpstr>Иллюстрация</vt:lpstr>
      <vt:lpstr>Векторные представления для словосочетаний</vt:lpstr>
      <vt:lpstr>Векторные представления для словосочетаний</vt:lpstr>
      <vt:lpstr>Проект COMPOSES</vt:lpstr>
      <vt:lpstr>О проекте</vt:lpstr>
      <vt:lpstr>Команда</vt:lpstr>
      <vt:lpstr>Лингвистическая философия</vt:lpstr>
      <vt:lpstr>Модели композиции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Nouns are vectors, adjectives are matrices: Representing adjective-noun constructions in semantic space</vt:lpstr>
      <vt:lpstr>Формальное описания NA</vt:lpstr>
      <vt:lpstr>Материал исследования</vt:lpstr>
      <vt:lpstr>Используемые корпуса</vt:lpstr>
      <vt:lpstr>Словарь: 36 прилагательных + 1,420 существительных </vt:lpstr>
      <vt:lpstr>Матрицы</vt:lpstr>
      <vt:lpstr>Study 1: ANs in semantic space</vt:lpstr>
      <vt:lpstr>Презентация PowerPoint</vt:lpstr>
      <vt:lpstr>Study 2: Predicting AN vectors</vt:lpstr>
      <vt:lpstr>Презентация PowerPoint</vt:lpstr>
      <vt:lpstr>Study 3: Comparing adjectives</vt:lpstr>
      <vt:lpstr>Обсуждение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ДР</cp:lastModifiedBy>
  <cp:revision>39</cp:revision>
  <dcterms:created xsi:type="dcterms:W3CDTF">2020-02-29T10:56:09Z</dcterms:created>
  <dcterms:modified xsi:type="dcterms:W3CDTF">2023-01-31T14:22:11Z</dcterms:modified>
</cp:coreProperties>
</file>