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85" r:id="rId3"/>
    <p:sldId id="284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2" r:id="rId18"/>
    <p:sldId id="283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6" r:id="rId28"/>
    <p:sldId id="281" r:id="rId29"/>
    <p:sldId id="287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88" r:id="rId40"/>
    <p:sldId id="298" r:id="rId41"/>
    <p:sldId id="299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is Paperno" initials="" lastIdx="3" clrIdx="0"/>
  <p:cmAuthor id="2" name="Дарья Рыжова" initials="" lastIdx="5" clrIdx="1"/>
  <p:cmAuthor id="3" name="Мария Суворова" initials="" lastIdx="1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C1E0C-4914-48BF-94D5-A6843B1FFC1B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579E7-5184-4172-ACED-3E1B3D4CD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92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ja.ruslang.ru/ru/archive/2005-1/3-30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3090729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3090729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264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829e6789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829e6789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258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63dd56076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63dd56076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008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63dd56076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63dd56076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292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6576f17e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6576f17e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060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829e6789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829e6789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47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dd56076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dd56076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764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829e67890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829e67890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504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3090729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3090729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525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43869d0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43869d0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608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3090729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83090729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</a:t>
            </a:r>
            <a:r>
              <a:rPr lang="en" dirty="0" smtClean="0"/>
              <a:t>оставлять </a:t>
            </a:r>
            <a:r>
              <a:rPr lang="en" dirty="0"/>
              <a:t>такую анкету вручную долго + ты не всегда уверен, что всё учел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244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83090729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83090729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933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83090729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83090729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060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30907292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830907292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825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63dd560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63dd560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http://vja.ruslang.ru/ru/archive/2005-1/3-30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3706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63dd56076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63dd56076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75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10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19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652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916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38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22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60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50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60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7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22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53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74EA3-F801-4325-85D7-7802763B6A3D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87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Кластеризация векторного пространства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Case study </a:t>
            </a:r>
            <a:r>
              <a:rPr lang="ru-RU" dirty="0" smtClean="0"/>
              <a:t>и два алгоритма кластеризации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796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415600" y="301833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dirty="0" smtClean="0"/>
              <a:t>Французское</a:t>
            </a:r>
            <a:r>
              <a:rPr lang="ru-RU" i="1" dirty="0" smtClean="0"/>
              <a:t> </a:t>
            </a:r>
            <a:r>
              <a:rPr lang="en" i="1" dirty="0" smtClean="0"/>
              <a:t>profond </a:t>
            </a:r>
            <a:r>
              <a:rPr lang="en" dirty="0" smtClean="0"/>
              <a:t>‘</a:t>
            </a:r>
            <a:r>
              <a:rPr lang="ru-RU" dirty="0" smtClean="0"/>
              <a:t>глубокий</a:t>
            </a:r>
            <a:r>
              <a:rPr lang="en" dirty="0" smtClean="0"/>
              <a:t>’</a:t>
            </a:r>
            <a:endParaRPr dirty="0"/>
          </a:p>
        </p:txBody>
      </p:sp>
      <p:sp>
        <p:nvSpPr>
          <p:cNvPr id="169" name="Google Shape;169;p2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577367" y="1245033"/>
            <a:ext cx="4583600" cy="2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well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river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plate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+ ‘container’ =&gt; size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6274000" y="1245033"/>
            <a:ext cx="5377600" cy="2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 sympathy</a:t>
            </a:r>
            <a:endParaRPr sz="2400" i="1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 impression</a:t>
            </a:r>
            <a:endParaRPr sz="2400" i="1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 grief</a:t>
            </a:r>
            <a:endParaRPr sz="2400" i="1" dirty="0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 + ‘emotion’ =&gt; intensifier</a:t>
            </a:r>
            <a:endParaRPr sz="2400" i="1" dirty="0">
              <a:solidFill>
                <a:srgbClr val="40404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693100" y="4416000"/>
            <a:ext cx="4583600" cy="18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blue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red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+ ‘colour’ =&gt; ‘dark’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745" y="1797900"/>
            <a:ext cx="976489" cy="9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4834" y="1797900"/>
            <a:ext cx="976500" cy="94321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6274000" y="4416000"/>
            <a:ext cx="4583600" cy="18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late night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late winter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150000"/>
              </a:lnSpc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‘deep’ + ‘time’ =&gt; ‘late’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4834" y="4416000"/>
            <a:ext cx="976500" cy="943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745" y="4416000"/>
            <a:ext cx="976489" cy="9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23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dirty="0" smtClean="0"/>
              <a:t>Типологическая анкета</a:t>
            </a:r>
            <a:endParaRPr dirty="0"/>
          </a:p>
        </p:txBody>
      </p: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graphicFrame>
        <p:nvGraphicFramePr>
          <p:cNvPr id="185" name="Google Shape;185;p26"/>
          <p:cNvGraphicFramePr/>
          <p:nvPr>
            <p:extLst>
              <p:ext uri="{D42A27DB-BD31-4B8C-83A1-F6EECF244321}">
                <p14:modId xmlns:p14="http://schemas.microsoft.com/office/powerpoint/2010/main" val="1301025258"/>
              </p:ext>
            </p:extLst>
          </p:nvPr>
        </p:nvGraphicFramePr>
        <p:xfrm>
          <a:off x="587733" y="890623"/>
          <a:ext cx="9652000" cy="5851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26000"/>
                <a:gridCol w="4826000"/>
              </a:tblGrid>
              <a:tr h="92609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СИТУАЦИЯ</a:t>
                      </a:r>
                      <a:r>
                        <a:rPr lang="en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(“</a:t>
                      </a:r>
                      <a:r>
                        <a:rPr lang="ru-RU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ФРЕЙМ</a:t>
                      </a:r>
                      <a:r>
                        <a:rPr lang="en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”)</a:t>
                      </a:r>
                      <a:endParaRPr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ПРИМЕР (минимальный</a:t>
                      </a:r>
                      <a:r>
                        <a:rPr lang="ru-RU" sz="2400" baseline="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диагностический контекст)</a:t>
                      </a:r>
                      <a:endParaRPr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</a:tr>
              <a:tr h="57879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containers (size)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river</a:t>
                      </a:r>
                      <a:endParaRPr sz="2400" i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</a:tr>
              <a:tr h="57879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well</a:t>
                      </a:r>
                      <a:endParaRPr sz="2400" i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</a:tr>
              <a:tr h="57879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emotions (intensifier)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sympathy</a:t>
                      </a:r>
                      <a:endParaRPr sz="2400" i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</a:tr>
              <a:tr h="57879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impression</a:t>
                      </a:r>
                      <a:endParaRPr sz="2400" i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</a:tr>
              <a:tr h="57879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2400" i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</a:tr>
              <a:tr h="57879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colors (saturation)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blue</a:t>
                      </a:r>
                      <a:endParaRPr sz="2400" i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</a:tr>
              <a:tr h="57879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red</a:t>
                      </a:r>
                      <a:endParaRPr sz="2400" i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</a:tr>
              <a:tr h="57879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2400" i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14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Чтобы составить такую анкету автоматически, нужно решить две задачи:</a:t>
            </a:r>
          </a:p>
          <a:p>
            <a:pPr marL="152396" indent="0">
              <a:buNone/>
            </a:pPr>
            <a:endParaRPr lang="ru-RU" dirty="0"/>
          </a:p>
          <a:p>
            <a:pPr marL="666746" indent="-514350">
              <a:buAutoNum type="arabicPeriod"/>
            </a:pPr>
            <a:r>
              <a:rPr lang="ru-RU" dirty="0" smtClean="0"/>
              <a:t>Составить список словосочетаний-иллюстраций</a:t>
            </a:r>
          </a:p>
          <a:p>
            <a:pPr marL="666746" indent="-514350">
              <a:buAutoNum type="arabicPeriod"/>
            </a:pPr>
            <a:r>
              <a:rPr lang="ru-RU" dirty="0" smtClean="0"/>
              <a:t>Разбить их на группы</a:t>
            </a:r>
          </a:p>
          <a:p>
            <a:pPr marL="666746" indent="-514350">
              <a:buAutoNum type="arabicPeriod"/>
            </a:pPr>
            <a:endParaRPr lang="ru-RU" dirty="0"/>
          </a:p>
          <a:p>
            <a:r>
              <a:rPr lang="ru-RU" dirty="0" smtClean="0"/>
              <a:t>Материал – качественные многозначные прилагательные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6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1: список словосочетаний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1200"/>
              </a:spcBef>
            </a:pPr>
            <a:r>
              <a:rPr lang="ru-RU" sz="3200" dirty="0" smtClean="0"/>
              <a:t>Основной </a:t>
            </a:r>
            <a:r>
              <a:rPr lang="ru-RU" sz="3200" dirty="0" err="1" smtClean="0"/>
              <a:t>подкорпус</a:t>
            </a:r>
            <a:r>
              <a:rPr lang="ru-RU" sz="3200" dirty="0" smtClean="0"/>
              <a:t> НКРЯ</a:t>
            </a:r>
          </a:p>
          <a:p>
            <a:pPr marL="457200" indent="-457200">
              <a:spcBef>
                <a:spcPts val="1200"/>
              </a:spcBef>
            </a:pPr>
            <a:r>
              <a:rPr lang="ru-RU" sz="3200" dirty="0" smtClean="0"/>
              <a:t>Список существительных, которые встречаются справа от интересующего нас прилагательного (т.е. окно = +1) не менее 10 раз*</a:t>
            </a:r>
          </a:p>
          <a:p>
            <a:pPr marL="457200" indent="-457200">
              <a:spcBef>
                <a:spcPts val="1200"/>
              </a:spcBef>
            </a:pPr>
            <a:endParaRPr lang="ru-RU" dirty="0" smtClean="0"/>
          </a:p>
          <a:p>
            <a:pPr marL="0" indent="0">
              <a:spcBef>
                <a:spcPts val="1200"/>
              </a:spcBef>
              <a:buNone/>
            </a:pPr>
            <a:endParaRPr lang="ru-RU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ru-RU" sz="2400" dirty="0" smtClean="0"/>
              <a:t>* Оптимальное значение этого параметра хитрым образом зависит от частотности и многозначности прилагательного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985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2: разбиение словосочетаний на группы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702501"/>
            <a:ext cx="11360800" cy="4403600"/>
          </a:xfrm>
        </p:spPr>
        <p:txBody>
          <a:bodyPr/>
          <a:lstStyle/>
          <a:p>
            <a:pPr marL="457200" indent="-457200">
              <a:spcBef>
                <a:spcPts val="1200"/>
              </a:spcBef>
            </a:pPr>
            <a:r>
              <a:rPr lang="ru-RU" dirty="0" smtClean="0">
                <a:ea typeface="Calibri"/>
                <a:cs typeface="Calibri"/>
                <a:sym typeface="Calibri"/>
              </a:rPr>
              <a:t>Векторное представление для каждого словосочетания</a:t>
            </a:r>
          </a:p>
          <a:p>
            <a:pPr marL="457200" indent="-457200">
              <a:spcBef>
                <a:spcPts val="1200"/>
              </a:spcBef>
            </a:pPr>
            <a:r>
              <a:rPr lang="ru-RU" dirty="0" smtClean="0">
                <a:ea typeface="Calibri"/>
                <a:cs typeface="Calibri"/>
                <a:sym typeface="Calibri"/>
              </a:rPr>
              <a:t>Кластеризация векторного пространства</a:t>
            </a:r>
          </a:p>
        </p:txBody>
      </p:sp>
      <p:pic>
        <p:nvPicPr>
          <p:cNvPr id="4" name="Google Shape;21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2524" y="3168117"/>
            <a:ext cx="6156974" cy="2473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93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Векторное представление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spcBef>
                <a:spcPts val="1200"/>
              </a:spcBef>
            </a:pPr>
            <a:r>
              <a:rPr lang="ru-RU" dirty="0" smtClean="0"/>
              <a:t>Матрица совместной встречаемости</a:t>
            </a:r>
          </a:p>
          <a:p>
            <a:pPr marL="457200">
              <a:spcBef>
                <a:spcPts val="1200"/>
              </a:spcBef>
            </a:pPr>
            <a:r>
              <a:rPr lang="ru-RU" dirty="0" smtClean="0"/>
              <a:t>Измерения: 10 000 самых частотных знаменательных слов</a:t>
            </a:r>
          </a:p>
          <a:p>
            <a:pPr marL="457200">
              <a:spcBef>
                <a:spcPts val="1200"/>
              </a:spcBef>
            </a:pPr>
            <a:r>
              <a:rPr lang="ru-RU" dirty="0" smtClean="0"/>
              <a:t>Обработка матрицы: взвешивание, сокращение размерности до 300 (</a:t>
            </a:r>
            <a:r>
              <a:rPr lang="en-US" dirty="0" smtClean="0"/>
              <a:t>SVD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нормализация</a:t>
            </a:r>
          </a:p>
          <a:p>
            <a:pPr marL="457200">
              <a:spcBef>
                <a:spcPts val="1200"/>
              </a:spcBef>
            </a:pPr>
            <a:r>
              <a:rPr lang="ru-RU" dirty="0" smtClean="0"/>
              <a:t>Вектора словосочетаний: простая сумма векторов существительных и прилагательных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19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ru-RU" dirty="0" smtClean="0"/>
              <a:t>Алгоритмы с автоматическим определением числа кластеров</a:t>
            </a:r>
            <a:r>
              <a:rPr lang="en-US" dirty="0" smtClean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Affinity propagation</a:t>
            </a:r>
          </a:p>
          <a:p>
            <a:pPr lvl="1">
              <a:spcBef>
                <a:spcPts val="1200"/>
              </a:spcBef>
            </a:pPr>
            <a:r>
              <a:rPr lang="en-US" dirty="0" err="1" smtClean="0"/>
              <a:t>DBScan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ru-RU" b="1" dirty="0" smtClean="0"/>
              <a:t>Иерархическая кластеризация</a:t>
            </a:r>
            <a:r>
              <a:rPr lang="ru-RU" dirty="0" smtClean="0"/>
              <a:t>…</a:t>
            </a:r>
          </a:p>
          <a:p>
            <a:pPr>
              <a:spcBef>
                <a:spcPts val="1200"/>
              </a:spcBef>
            </a:pPr>
            <a:r>
              <a:rPr lang="ru-RU" dirty="0" smtClean="0"/>
              <a:t>Алгоритмы без определения числа кластеров:</a:t>
            </a:r>
          </a:p>
          <a:p>
            <a:pPr lvl="1">
              <a:spcBef>
                <a:spcPts val="1200"/>
              </a:spcBef>
            </a:pPr>
            <a:r>
              <a:rPr lang="en-US" b="1" dirty="0" smtClean="0"/>
              <a:t>K-</a:t>
            </a:r>
            <a:r>
              <a:rPr lang="ru-RU" b="1" dirty="0" smtClean="0"/>
              <a:t>средних</a:t>
            </a:r>
          </a:p>
          <a:p>
            <a:pPr lvl="1">
              <a:spcBef>
                <a:spcPts val="1200"/>
              </a:spcBef>
            </a:pPr>
            <a:r>
              <a:rPr lang="ru-RU" dirty="0" err="1" smtClean="0"/>
              <a:t>Графовые</a:t>
            </a:r>
            <a:endParaRPr lang="ru-RU" dirty="0" smtClean="0"/>
          </a:p>
          <a:p>
            <a:pPr lvl="1">
              <a:spcBef>
                <a:spcPts val="1200"/>
              </a:spcBef>
            </a:pPr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35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3058" y="466758"/>
            <a:ext cx="7631120" cy="943200"/>
          </a:xfrm>
        </p:spPr>
        <p:txBody>
          <a:bodyPr/>
          <a:lstStyle/>
          <a:p>
            <a:r>
              <a:rPr lang="ru-RU" dirty="0" smtClean="0"/>
              <a:t>Иерархическая кластеризация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11" y="572598"/>
            <a:ext cx="6103785" cy="573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2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5600" y="382351"/>
            <a:ext cx="5098935" cy="943200"/>
          </a:xfrm>
        </p:spPr>
        <p:txBody>
          <a:bodyPr/>
          <a:lstStyle/>
          <a:p>
            <a:r>
              <a:rPr lang="ru-RU" dirty="0" smtClean="0"/>
              <a:t>Алгоритм </a:t>
            </a:r>
            <a:r>
              <a:rPr lang="en-US" dirty="0" smtClean="0"/>
              <a:t>K-</a:t>
            </a:r>
            <a:r>
              <a:rPr lang="ru-RU" dirty="0" smtClean="0"/>
              <a:t>средних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142310"/>
            <a:ext cx="11360800" cy="366482"/>
          </a:xfrm>
        </p:spPr>
        <p:txBody>
          <a:bodyPr>
            <a:normAutofit fontScale="55000" lnSpcReduction="20000"/>
          </a:bodyPr>
          <a:lstStyle/>
          <a:p>
            <a:pPr marL="152396" indent="0">
              <a:buNone/>
            </a:pPr>
            <a:r>
              <a:rPr lang="en-US" dirty="0"/>
              <a:t>https://www.intuit.ru/studies/courses/6/6/lecture/184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653" y="112541"/>
            <a:ext cx="5719396" cy="649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ru-RU" dirty="0" smtClean="0"/>
              <a:t>Все кластеры, содержащие меньше 3 элементов, удаляются</a:t>
            </a:r>
          </a:p>
          <a:p>
            <a:pPr>
              <a:spcBef>
                <a:spcPts val="1200"/>
              </a:spcBef>
            </a:pPr>
            <a:r>
              <a:rPr lang="ru-RU" dirty="0" smtClean="0"/>
              <a:t>Из остальных выбирается по 3 элемента, максимально близких к центру кластера</a:t>
            </a:r>
          </a:p>
          <a:p>
            <a:pPr>
              <a:spcBef>
                <a:spcPts val="1200"/>
              </a:spcBef>
            </a:pPr>
            <a:endParaRPr lang="ru-RU" dirty="0"/>
          </a:p>
          <a:p>
            <a:pPr marL="152396" indent="0">
              <a:spcBef>
                <a:spcPts val="1200"/>
              </a:spcBef>
              <a:buNone/>
            </a:pPr>
            <a:r>
              <a:rPr lang="ru-RU" dirty="0" smtClean="0"/>
              <a:t>Мотивация:</a:t>
            </a:r>
          </a:p>
          <a:p>
            <a:pPr>
              <a:spcBef>
                <a:spcPts val="1200"/>
              </a:spcBef>
            </a:pPr>
            <a:r>
              <a:rPr lang="ru-RU" dirty="0" smtClean="0"/>
              <a:t>Уменьшение размера анкеты</a:t>
            </a:r>
          </a:p>
          <a:p>
            <a:pPr>
              <a:spcBef>
                <a:spcPts val="1200"/>
              </a:spcBef>
            </a:pPr>
            <a:r>
              <a:rPr lang="ru-RU" dirty="0" smtClean="0"/>
              <a:t>Повышение степени чистоты кластеров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27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Преамбула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Применение </a:t>
            </a:r>
            <a:r>
              <a:rPr lang="en-US" dirty="0" smtClean="0"/>
              <a:t>NLP:</a:t>
            </a:r>
          </a:p>
          <a:p>
            <a:pPr>
              <a:buFontTx/>
              <a:buChar char="-"/>
            </a:pPr>
            <a:r>
              <a:rPr lang="ru-RU" dirty="0" smtClean="0"/>
              <a:t>Индустрия</a:t>
            </a:r>
          </a:p>
          <a:p>
            <a:pPr>
              <a:buFontTx/>
              <a:buChar char="-"/>
            </a:pPr>
            <a:r>
              <a:rPr lang="ru-RU" b="1" dirty="0" smtClean="0"/>
              <a:t>Лингвистическая теория</a:t>
            </a:r>
            <a:r>
              <a:rPr lang="ru-RU" dirty="0" smtClean="0"/>
              <a:t> (компьютерные методы как новые инструменты теоретических исследований)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332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5600" y="255742"/>
            <a:ext cx="11360800" cy="943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Иллюстрация:</a:t>
            </a:r>
            <a:br>
              <a:rPr lang="ru-RU" dirty="0" smtClean="0"/>
            </a:br>
            <a:r>
              <a:rPr lang="ru-RU" dirty="0" smtClean="0"/>
              <a:t>один из кластеров для прилагательного </a:t>
            </a:r>
            <a:r>
              <a:rPr lang="ru-RU" i="1" dirty="0" smtClean="0"/>
              <a:t>прямой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4573" y="1744704"/>
            <a:ext cx="10128738" cy="44036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/>
              <a:t>прямой_линия</a:t>
            </a:r>
            <a:endParaRPr lang="ru-RU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/>
              <a:t>прямой_путь</a:t>
            </a:r>
            <a:endParaRPr lang="ru-RU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/>
              <a:t>прямой_эфир</a:t>
            </a:r>
            <a:endParaRPr lang="ru-RU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/>
              <a:t>прямой_наводка</a:t>
            </a:r>
            <a:endParaRPr lang="ru-RU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/>
              <a:t>прямой_попадание</a:t>
            </a:r>
            <a:endParaRPr lang="ru-RU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/>
              <a:t>прямой_удар</a:t>
            </a:r>
            <a:endParaRPr lang="ru-RU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/>
              <a:t>прямой_кишка</a:t>
            </a:r>
            <a:endParaRPr lang="ru-RU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/>
              <a:t>прямой_направление</a:t>
            </a:r>
            <a:endParaRPr lang="ru-RU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 smtClean="0"/>
              <a:t>прямой_участок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12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200" y="508961"/>
            <a:ext cx="11360800" cy="943200"/>
          </a:xfrm>
        </p:spPr>
        <p:txBody>
          <a:bodyPr/>
          <a:lstStyle/>
          <a:p>
            <a:r>
              <a:rPr lang="ru-RU" dirty="0" smtClean="0"/>
              <a:t>Иллюстрация: </a:t>
            </a:r>
            <a:r>
              <a:rPr lang="ru-RU" i="1" dirty="0" smtClean="0"/>
              <a:t>прямой, </a:t>
            </a:r>
            <a:r>
              <a:rPr lang="ru-RU" dirty="0" err="1" smtClean="0"/>
              <a:t>центроиды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marL="0" indent="449263">
              <a:buNone/>
              <a:defRPr/>
            </a:pPr>
            <a:r>
              <a:rPr lang="ru-RU" altLang="ru-RU" u="sng" dirty="0"/>
              <a:t>Кластер 1:</a:t>
            </a:r>
          </a:p>
          <a:p>
            <a:pPr marL="0" indent="449263">
              <a:buNone/>
              <a:defRPr/>
            </a:pPr>
            <a:r>
              <a:rPr lang="ru-RU" altLang="ru-RU" dirty="0"/>
              <a:t>прямой столб</a:t>
            </a:r>
          </a:p>
          <a:p>
            <a:pPr marL="0" indent="449263">
              <a:buNone/>
              <a:defRPr/>
            </a:pPr>
            <a:r>
              <a:rPr lang="ru-RU" altLang="ru-RU" dirty="0"/>
              <a:t>прямая дорожка</a:t>
            </a:r>
          </a:p>
          <a:p>
            <a:pPr marL="0" indent="449263">
              <a:buNone/>
              <a:defRPr/>
            </a:pPr>
            <a:r>
              <a:rPr lang="ru-RU" altLang="ru-RU" dirty="0"/>
              <a:t>прямая аллея</a:t>
            </a:r>
          </a:p>
          <a:p>
            <a:pPr marL="0" indent="449263">
              <a:buNone/>
              <a:defRPr/>
            </a:pPr>
            <a:endParaRPr lang="ru-RU" altLang="ru-RU" dirty="0"/>
          </a:p>
          <a:p>
            <a:pPr marL="0" indent="449263">
              <a:buNone/>
              <a:defRPr/>
            </a:pPr>
            <a:r>
              <a:rPr lang="ru-RU" altLang="ru-RU" u="sng" dirty="0"/>
              <a:t>Кластер 2:</a:t>
            </a:r>
          </a:p>
          <a:p>
            <a:pPr marL="0" indent="449263">
              <a:buNone/>
              <a:defRPr/>
            </a:pPr>
            <a:r>
              <a:rPr lang="ru-RU" altLang="ru-RU" dirty="0"/>
              <a:t>прямой репортаж</a:t>
            </a:r>
          </a:p>
          <a:p>
            <a:pPr marL="0" indent="449263">
              <a:buNone/>
              <a:defRPr/>
            </a:pPr>
            <a:r>
              <a:rPr lang="ru-RU" altLang="ru-RU" dirty="0"/>
              <a:t>прямая трансляция</a:t>
            </a:r>
          </a:p>
          <a:p>
            <a:pPr marL="0" indent="449263">
              <a:buNone/>
              <a:defRPr/>
            </a:pPr>
            <a:r>
              <a:rPr lang="ru-RU" altLang="ru-RU" dirty="0"/>
              <a:t>прямой номер</a:t>
            </a:r>
          </a:p>
          <a:p>
            <a:pPr marL="0" indent="0">
              <a:buNone/>
              <a:defRPr/>
            </a:pPr>
            <a:endParaRPr lang="ru-RU" altLang="ru-RU" u="sng" dirty="0" smtClean="0"/>
          </a:p>
          <a:p>
            <a:pPr marL="0" indent="0">
              <a:buNone/>
              <a:defRPr/>
            </a:pPr>
            <a:r>
              <a:rPr lang="ru-RU" altLang="ru-RU" u="sng" dirty="0" smtClean="0"/>
              <a:t>Кластер </a:t>
            </a:r>
            <a:r>
              <a:rPr lang="ru-RU" altLang="ru-RU" u="sng" dirty="0"/>
              <a:t>3:</a:t>
            </a:r>
          </a:p>
          <a:p>
            <a:pPr marL="0" indent="0">
              <a:buNone/>
              <a:defRPr/>
            </a:pPr>
            <a:r>
              <a:rPr lang="ru-RU" altLang="ru-RU" dirty="0"/>
              <a:t>прямой потомок</a:t>
            </a:r>
          </a:p>
          <a:p>
            <a:pPr marL="0" indent="0">
              <a:buNone/>
              <a:defRPr/>
            </a:pPr>
            <a:r>
              <a:rPr lang="ru-RU" altLang="ru-RU" dirty="0"/>
              <a:t>прямой предшественник</a:t>
            </a:r>
          </a:p>
          <a:p>
            <a:pPr marL="0" indent="0">
              <a:buNone/>
              <a:defRPr/>
            </a:pPr>
            <a:r>
              <a:rPr lang="ru-RU" altLang="ru-RU" dirty="0"/>
              <a:t>прямое наследие</a:t>
            </a:r>
          </a:p>
          <a:p>
            <a:pPr marL="0" indent="0">
              <a:buNone/>
              <a:defRPr/>
            </a:pPr>
            <a:endParaRPr lang="ru-RU" altLang="ru-RU" dirty="0"/>
          </a:p>
          <a:p>
            <a:pPr marL="0" indent="0">
              <a:buNone/>
              <a:defRPr/>
            </a:pPr>
            <a:r>
              <a:rPr lang="ru-RU" altLang="ru-RU" u="sng" dirty="0"/>
              <a:t>Кластер 4:</a:t>
            </a:r>
          </a:p>
          <a:p>
            <a:pPr marL="0" indent="0">
              <a:buNone/>
              <a:defRPr/>
            </a:pPr>
            <a:r>
              <a:rPr lang="ru-RU" altLang="ru-RU" dirty="0"/>
              <a:t>прямой умысел</a:t>
            </a:r>
          </a:p>
          <a:p>
            <a:pPr marL="0" indent="0">
              <a:buNone/>
              <a:defRPr/>
            </a:pPr>
            <a:r>
              <a:rPr lang="ru-RU" altLang="ru-RU" dirty="0"/>
              <a:t>прямая измена</a:t>
            </a:r>
          </a:p>
          <a:p>
            <a:pPr marL="0" indent="0">
              <a:buNone/>
              <a:defRPr/>
            </a:pPr>
            <a:r>
              <a:rPr lang="ru-RU" altLang="ru-RU" dirty="0"/>
              <a:t>прямое предательство</a:t>
            </a:r>
            <a:endParaRPr lang="fr-FR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27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title"/>
          </p:nvPr>
        </p:nvSpPr>
        <p:spPr>
          <a:xfrm>
            <a:off x="415600" y="195367"/>
            <a:ext cx="11360800" cy="134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dirty="0" smtClean="0"/>
              <a:t>Качественная оценка результатов:</a:t>
            </a:r>
            <a:br>
              <a:rPr lang="ru-RU" dirty="0" smtClean="0"/>
            </a:br>
            <a:r>
              <a:rPr lang="ru-RU" dirty="0" smtClean="0"/>
              <a:t>фрагмент кластеризации для </a:t>
            </a:r>
            <a:r>
              <a:rPr lang="ru-RU" i="1" dirty="0" smtClean="0"/>
              <a:t>прямой</a:t>
            </a:r>
            <a:endParaRPr dirty="0"/>
          </a:p>
        </p:txBody>
      </p:sp>
      <p:sp>
        <p:nvSpPr>
          <p:cNvPr id="252" name="Google Shape;252;p35"/>
          <p:cNvSpPr txBox="1">
            <a:spLocks noGrp="1"/>
          </p:cNvSpPr>
          <p:nvPr>
            <p:ph type="body" idx="1"/>
          </p:nvPr>
        </p:nvSpPr>
        <p:spPr>
          <a:xfrm>
            <a:off x="667400" y="1675300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" u="sng" dirty="0">
                <a:solidFill>
                  <a:srgbClr val="000000"/>
                </a:solidFill>
              </a:rPr>
              <a:t>Cluster 1:</a:t>
            </a:r>
            <a:endParaRPr u="sng" dirty="0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ru-RU" b="1" i="1" dirty="0" smtClean="0">
                <a:solidFill>
                  <a:srgbClr val="000000"/>
                </a:solidFill>
              </a:rPr>
              <a:t>прямой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столб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ru-RU" b="1" i="1" dirty="0" smtClean="0">
                <a:solidFill>
                  <a:srgbClr val="000000"/>
                </a:solidFill>
              </a:rPr>
              <a:t>прямой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дорожка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ru-RU" b="1" i="1" dirty="0" smtClean="0">
                <a:solidFill>
                  <a:srgbClr val="000000"/>
                </a:solidFill>
              </a:rPr>
              <a:t>прямой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аллея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u="sng" dirty="0">
                <a:solidFill>
                  <a:srgbClr val="000000"/>
                </a:solidFill>
              </a:rPr>
              <a:t>Cluster 2:</a:t>
            </a:r>
            <a:endParaRPr u="sng" dirty="0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ru-RU" b="1" i="1" dirty="0" smtClean="0">
                <a:solidFill>
                  <a:srgbClr val="000000"/>
                </a:solidFill>
              </a:rPr>
              <a:t>прямой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потомок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ru-RU" b="1" i="1" dirty="0" smtClean="0">
                <a:solidFill>
                  <a:srgbClr val="000000"/>
                </a:solidFill>
              </a:rPr>
              <a:t>прямой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предшественник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267"/>
              </a:spcAft>
              <a:buNone/>
            </a:pPr>
            <a:r>
              <a:rPr lang="ru-RU" b="1" i="1" dirty="0" smtClean="0">
                <a:solidFill>
                  <a:srgbClr val="000000"/>
                </a:solidFill>
              </a:rPr>
              <a:t>прямой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наследие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53" name="Google Shape;253;p3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sp>
        <p:nvSpPr>
          <p:cNvPr id="254" name="Google Shape;254;p35"/>
          <p:cNvSpPr txBox="1"/>
          <p:nvPr/>
        </p:nvSpPr>
        <p:spPr>
          <a:xfrm>
            <a:off x="8128421" y="1798932"/>
            <a:ext cx="2591161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2400" u="sng" dirty="0" smtClean="0">
                <a:latin typeface="Open Sans"/>
                <a:ea typeface="Open Sans"/>
                <a:cs typeface="Open Sans"/>
                <a:sym typeface="Open Sans"/>
              </a:rPr>
              <a:t>АНГЛИЙСКИЙ</a:t>
            </a:r>
            <a:r>
              <a:rPr lang="en" sz="2400" u="sng" dirty="0" smtClean="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400" u="sng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8128421" y="2972164"/>
            <a:ext cx="19944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STRAIGHT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8320821" y="5051828"/>
            <a:ext cx="1469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DIRECT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0108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>
            <a:spLocks noGrp="1"/>
          </p:cNvSpPr>
          <p:nvPr>
            <p:ph type="title"/>
          </p:nvPr>
        </p:nvSpPr>
        <p:spPr>
          <a:xfrm>
            <a:off x="415600" y="107900"/>
            <a:ext cx="11360800" cy="134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dirty="0" smtClean="0"/>
              <a:t>Качественная оценка:</a:t>
            </a:r>
            <a:br>
              <a:rPr lang="ru-RU" dirty="0" smtClean="0"/>
            </a:br>
            <a:r>
              <a:rPr lang="ru-RU" dirty="0" smtClean="0"/>
              <a:t>фрагмент кластеризации для </a:t>
            </a:r>
            <a:r>
              <a:rPr lang="ru-RU" i="1" dirty="0" smtClean="0"/>
              <a:t>острый</a:t>
            </a:r>
            <a:endParaRPr dirty="0"/>
          </a:p>
        </p:txBody>
      </p:sp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542210" y="1682925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en" u="sng" dirty="0">
                <a:solidFill>
                  <a:srgbClr val="000000"/>
                </a:solidFill>
              </a:rPr>
              <a:t>Cluster 1:</a:t>
            </a:r>
            <a:endParaRPr u="sng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333"/>
              </a:spcBef>
              <a:buNone/>
            </a:pPr>
            <a:r>
              <a:rPr lang="ru-RU" b="1" i="1" dirty="0" smtClean="0">
                <a:solidFill>
                  <a:srgbClr val="000000"/>
                </a:solidFill>
              </a:rPr>
              <a:t>острый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лезвие</a:t>
            </a:r>
            <a:r>
              <a:rPr lang="en" dirty="0" smtClean="0">
                <a:solidFill>
                  <a:srgbClr val="000000"/>
                </a:solidFill>
              </a:rPr>
              <a:t>, </a:t>
            </a:r>
            <a:r>
              <a:rPr lang="ru-RU" b="1" i="1" dirty="0" smtClean="0">
                <a:solidFill>
                  <a:srgbClr val="000000"/>
                </a:solidFill>
              </a:rPr>
              <a:t>острый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ножик</a:t>
            </a:r>
            <a:r>
              <a:rPr lang="en" dirty="0" smtClean="0">
                <a:solidFill>
                  <a:srgbClr val="000000"/>
                </a:solidFill>
              </a:rPr>
              <a:t>,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b="1" i="1" dirty="0" smtClean="0">
                <a:solidFill>
                  <a:srgbClr val="000000"/>
                </a:solidFill>
              </a:rPr>
              <a:t>острый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нож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en" u="sng" dirty="0">
                <a:solidFill>
                  <a:srgbClr val="000000"/>
                </a:solidFill>
              </a:rPr>
              <a:t>Cluster 2:</a:t>
            </a:r>
            <a:endParaRPr u="sng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333"/>
              </a:spcBef>
              <a:buNone/>
            </a:pPr>
            <a:r>
              <a:rPr lang="ru-RU" b="1" i="1" dirty="0" smtClean="0">
                <a:solidFill>
                  <a:srgbClr val="000000"/>
                </a:solidFill>
              </a:rPr>
              <a:t>острый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стрела</a:t>
            </a:r>
            <a:r>
              <a:rPr lang="en" dirty="0" smtClean="0">
                <a:solidFill>
                  <a:srgbClr val="000000"/>
                </a:solidFill>
              </a:rPr>
              <a:t>, </a:t>
            </a:r>
            <a:r>
              <a:rPr lang="ru-RU" b="1" i="1" dirty="0" smtClean="0">
                <a:solidFill>
                  <a:srgbClr val="000000"/>
                </a:solidFill>
              </a:rPr>
              <a:t>острый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пика</a:t>
            </a:r>
            <a:r>
              <a:rPr lang="en" dirty="0" smtClean="0">
                <a:solidFill>
                  <a:srgbClr val="000000"/>
                </a:solidFill>
              </a:rPr>
              <a:t>,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b="1" i="1" dirty="0" smtClean="0">
                <a:solidFill>
                  <a:srgbClr val="000000"/>
                </a:solidFill>
              </a:rPr>
              <a:t>острый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камень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en" u="sng" dirty="0">
                <a:solidFill>
                  <a:srgbClr val="000000"/>
                </a:solidFill>
              </a:rPr>
              <a:t>Cluster 3:</a:t>
            </a:r>
            <a:endParaRPr u="sng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333"/>
              </a:spcBef>
              <a:buNone/>
            </a:pPr>
            <a:r>
              <a:rPr lang="ru-RU" b="1" i="1" dirty="0" smtClean="0">
                <a:solidFill>
                  <a:srgbClr val="000000"/>
                </a:solidFill>
              </a:rPr>
              <a:t>острый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локоть</a:t>
            </a:r>
            <a:r>
              <a:rPr lang="en" dirty="0" smtClean="0">
                <a:solidFill>
                  <a:srgbClr val="000000"/>
                </a:solidFill>
              </a:rPr>
              <a:t>,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b="1" i="1" dirty="0" smtClean="0">
                <a:solidFill>
                  <a:srgbClr val="000000"/>
                </a:solidFill>
              </a:rPr>
              <a:t>острый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локоток</a:t>
            </a:r>
            <a:r>
              <a:rPr lang="en" dirty="0" smtClean="0">
                <a:solidFill>
                  <a:srgbClr val="000000"/>
                </a:solidFill>
              </a:rPr>
              <a:t>,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b="1" i="1" dirty="0" smtClean="0">
                <a:solidFill>
                  <a:srgbClr val="000000"/>
                </a:solidFill>
              </a:rPr>
              <a:t>острый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колено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63" name="Google Shape;263;p3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sp>
        <p:nvSpPr>
          <p:cNvPr id="264" name="Google Shape;264;p36"/>
          <p:cNvSpPr txBox="1"/>
          <p:nvPr/>
        </p:nvSpPr>
        <p:spPr>
          <a:xfrm>
            <a:off x="8747400" y="1997925"/>
            <a:ext cx="2830311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2400" u="sng" dirty="0" smtClean="0">
                <a:latin typeface="Open Sans"/>
                <a:ea typeface="Open Sans"/>
                <a:cs typeface="Open Sans"/>
                <a:sym typeface="Open Sans"/>
              </a:rPr>
              <a:t>ФРАНЦУЗСКИЙ</a:t>
            </a:r>
            <a:r>
              <a:rPr lang="en" sz="2400" u="sng" dirty="0" smtClean="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400" u="sng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36"/>
          <p:cNvSpPr txBox="1"/>
          <p:nvPr/>
        </p:nvSpPr>
        <p:spPr>
          <a:xfrm>
            <a:off x="8899400" y="2601000"/>
            <a:ext cx="2292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TRANCHANT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36"/>
          <p:cNvSpPr txBox="1"/>
          <p:nvPr/>
        </p:nvSpPr>
        <p:spPr>
          <a:xfrm>
            <a:off x="9158600" y="5005851"/>
            <a:ext cx="1469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POINTU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36"/>
          <p:cNvSpPr txBox="1"/>
          <p:nvPr/>
        </p:nvSpPr>
        <p:spPr>
          <a:xfrm>
            <a:off x="8864555" y="3803425"/>
            <a:ext cx="2596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AIGU / POINTU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99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134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dirty="0" smtClean="0"/>
              <a:t>Качественная оценка:</a:t>
            </a:r>
            <a:br>
              <a:rPr lang="ru-RU" dirty="0" smtClean="0"/>
            </a:br>
            <a:r>
              <a:rPr lang="ru-RU" dirty="0" smtClean="0"/>
              <a:t>Фрагмент кластеризации для </a:t>
            </a:r>
            <a:r>
              <a:rPr lang="ru-RU" i="1" dirty="0" smtClean="0"/>
              <a:t>падать</a:t>
            </a:r>
            <a:endParaRPr dirty="0"/>
          </a:p>
        </p:txBody>
      </p:sp>
      <p:sp>
        <p:nvSpPr>
          <p:cNvPr id="273" name="Google Shape;273;p37"/>
          <p:cNvSpPr txBox="1">
            <a:spLocks noGrp="1"/>
          </p:cNvSpPr>
          <p:nvPr>
            <p:ph type="body" idx="1"/>
          </p:nvPr>
        </p:nvSpPr>
        <p:spPr>
          <a:xfrm>
            <a:off x="554859" y="1236167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en" u="sng" dirty="0" smtClean="0">
                <a:solidFill>
                  <a:srgbClr val="000000"/>
                </a:solidFill>
              </a:rPr>
              <a:t>Cluster </a:t>
            </a:r>
            <a:r>
              <a:rPr lang="en" u="sng" dirty="0">
                <a:solidFill>
                  <a:srgbClr val="000000"/>
                </a:solidFill>
              </a:rPr>
              <a:t>1:</a:t>
            </a:r>
            <a:endParaRPr u="sng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-RU" dirty="0" smtClean="0">
                <a:solidFill>
                  <a:srgbClr val="000000"/>
                </a:solidFill>
              </a:rPr>
              <a:t>столб</a:t>
            </a:r>
            <a:r>
              <a:rPr lang="en" dirty="0" smtClean="0">
                <a:solidFill>
                  <a:srgbClr val="000000"/>
                </a:solidFill>
              </a:rPr>
              <a:t>_</a:t>
            </a:r>
            <a:r>
              <a:rPr lang="ru-RU" dirty="0" smtClean="0">
                <a:solidFill>
                  <a:srgbClr val="000000"/>
                </a:solidFill>
              </a:rPr>
              <a:t>падать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-RU" dirty="0" smtClean="0">
                <a:solidFill>
                  <a:srgbClr val="000000"/>
                </a:solidFill>
              </a:rPr>
              <a:t>башня</a:t>
            </a:r>
            <a:r>
              <a:rPr lang="en" dirty="0" smtClean="0">
                <a:solidFill>
                  <a:srgbClr val="000000"/>
                </a:solidFill>
              </a:rPr>
              <a:t>_</a:t>
            </a:r>
            <a:r>
              <a:rPr lang="ru-RU" dirty="0" smtClean="0">
                <a:solidFill>
                  <a:srgbClr val="000000"/>
                </a:solidFill>
              </a:rPr>
              <a:t>падать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-RU" dirty="0" smtClean="0">
                <a:solidFill>
                  <a:srgbClr val="000000"/>
                </a:solidFill>
              </a:rPr>
              <a:t>стена</a:t>
            </a:r>
            <a:r>
              <a:rPr lang="en" dirty="0" smtClean="0">
                <a:solidFill>
                  <a:srgbClr val="000000"/>
                </a:solidFill>
              </a:rPr>
              <a:t>_</a:t>
            </a:r>
            <a:r>
              <a:rPr lang="ru-RU" dirty="0" smtClean="0">
                <a:solidFill>
                  <a:srgbClr val="000000"/>
                </a:solidFill>
              </a:rPr>
              <a:t>падать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en" u="sng" dirty="0" smtClean="0">
                <a:solidFill>
                  <a:srgbClr val="000000"/>
                </a:solidFill>
              </a:rPr>
              <a:t>Cluster </a:t>
            </a:r>
            <a:r>
              <a:rPr lang="en" u="sng" dirty="0">
                <a:solidFill>
                  <a:srgbClr val="000000"/>
                </a:solidFill>
              </a:rPr>
              <a:t>2:</a:t>
            </a:r>
            <a:endParaRPr u="sng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-RU" dirty="0" smtClean="0">
                <a:solidFill>
                  <a:srgbClr val="000000"/>
                </a:solidFill>
              </a:rPr>
              <a:t>камень</a:t>
            </a:r>
            <a:r>
              <a:rPr lang="en" dirty="0" smtClean="0">
                <a:solidFill>
                  <a:srgbClr val="000000"/>
                </a:solidFill>
              </a:rPr>
              <a:t>_</a:t>
            </a:r>
            <a:r>
              <a:rPr lang="ru-RU" dirty="0" smtClean="0">
                <a:solidFill>
                  <a:srgbClr val="000000"/>
                </a:solidFill>
              </a:rPr>
              <a:t>падать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-RU" dirty="0" smtClean="0">
                <a:solidFill>
                  <a:srgbClr val="000000"/>
                </a:solidFill>
              </a:rPr>
              <a:t>обломок</a:t>
            </a:r>
            <a:r>
              <a:rPr lang="en" dirty="0" smtClean="0">
                <a:solidFill>
                  <a:srgbClr val="000000"/>
                </a:solidFill>
              </a:rPr>
              <a:t>_</a:t>
            </a:r>
            <a:r>
              <a:rPr lang="ru-RU" dirty="0" smtClean="0">
                <a:solidFill>
                  <a:srgbClr val="000000"/>
                </a:solidFill>
              </a:rPr>
              <a:t>падать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-RU" dirty="0" smtClean="0">
                <a:solidFill>
                  <a:srgbClr val="000000"/>
                </a:solidFill>
              </a:rPr>
              <a:t>осколок</a:t>
            </a:r>
            <a:r>
              <a:rPr lang="en" dirty="0" smtClean="0">
                <a:solidFill>
                  <a:srgbClr val="000000"/>
                </a:solidFill>
              </a:rPr>
              <a:t>_</a:t>
            </a:r>
            <a:r>
              <a:rPr lang="ru-RU" dirty="0" smtClean="0">
                <a:solidFill>
                  <a:srgbClr val="000000"/>
                </a:solidFill>
              </a:rPr>
              <a:t>падать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74" name="Google Shape;274;p3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275" name="Google Shape;275;p37"/>
          <p:cNvSpPr txBox="1"/>
          <p:nvPr/>
        </p:nvSpPr>
        <p:spPr>
          <a:xfrm>
            <a:off x="8455399" y="1538000"/>
            <a:ext cx="2841211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2400" u="sng" dirty="0" smtClean="0">
                <a:latin typeface="Open Sans"/>
                <a:ea typeface="Open Sans"/>
                <a:cs typeface="Open Sans"/>
                <a:sym typeface="Open Sans"/>
              </a:rPr>
              <a:t>КАБАРДИНСКИЙ</a:t>
            </a:r>
            <a:r>
              <a:rPr lang="en" sz="2400" u="sng" dirty="0" smtClean="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400" u="sng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37"/>
          <p:cNvSpPr txBox="1"/>
          <p:nvPr/>
        </p:nvSpPr>
        <p:spPr>
          <a:xfrm>
            <a:off x="8415000" y="2944367"/>
            <a:ext cx="26768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3200" i="1">
                <a:latin typeface="Open Sans"/>
                <a:ea typeface="Open Sans"/>
                <a:cs typeface="Open Sans"/>
                <a:sym typeface="Open Sans"/>
              </a:rPr>
              <a:t>wəkʷərjəjən</a:t>
            </a:r>
            <a:endParaRPr sz="3200" b="1" i="1">
              <a:latin typeface="Open Sans"/>
              <a:ea typeface="Open Sans"/>
              <a:cs typeface="Open Sans"/>
              <a:sym typeface="Open Sans"/>
            </a:endParaRPr>
          </a:p>
          <a:p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8455400" y="5017567"/>
            <a:ext cx="25960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3200" i="1">
                <a:latin typeface="Open Sans"/>
                <a:ea typeface="Open Sans"/>
                <a:cs typeface="Open Sans"/>
                <a:sym typeface="Open Sans"/>
              </a:rPr>
              <a:t>q˙jexoxʷən</a:t>
            </a:r>
            <a:r>
              <a:rPr lang="en" sz="3200" b="1" i="1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3200" b="1" cap="small">
                <a:latin typeface="Open Sans"/>
                <a:ea typeface="Open Sans"/>
                <a:cs typeface="Open Sans"/>
                <a:sym typeface="Open Sans"/>
              </a:rPr>
              <a:t>loc</a:t>
            </a:r>
            <a:r>
              <a:rPr lang="en" sz="3200" b="1" i="1"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" sz="3200" i="1">
                <a:latin typeface="Open Sans"/>
                <a:ea typeface="Open Sans"/>
                <a:cs typeface="Open Sans"/>
                <a:sym typeface="Open Sans"/>
              </a:rPr>
              <a:t>xʷən</a:t>
            </a:r>
            <a:endParaRPr sz="3200" b="1" i="1">
              <a:latin typeface="Open Sans"/>
              <a:ea typeface="Open Sans"/>
              <a:cs typeface="Open Sans"/>
              <a:sym typeface="Open Sans"/>
            </a:endParaRPr>
          </a:p>
          <a:p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8" name="Google Shape;2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6667" y="2544300"/>
            <a:ext cx="1168400" cy="12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3134" y="5061918"/>
            <a:ext cx="749300" cy="115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143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5600" y="255742"/>
            <a:ext cx="11360800" cy="943200"/>
          </a:xfrm>
        </p:spPr>
        <p:txBody>
          <a:bodyPr/>
          <a:lstStyle/>
          <a:p>
            <a:r>
              <a:rPr lang="ru-RU" dirty="0" smtClean="0"/>
              <a:t>Количественная оценка результатов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198942"/>
            <a:ext cx="11360800" cy="4893091"/>
          </a:xfrm>
        </p:spPr>
        <p:txBody>
          <a:bodyPr>
            <a:normAutofit fontScale="85000" lnSpcReduction="10000"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ru-RU" sz="3500" dirty="0" smtClean="0"/>
              <a:t>Сопоставление с золотым стандартом – анкетами, созданными вручную</a:t>
            </a:r>
            <a:endParaRPr lang="en-US" sz="3500" dirty="0" smtClean="0"/>
          </a:p>
          <a:p>
            <a:pPr marL="457200" indent="-457200">
              <a:spcBef>
                <a:spcPts val="1200"/>
              </a:spcBef>
            </a:pPr>
            <a:r>
              <a:rPr lang="ru-RU" sz="3500" dirty="0" smtClean="0"/>
              <a:t>Полнота (</a:t>
            </a:r>
            <a:r>
              <a:rPr lang="en-US" sz="3500" dirty="0" smtClean="0"/>
              <a:t>Recall, R</a:t>
            </a:r>
            <a:r>
              <a:rPr lang="ru-RU" sz="3500" dirty="0" smtClean="0"/>
              <a:t>)</a:t>
            </a:r>
            <a:r>
              <a:rPr lang="en-US" sz="3500" dirty="0" smtClean="0"/>
              <a:t>:</a:t>
            </a:r>
            <a:r>
              <a:rPr lang="ru-RU" sz="3500" dirty="0" smtClean="0"/>
              <a:t> доля фреймов, попавших в автоматически сконструированную анкету</a:t>
            </a:r>
          </a:p>
          <a:p>
            <a:pPr marL="457200" indent="-457200">
              <a:spcBef>
                <a:spcPts val="1200"/>
              </a:spcBef>
            </a:pPr>
            <a:r>
              <a:rPr lang="ru-RU" sz="3500" dirty="0" smtClean="0"/>
              <a:t>Точность (чистота кластеризации): средняя чистота кластеров,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ru-RU" sz="3500" dirty="0" smtClean="0"/>
              <a:t>напр. </a:t>
            </a:r>
            <a:r>
              <a:rPr lang="en-US" sz="3500" i="1" dirty="0" smtClean="0"/>
              <a:t>{</a:t>
            </a:r>
            <a:r>
              <a:rPr lang="ru-RU" sz="3500" i="1" dirty="0" smtClean="0"/>
              <a:t>острый нож</a:t>
            </a:r>
            <a:r>
              <a:rPr lang="en-US" sz="3500" i="1" dirty="0" smtClean="0"/>
              <a:t>, </a:t>
            </a:r>
            <a:r>
              <a:rPr lang="ru-RU" sz="3500" i="1" dirty="0" smtClean="0"/>
              <a:t>острые ножницы</a:t>
            </a:r>
            <a:r>
              <a:rPr lang="en-US" sz="3500" i="1" dirty="0" smtClean="0"/>
              <a:t>, </a:t>
            </a:r>
            <a:r>
              <a:rPr lang="ru-RU" sz="3500" b="1" i="1" dirty="0" smtClean="0"/>
              <a:t>острая боль</a:t>
            </a:r>
            <a:r>
              <a:rPr lang="en-US" sz="3500" dirty="0" smtClean="0"/>
              <a:t>}: </a:t>
            </a:r>
            <a:r>
              <a:rPr lang="en-US" sz="3500" dirty="0"/>
              <a:t>purity of .67</a:t>
            </a:r>
          </a:p>
          <a:p>
            <a:pPr marL="0" lvl="0" indent="0">
              <a:spcBef>
                <a:spcPts val="1600"/>
              </a:spcBef>
              <a:buNone/>
            </a:pPr>
            <a:endParaRPr lang="ru-RU" sz="3500" dirty="0" smtClean="0"/>
          </a:p>
          <a:p>
            <a:pPr marL="0" lvl="0" indent="0">
              <a:spcBef>
                <a:spcPts val="1600"/>
              </a:spcBef>
              <a:buNone/>
            </a:pPr>
            <a:r>
              <a:rPr lang="en-US" sz="3500" dirty="0" smtClean="0"/>
              <a:t>F-</a:t>
            </a:r>
            <a:r>
              <a:rPr lang="ru-RU" sz="3500" dirty="0" smtClean="0"/>
              <a:t>мера</a:t>
            </a:r>
            <a:r>
              <a:rPr lang="en-US" sz="3500" dirty="0" smtClean="0"/>
              <a:t>:</a:t>
            </a:r>
            <a:endParaRPr lang="ru-RU" sz="3500" dirty="0" smtClean="0"/>
          </a:p>
          <a:p>
            <a:pPr marL="0" lvl="0" indent="0">
              <a:spcBef>
                <a:spcPts val="1600"/>
              </a:spcBef>
              <a:buNone/>
            </a:pPr>
            <a:r>
              <a:rPr lang="en-US" sz="3800" dirty="0" smtClean="0">
                <a:ea typeface="Arial"/>
                <a:cs typeface="Arial"/>
                <a:sym typeface="Arial"/>
              </a:rPr>
              <a:t>F </a:t>
            </a:r>
            <a:r>
              <a:rPr lang="en-US" sz="3800" dirty="0">
                <a:ea typeface="Arial"/>
                <a:cs typeface="Arial"/>
                <a:sym typeface="Arial"/>
              </a:rPr>
              <a:t>= 2PR / (P+R</a:t>
            </a:r>
            <a:r>
              <a:rPr lang="en-US" sz="3800" dirty="0" smtClean="0">
                <a:ea typeface="Arial"/>
                <a:cs typeface="Arial"/>
                <a:sym typeface="Arial"/>
              </a:rPr>
              <a:t>)</a:t>
            </a:r>
            <a:endParaRPr lang="en-US" sz="3200" dirty="0"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92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8141" y="129133"/>
            <a:ext cx="11360800" cy="943200"/>
          </a:xfrm>
        </p:spPr>
        <p:txBody>
          <a:bodyPr/>
          <a:lstStyle/>
          <a:p>
            <a:r>
              <a:rPr lang="ru-RU" dirty="0" smtClean="0"/>
              <a:t>Количественная оценка результатов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887029"/>
              </p:ext>
            </p:extLst>
          </p:nvPr>
        </p:nvGraphicFramePr>
        <p:xfrm>
          <a:off x="664552" y="1649000"/>
          <a:ext cx="5431448" cy="122224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05748"/>
                <a:gridCol w="1852035"/>
                <a:gridCol w="1009122"/>
                <a:gridCol w="1010308"/>
                <a:gridCol w="1054235"/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Алгоритм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R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F-мера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463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K-means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0,848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0,883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0,865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486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2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Иерарх</a:t>
                      </a:r>
                      <a:r>
                        <a:rPr lang="en-US" sz="2400" dirty="0" smtClean="0">
                          <a:effectLst/>
                        </a:rPr>
                        <a:t>.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0,879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0,900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0,889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4551" y="944703"/>
            <a:ext cx="4034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Таблица 1. </a:t>
            </a:r>
            <a:r>
              <a:rPr lang="en-US" sz="3200" dirty="0" smtClean="0"/>
              <a:t>‘</a:t>
            </a:r>
            <a:r>
              <a:rPr lang="ru-RU" sz="3200" dirty="0" smtClean="0"/>
              <a:t>острый</a:t>
            </a:r>
            <a:r>
              <a:rPr lang="en-US" sz="3200" dirty="0" smtClean="0"/>
              <a:t>’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64551" y="2963985"/>
            <a:ext cx="10040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Таблица 2. Другие поля, иерархическая кластеризация</a:t>
            </a:r>
            <a:endParaRPr lang="ru-RU" sz="32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500858"/>
              </p:ext>
            </p:extLst>
          </p:nvPr>
        </p:nvGraphicFramePr>
        <p:xfrm>
          <a:off x="664551" y="3548760"/>
          <a:ext cx="9829947" cy="3200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86462"/>
                <a:gridCol w="2467385"/>
                <a:gridCol w="2589638"/>
                <a:gridCol w="2386462"/>
              </a:tblGrid>
              <a:tr h="4168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 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R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P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F-мера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575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‘качание’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</a:rPr>
                        <a:t>0,882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</a:rPr>
                        <a:t>0,762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</a:rPr>
                        <a:t>0,818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575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‘</a:t>
                      </a:r>
                      <a:r>
                        <a:rPr lang="ru-RU" sz="2800">
                          <a:effectLst/>
                        </a:rPr>
                        <a:t>прямой</a:t>
                      </a:r>
                      <a:r>
                        <a:rPr lang="en-US" sz="2800">
                          <a:effectLst/>
                        </a:rPr>
                        <a:t>’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1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0,817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0,899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4575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‘</a:t>
                      </a:r>
                      <a:r>
                        <a:rPr lang="ru-RU" sz="2800">
                          <a:effectLst/>
                        </a:rPr>
                        <a:t>гладкий</a:t>
                      </a:r>
                      <a:r>
                        <a:rPr lang="en-US" sz="2800">
                          <a:effectLst/>
                        </a:rPr>
                        <a:t>’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0,8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0,675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0,732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4575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‘</a:t>
                      </a:r>
                      <a:r>
                        <a:rPr lang="ru-RU" sz="2800">
                          <a:effectLst/>
                        </a:rPr>
                        <a:t>толстый</a:t>
                      </a:r>
                      <a:r>
                        <a:rPr lang="en-US" sz="2800">
                          <a:effectLst/>
                        </a:rPr>
                        <a:t>’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1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0,884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0,938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45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для разных полей работает по-разному?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ru-RU" dirty="0" smtClean="0"/>
              <a:t>Частотность слов поля</a:t>
            </a:r>
          </a:p>
          <a:p>
            <a:pPr>
              <a:spcAft>
                <a:spcPts val="1000"/>
              </a:spcAft>
            </a:pPr>
            <a:r>
              <a:rPr lang="ru-RU" dirty="0" smtClean="0"/>
              <a:t>Количество значений (= фреймов) в поле</a:t>
            </a:r>
          </a:p>
          <a:p>
            <a:pPr>
              <a:spcAft>
                <a:spcPts val="1000"/>
              </a:spcAft>
            </a:pPr>
            <a:r>
              <a:rPr lang="ru-RU" dirty="0" smtClean="0"/>
              <a:t>Достаточно ли одного определяемого слова для семантической </a:t>
            </a:r>
            <a:r>
              <a:rPr lang="ru-RU" dirty="0" err="1" smtClean="0"/>
              <a:t>дизамбигуации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6264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Можно получить довольно надежное представление о наборе значений многозначных слов: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быстро и эффективно (см. анкеты на базе 100 русских прилагательных)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не только для типологических задач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Минусы: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Зависит от качества корпуса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Хуже работает для не очень частотных слов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Расширение </a:t>
            </a:r>
            <a:r>
              <a:rPr lang="ru-RU" dirty="0" smtClean="0"/>
              <a:t>на другие части речи</a:t>
            </a:r>
          </a:p>
          <a:p>
            <a:pPr marL="152396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dirty="0" smtClean="0"/>
              <a:t>С глаголами более или менее ясно; а что делать с существительными? 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8862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части речи:</a:t>
            </a:r>
            <a:br>
              <a:rPr lang="ru-RU" dirty="0" smtClean="0"/>
            </a:br>
            <a:r>
              <a:rPr lang="ru-RU" dirty="0" smtClean="0"/>
              <a:t>глаголы движения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200" dirty="0" smtClean="0"/>
              <a:t>(Суворова 2020)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91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9645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Case-study: </a:t>
            </a:r>
            <a:r>
              <a:rPr lang="ru-RU" sz="3200" dirty="0" smtClean="0"/>
              <a:t>автоматическая разработка лексико-типологических анкет</a:t>
            </a:r>
          </a:p>
          <a:p>
            <a:r>
              <a:rPr lang="ru-RU" sz="3200" dirty="0" smtClean="0"/>
              <a:t>Задача</a:t>
            </a:r>
          </a:p>
          <a:p>
            <a:r>
              <a:rPr lang="ru-RU" sz="3200" dirty="0" smtClean="0"/>
              <a:t>Алгоритм</a:t>
            </a:r>
          </a:p>
          <a:p>
            <a:pPr lvl="1"/>
            <a:r>
              <a:rPr lang="ru-RU" sz="2800" dirty="0" smtClean="0"/>
              <a:t>Данные, модель</a:t>
            </a:r>
          </a:p>
          <a:p>
            <a:pPr lvl="1"/>
            <a:r>
              <a:rPr lang="ru-RU" sz="2800" b="1" dirty="0" smtClean="0"/>
              <a:t>Кластеризация</a:t>
            </a:r>
          </a:p>
          <a:p>
            <a:r>
              <a:rPr lang="ru-RU" sz="3200" dirty="0" smtClean="0"/>
              <a:t>Оценка результатов</a:t>
            </a:r>
          </a:p>
          <a:p>
            <a:pPr marL="0" indent="0">
              <a:buNone/>
            </a:pPr>
            <a:r>
              <a:rPr lang="ru-RU" sz="3200" dirty="0" smtClean="0"/>
              <a:t>Более широкий </a:t>
            </a:r>
            <a:r>
              <a:rPr lang="en-US" sz="3200" dirty="0" smtClean="0"/>
              <a:t>NLP </a:t>
            </a:r>
            <a:r>
              <a:rPr lang="ru-RU" sz="3200" dirty="0" smtClean="0"/>
              <a:t>контекст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1225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0033" y="332800"/>
            <a:ext cx="11938800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dirty="0" smtClean="0"/>
              <a:t>Типология глаголов падения</a:t>
            </a:r>
            <a:endParaRPr dirty="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034" y="1445783"/>
            <a:ext cx="2481700" cy="436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5164" y="1455921"/>
            <a:ext cx="3683799" cy="2105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5163" y="3532031"/>
            <a:ext cx="3683800" cy="2329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6">
            <a:alphaModFix/>
          </a:blip>
          <a:srcRect r="55353" b="11816"/>
          <a:stretch/>
        </p:blipFill>
        <p:spPr>
          <a:xfrm>
            <a:off x="8392473" y="1445783"/>
            <a:ext cx="2769320" cy="43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1485691" y="5067209"/>
            <a:ext cx="1067600" cy="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4000" dirty="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4000" b="1" dirty="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6744065" y="2715721"/>
            <a:ext cx="1067600" cy="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4000" dirty="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4000" b="1" dirty="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716529" y="5016033"/>
            <a:ext cx="1067600" cy="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4000" dirty="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40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8827639" y="4992495"/>
            <a:ext cx="1067600" cy="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4000" dirty="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40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80033" y="5732364"/>
            <a:ext cx="77408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 dirty="0"/>
              <a:t>Глаголы падения в языках мира: фреймы, параметры и типы систем</a:t>
            </a:r>
            <a:r>
              <a:rPr lang="ru" sz="2400" i="1" dirty="0"/>
              <a:t> (Резникова и др. 2020а)</a:t>
            </a:r>
            <a:endParaRPr sz="2400" i="1" dirty="0"/>
          </a:p>
        </p:txBody>
      </p:sp>
    </p:spTree>
    <p:extLst>
      <p:ext uri="{BB962C8B-B14F-4D97-AF65-F5344CB8AC3E}">
        <p14:creationId xmlns:p14="http://schemas.microsoft.com/office/powerpoint/2010/main" val="3727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18"/>
          <p:cNvGraphicFramePr/>
          <p:nvPr/>
        </p:nvGraphicFramePr>
        <p:xfrm>
          <a:off x="1270000" y="560133"/>
          <a:ext cx="9651999" cy="5120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17333"/>
                <a:gridCol w="3217333"/>
                <a:gridCol w="3217333"/>
              </a:tblGrid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бутылка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упала</a:t>
                      </a:r>
                      <a:endParaRPr sz="2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со стола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бутылка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упала</a:t>
                      </a:r>
                      <a:endParaRPr sz="2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на стол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человек 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рухнул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дом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рухнул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шкаф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рухнул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дверь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сорвалась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 петель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штукатурка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сыпаться 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 потолка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человек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упал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в яму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человек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упал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на спину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Google Shape;106;p18"/>
          <p:cNvGraphicFramePr/>
          <p:nvPr/>
        </p:nvGraphicFramePr>
        <p:xfrm>
          <a:off x="1270000" y="560133"/>
          <a:ext cx="9651999" cy="5120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17333"/>
                <a:gridCol w="3217333"/>
                <a:gridCol w="3217333"/>
              </a:tblGrid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бутылка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упала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со стола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бутылка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упала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на стол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человек 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рухнул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дом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рухнул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шкаф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рухнул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дверь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сорвалась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 петель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штукатурка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сыпаться 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 потолка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человек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упал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в яму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человек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упал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на спину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84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Ход работы</a:t>
            </a:r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434343"/>
              </a:buClr>
              <a:buAutoNum type="arabicPeriod"/>
            </a:pPr>
            <a:r>
              <a:rPr lang="ru" b="1" dirty="0">
                <a:solidFill>
                  <a:srgbClr val="434343"/>
                </a:solidFill>
              </a:rPr>
              <a:t>подбор признаков</a:t>
            </a:r>
            <a:endParaRPr b="1" dirty="0">
              <a:solidFill>
                <a:srgbClr val="434343"/>
              </a:solidFill>
            </a:endParaRPr>
          </a:p>
          <a:p>
            <a:pPr lvl="1" indent="-457189">
              <a:spcBef>
                <a:spcPts val="0"/>
              </a:spcBef>
              <a:buClr>
                <a:srgbClr val="434343"/>
              </a:buClr>
              <a:buSzPts val="1800"/>
              <a:buAutoNum type="alphaLcPeriod"/>
            </a:pPr>
            <a:r>
              <a:rPr lang="ru" dirty="0">
                <a:solidFill>
                  <a:srgbClr val="434343"/>
                </a:solidFill>
              </a:rPr>
              <a:t>отбираем по 100 </a:t>
            </a:r>
            <a:r>
              <a:rPr lang="ru" dirty="0" smtClean="0">
                <a:solidFill>
                  <a:srgbClr val="434343"/>
                </a:solidFill>
              </a:rPr>
              <a:t>примеров </a:t>
            </a:r>
            <a:r>
              <a:rPr lang="ru" dirty="0">
                <a:solidFill>
                  <a:srgbClr val="434343"/>
                </a:solidFill>
              </a:rPr>
              <a:t>на фрейм (всего 400) </a:t>
            </a:r>
            <a:endParaRPr dirty="0">
              <a:solidFill>
                <a:srgbClr val="434343"/>
              </a:solidFill>
            </a:endParaRPr>
          </a:p>
          <a:p>
            <a:pPr lvl="1" indent="-457189">
              <a:spcBef>
                <a:spcPts val="0"/>
              </a:spcBef>
              <a:buClr>
                <a:srgbClr val="434343"/>
              </a:buClr>
              <a:buSzPts val="1800"/>
              <a:buAutoNum type="alphaLcPeriod"/>
            </a:pPr>
            <a:r>
              <a:rPr lang="ru" dirty="0">
                <a:solidFill>
                  <a:srgbClr val="434343"/>
                </a:solidFill>
              </a:rPr>
              <a:t>подбираем признаки</a:t>
            </a:r>
            <a:endParaRPr dirty="0">
              <a:solidFill>
                <a:srgbClr val="434343"/>
              </a:solidFill>
            </a:endParaRPr>
          </a:p>
          <a:p>
            <a:pPr lvl="1" indent="-457189">
              <a:spcBef>
                <a:spcPts val="0"/>
              </a:spcBef>
              <a:buClr>
                <a:srgbClr val="434343"/>
              </a:buClr>
              <a:buSzPts val="1800"/>
              <a:buAutoNum type="alphaLcPeriod"/>
            </a:pPr>
            <a:r>
              <a:rPr lang="ru" dirty="0">
                <a:solidFill>
                  <a:srgbClr val="434343"/>
                </a:solidFill>
              </a:rPr>
              <a:t>тренируем классификатор</a:t>
            </a:r>
            <a:endParaRPr b="1" dirty="0">
              <a:solidFill>
                <a:srgbClr val="434343"/>
              </a:solidFill>
            </a:endParaRPr>
          </a:p>
          <a:p>
            <a:pPr lvl="1" indent="-457189">
              <a:spcBef>
                <a:spcPts val="0"/>
              </a:spcBef>
              <a:buClr>
                <a:srgbClr val="434343"/>
              </a:buClr>
              <a:buSzPts val="1800"/>
              <a:buAutoNum type="alphaLcPeriod"/>
            </a:pPr>
            <a:r>
              <a:rPr lang="ru" dirty="0">
                <a:solidFill>
                  <a:srgbClr val="434343"/>
                </a:solidFill>
              </a:rPr>
              <a:t>выбираем оптимальный алгоритм и набор признаков</a:t>
            </a:r>
            <a:endParaRPr dirty="0">
              <a:solidFill>
                <a:srgbClr val="434343"/>
              </a:solidFill>
            </a:endParaRPr>
          </a:p>
          <a:p>
            <a:pPr>
              <a:buClr>
                <a:srgbClr val="434343"/>
              </a:buClr>
              <a:buAutoNum type="arabicPeriod"/>
            </a:pPr>
            <a:r>
              <a:rPr lang="ru" b="1" dirty="0">
                <a:solidFill>
                  <a:srgbClr val="434343"/>
                </a:solidFill>
              </a:rPr>
              <a:t>выделить по ним примеры на каждый из 4х фреймов </a:t>
            </a:r>
            <a:endParaRPr b="1" dirty="0">
              <a:solidFill>
                <a:srgbClr val="434343"/>
              </a:solidFill>
            </a:endParaRPr>
          </a:p>
          <a:p>
            <a:pPr lvl="1" indent="-457189">
              <a:spcBef>
                <a:spcPts val="0"/>
              </a:spcBef>
              <a:buClr>
                <a:srgbClr val="434343"/>
              </a:buClr>
              <a:buSzPts val="1800"/>
              <a:buAutoNum type="alphaLcPeriod"/>
            </a:pPr>
            <a:r>
              <a:rPr lang="ru" dirty="0">
                <a:solidFill>
                  <a:srgbClr val="434343"/>
                </a:solidFill>
              </a:rPr>
              <a:t>берем все примеры с глаголами падения из корпуса</a:t>
            </a:r>
            <a:endParaRPr dirty="0">
              <a:solidFill>
                <a:srgbClr val="434343"/>
              </a:solidFill>
            </a:endParaRPr>
          </a:p>
          <a:p>
            <a:pPr lvl="1" indent="-457189">
              <a:spcBef>
                <a:spcPts val="0"/>
              </a:spcBef>
              <a:buClr>
                <a:srgbClr val="434343"/>
              </a:buClr>
              <a:buSzPts val="1800"/>
              <a:buAutoNum type="alphaLcPeriod"/>
            </a:pPr>
            <a:r>
              <a:rPr lang="ru" dirty="0">
                <a:solidFill>
                  <a:srgbClr val="434343"/>
                </a:solidFill>
              </a:rPr>
              <a:t>классифицируем их</a:t>
            </a:r>
            <a:endParaRPr dirty="0">
              <a:solidFill>
                <a:srgbClr val="434343"/>
              </a:solidFill>
            </a:endParaRPr>
          </a:p>
          <a:p>
            <a:pPr lvl="1" indent="-457189">
              <a:spcBef>
                <a:spcPts val="0"/>
              </a:spcBef>
              <a:buClr>
                <a:srgbClr val="434343"/>
              </a:buClr>
              <a:buSzPts val="1800"/>
              <a:buAutoNum type="alphaLcPeriod"/>
            </a:pPr>
            <a:r>
              <a:rPr lang="ru" dirty="0">
                <a:solidFill>
                  <a:srgbClr val="434343"/>
                </a:solidFill>
              </a:rPr>
              <a:t>выделяем прототипические употребления</a:t>
            </a:r>
            <a:endParaRPr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5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Данные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666666"/>
              </a:buClr>
            </a:pPr>
            <a:r>
              <a:rPr lang="ru">
                <a:solidFill>
                  <a:srgbClr val="666666"/>
                </a:solidFill>
              </a:rPr>
              <a:t>употребления глаголов падения в русском языке</a:t>
            </a:r>
            <a:endParaRPr>
              <a:solidFill>
                <a:srgbClr val="666666"/>
              </a:solidFill>
            </a:endParaRPr>
          </a:p>
          <a:p>
            <a:pPr>
              <a:buClr>
                <a:srgbClr val="666666"/>
              </a:buClr>
            </a:pPr>
            <a:r>
              <a:rPr lang="ru">
                <a:solidFill>
                  <a:srgbClr val="666666"/>
                </a:solidFill>
              </a:rPr>
              <a:t>Корпус Русского Интернета (ruWaC: Russian web corpus) </a:t>
            </a:r>
            <a:r>
              <a:rPr lang="ru" sz="1467">
                <a:solidFill>
                  <a:srgbClr val="666666"/>
                </a:solidFill>
              </a:rPr>
              <a:t>(около 1млрд словоупотреблений)</a:t>
            </a:r>
            <a:endParaRPr sz="1467">
              <a:solidFill>
                <a:srgbClr val="666666"/>
              </a:solidFill>
            </a:endParaRPr>
          </a:p>
          <a:p>
            <a:pPr indent="0">
              <a:spcBef>
                <a:spcPts val="2133"/>
              </a:spcBef>
              <a:buNone/>
            </a:pPr>
            <a:endParaRPr sz="1467">
              <a:solidFill>
                <a:srgbClr val="666666"/>
              </a:solidFill>
            </a:endParaRPr>
          </a:p>
          <a:p>
            <a:pPr indent="0">
              <a:spcBef>
                <a:spcPts val="2133"/>
              </a:spcBef>
              <a:buNone/>
            </a:pPr>
            <a:r>
              <a:rPr lang="ru">
                <a:solidFill>
                  <a:srgbClr val="666666"/>
                </a:solidFill>
              </a:rPr>
              <a:t>подкорпус падения (7774237 токенов и 278675 предложений)</a:t>
            </a:r>
            <a:endParaRPr>
              <a:solidFill>
                <a:srgbClr val="666666"/>
              </a:solidFill>
            </a:endParaRPr>
          </a:p>
          <a:p>
            <a:pPr>
              <a:spcBef>
                <a:spcPts val="2133"/>
              </a:spcBef>
              <a:buClr>
                <a:srgbClr val="666666"/>
              </a:buClr>
            </a:pPr>
            <a:r>
              <a:rPr lang="ru">
                <a:solidFill>
                  <a:srgbClr val="666666"/>
                </a:solidFill>
              </a:rPr>
              <a:t>"золотой стандарт" - 400 предложений, по 100 на каждый фрейм, размечены вручную (употребления в прямом значении)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119" name="Google Shape;119;p20"/>
          <p:cNvCxnSpPr/>
          <p:nvPr/>
        </p:nvCxnSpPr>
        <p:spPr>
          <a:xfrm>
            <a:off x="1667667" y="2545633"/>
            <a:ext cx="0" cy="70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02193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03400" y="228733"/>
            <a:ext cx="11360800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Классификатор: признаки</a:t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433533" y="1263733"/>
            <a:ext cx="5160800" cy="25372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2"/>
              </a:buClr>
              <a:buSzPts val="1100"/>
            </a:pPr>
            <a:r>
              <a:rPr lang="ru" sz="2400" dirty="0"/>
              <a:t>● наличие поверхностно выраженной начальной точки</a:t>
            </a:r>
            <a:endParaRPr sz="2400" dirty="0"/>
          </a:p>
          <a:p>
            <a:pPr>
              <a:buClr>
                <a:schemeClr val="dk2"/>
              </a:buClr>
              <a:buSzPts val="1100"/>
            </a:pPr>
            <a:r>
              <a:rPr lang="ru" sz="2400" dirty="0"/>
              <a:t>● наличие поверхностно выраженной конечной точки</a:t>
            </a:r>
            <a:endParaRPr sz="2400" dirty="0"/>
          </a:p>
          <a:p>
            <a:r>
              <a:rPr lang="ru" sz="2400" dirty="0"/>
              <a:t>● общий признак (source+goal)</a:t>
            </a:r>
            <a:endParaRPr sz="2400" dirty="0"/>
          </a:p>
          <a:p>
            <a:pPr>
              <a:buClr>
                <a:schemeClr val="dk2"/>
              </a:buClr>
              <a:buSzPts val="1100"/>
            </a:pPr>
            <a:r>
              <a:rPr lang="ru" sz="2400" dirty="0"/>
              <a:t>● класс существительного (goal)</a:t>
            </a:r>
            <a:endParaRPr sz="2400" dirty="0"/>
          </a:p>
        </p:txBody>
      </p:sp>
      <p:sp>
        <p:nvSpPr>
          <p:cNvPr id="126" name="Google Shape;126;p21"/>
          <p:cNvSpPr/>
          <p:nvPr/>
        </p:nvSpPr>
        <p:spPr>
          <a:xfrm>
            <a:off x="5952033" y="1263733"/>
            <a:ext cx="5160800" cy="25372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2"/>
              </a:buClr>
              <a:buSzPts val="1100"/>
            </a:pPr>
            <a:r>
              <a:rPr lang="ru" sz="2400" dirty="0"/>
              <a:t>● часть речи субъекта</a:t>
            </a:r>
            <a:endParaRPr sz="2400" dirty="0"/>
          </a:p>
          <a:p>
            <a:pPr>
              <a:buClr>
                <a:schemeClr val="dk2"/>
              </a:buClr>
              <a:buSzPts val="1100"/>
            </a:pPr>
            <a:r>
              <a:rPr lang="ru" sz="2400" dirty="0"/>
              <a:t>● </a:t>
            </a:r>
            <a:r>
              <a:rPr lang="ru" sz="2133" b="1" dirty="0"/>
              <a:t>класс субъекта (несколько вариантов </a:t>
            </a:r>
            <a:r>
              <a:rPr lang="ru" sz="2133" b="1" dirty="0" smtClean="0"/>
              <a:t>классификации)</a:t>
            </a:r>
            <a:endParaRPr sz="2133" b="1" dirty="0"/>
          </a:p>
          <a:p>
            <a:pPr>
              <a:buClr>
                <a:schemeClr val="dk2"/>
              </a:buClr>
              <a:buSzPts val="1100"/>
            </a:pPr>
            <a:r>
              <a:rPr lang="ru" sz="2400" dirty="0"/>
              <a:t>● вектор существительного субъекта</a:t>
            </a:r>
            <a:endParaRPr sz="2400" dirty="0"/>
          </a:p>
        </p:txBody>
      </p:sp>
      <p:sp>
        <p:nvSpPr>
          <p:cNvPr id="127" name="Google Shape;127;p21"/>
          <p:cNvSpPr/>
          <p:nvPr/>
        </p:nvSpPr>
        <p:spPr>
          <a:xfrm>
            <a:off x="433533" y="4004733"/>
            <a:ext cx="5160800" cy="25372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2"/>
              </a:buClr>
              <a:buSzPts val="1100"/>
            </a:pPr>
            <a:r>
              <a:rPr lang="ru" sz="2400"/>
              <a:t>● признак конкретного глагола</a:t>
            </a:r>
            <a:endParaRPr sz="2400"/>
          </a:p>
          <a:p>
            <a:pPr>
              <a:buClr>
                <a:schemeClr val="dk2"/>
              </a:buClr>
              <a:buSzPts val="1100"/>
            </a:pPr>
            <a:r>
              <a:rPr lang="ru" sz="2400"/>
              <a:t>● вектор глагола, входящего в пример</a:t>
            </a:r>
            <a:endParaRPr sz="2400"/>
          </a:p>
        </p:txBody>
      </p:sp>
      <p:sp>
        <p:nvSpPr>
          <p:cNvPr id="128" name="Google Shape;128;p21"/>
          <p:cNvSpPr/>
          <p:nvPr/>
        </p:nvSpPr>
        <p:spPr>
          <a:xfrm>
            <a:off x="5952033" y="4004733"/>
            <a:ext cx="5160800" cy="25372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2"/>
              </a:buClr>
              <a:buSzPts val="1100"/>
            </a:pPr>
            <a:r>
              <a:rPr lang="ru" sz="2400"/>
              <a:t>● вектор глагол + конечная точка</a:t>
            </a:r>
            <a:endParaRPr sz="2400"/>
          </a:p>
          <a:p>
            <a:pPr>
              <a:buClr>
                <a:schemeClr val="dk2"/>
              </a:buClr>
              <a:buSzPts val="1100"/>
            </a:pPr>
            <a:r>
              <a:rPr lang="ru" sz="2400"/>
              <a:t>● вектор субъекта + глагол + конечная точка</a:t>
            </a:r>
            <a:endParaRPr sz="2400"/>
          </a:p>
        </p:txBody>
      </p:sp>
      <p:sp>
        <p:nvSpPr>
          <p:cNvPr id="129" name="Google Shape;129;p21"/>
          <p:cNvSpPr txBox="1"/>
          <p:nvPr/>
        </p:nvSpPr>
        <p:spPr>
          <a:xfrm>
            <a:off x="1990200" y="1059933"/>
            <a:ext cx="30152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000" b="1" dirty="0">
                <a:latin typeface="Source Sans Pro"/>
                <a:ea typeface="Source Sans Pro"/>
                <a:cs typeface="Source Sans Pro"/>
                <a:sym typeface="Source Sans Pro"/>
              </a:rPr>
              <a:t>source и goal</a:t>
            </a:r>
            <a:endParaRPr sz="2000" b="1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7845300" y="1200200"/>
            <a:ext cx="30152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000" b="1">
                <a:latin typeface="Source Sans Pro"/>
                <a:ea typeface="Source Sans Pro"/>
                <a:cs typeface="Source Sans Pro"/>
                <a:sym typeface="Source Sans Pro"/>
              </a:rPr>
              <a:t>субъект</a:t>
            </a:r>
            <a:endParaRPr sz="20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2382600" y="4004733"/>
            <a:ext cx="30152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000" b="1">
                <a:latin typeface="Source Sans Pro"/>
                <a:ea typeface="Source Sans Pro"/>
                <a:cs typeface="Source Sans Pro"/>
                <a:sym typeface="Source Sans Pro"/>
              </a:rPr>
              <a:t>глагол</a:t>
            </a:r>
            <a:endParaRPr sz="20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7024833" y="4004733"/>
            <a:ext cx="30152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000" b="1">
                <a:latin typeface="Source Sans Pro"/>
                <a:ea typeface="Source Sans Pro"/>
                <a:cs typeface="Source Sans Pro"/>
                <a:sym typeface="Source Sans Pro"/>
              </a:rPr>
              <a:t>комплексные признаки</a:t>
            </a:r>
            <a:endParaRPr sz="20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885562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261300" y="314433"/>
            <a:ext cx="11360800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Кластеризация существительных</a:t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162467" y="2858533"/>
            <a:ext cx="2510800" cy="16516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u" sz="1733" b="1" dirty="0"/>
              <a:t>частотные существительные при глаголах падения  (НКРЯ)</a:t>
            </a:r>
            <a:endParaRPr sz="1733" b="1" dirty="0"/>
          </a:p>
        </p:txBody>
      </p:sp>
      <p:sp>
        <p:nvSpPr>
          <p:cNvPr id="140" name="Google Shape;140;p22"/>
          <p:cNvSpPr/>
          <p:nvPr/>
        </p:nvSpPr>
        <p:spPr>
          <a:xfrm rot="-5400000">
            <a:off x="2938776" y="3215678"/>
            <a:ext cx="517600" cy="86624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1" name="Google Shape;141;p22"/>
          <p:cNvSpPr txBox="1"/>
          <p:nvPr/>
        </p:nvSpPr>
        <p:spPr>
          <a:xfrm>
            <a:off x="6564633" y="1226367"/>
            <a:ext cx="2708800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000" b="1">
                <a:latin typeface="Raleway"/>
                <a:ea typeface="Raleway"/>
                <a:cs typeface="Raleway"/>
                <a:sym typeface="Raleway"/>
              </a:rPr>
              <a:t>алгоритм K-Means</a:t>
            </a:r>
            <a:endParaRPr sz="20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3709712" y="3257167"/>
            <a:ext cx="1691944" cy="7664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u" sz="2400" dirty="0"/>
              <a:t>Word2Vec</a:t>
            </a:r>
            <a:endParaRPr sz="2400" dirty="0"/>
          </a:p>
        </p:txBody>
      </p:sp>
      <p:sp>
        <p:nvSpPr>
          <p:cNvPr id="143" name="Google Shape;143;p22"/>
          <p:cNvSpPr/>
          <p:nvPr/>
        </p:nvSpPr>
        <p:spPr>
          <a:xfrm rot="-5400000">
            <a:off x="5783833" y="3118367"/>
            <a:ext cx="517600" cy="1044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4" name="Google Shape;144;p22"/>
          <p:cNvSpPr/>
          <p:nvPr/>
        </p:nvSpPr>
        <p:spPr>
          <a:xfrm>
            <a:off x="6802600" y="4414367"/>
            <a:ext cx="1889200" cy="11512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1733" b="1"/>
              <a:t>20 классов</a:t>
            </a:r>
            <a:endParaRPr sz="1733" b="1"/>
          </a:p>
        </p:txBody>
      </p:sp>
      <p:sp>
        <p:nvSpPr>
          <p:cNvPr id="145" name="Google Shape;145;p22"/>
          <p:cNvSpPr/>
          <p:nvPr/>
        </p:nvSpPr>
        <p:spPr>
          <a:xfrm>
            <a:off x="6802600" y="3073200"/>
            <a:ext cx="1889200" cy="11512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1733" b="1"/>
              <a:t>15 классов</a:t>
            </a:r>
            <a:endParaRPr sz="1733" b="1"/>
          </a:p>
        </p:txBody>
      </p:sp>
      <p:sp>
        <p:nvSpPr>
          <p:cNvPr id="146" name="Google Shape;146;p22"/>
          <p:cNvSpPr/>
          <p:nvPr/>
        </p:nvSpPr>
        <p:spPr>
          <a:xfrm>
            <a:off x="6802600" y="1732033"/>
            <a:ext cx="1889200" cy="11512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1733" b="1"/>
              <a:t>42 классa</a:t>
            </a:r>
            <a:endParaRPr sz="1733" b="1"/>
          </a:p>
        </p:txBody>
      </p:sp>
      <p:sp>
        <p:nvSpPr>
          <p:cNvPr id="149" name="Google Shape;149;p22"/>
          <p:cNvSpPr/>
          <p:nvPr/>
        </p:nvSpPr>
        <p:spPr>
          <a:xfrm rot="10800000">
            <a:off x="9313067" y="1860767"/>
            <a:ext cx="1400400" cy="1483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0" name="Google Shape;150;p22"/>
          <p:cNvSpPr/>
          <p:nvPr/>
        </p:nvSpPr>
        <p:spPr>
          <a:xfrm>
            <a:off x="9273433" y="967300"/>
            <a:ext cx="2721634" cy="7664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2400" b="1" dirty="0"/>
              <a:t>существительное</a:t>
            </a:r>
            <a:endParaRPr sz="2400" b="1" dirty="0"/>
          </a:p>
        </p:txBody>
      </p:sp>
      <p:sp>
        <p:nvSpPr>
          <p:cNvPr id="151" name="Google Shape;151;p22"/>
          <p:cNvSpPr/>
          <p:nvPr/>
        </p:nvSpPr>
        <p:spPr>
          <a:xfrm>
            <a:off x="9732900" y="5285914"/>
            <a:ext cx="1889200" cy="7664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2400" b="1"/>
              <a:t>класс</a:t>
            </a:r>
            <a:endParaRPr sz="2400" b="1"/>
          </a:p>
        </p:txBody>
      </p:sp>
      <p:sp>
        <p:nvSpPr>
          <p:cNvPr id="152" name="Google Shape;152;p22"/>
          <p:cNvSpPr/>
          <p:nvPr/>
        </p:nvSpPr>
        <p:spPr>
          <a:xfrm rot="5400000">
            <a:off x="9359367" y="3506300"/>
            <a:ext cx="1612000" cy="17040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40708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Методы</a:t>
            </a: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415600" y="1946000"/>
            <a:ext cx="11360800" cy="314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" sz="2533">
                <a:solidFill>
                  <a:srgbClr val="000000"/>
                </a:solidFill>
              </a:rPr>
              <a:t>Классификатор</a:t>
            </a:r>
            <a:r>
              <a:rPr lang="ru" sz="2533" b="1">
                <a:solidFill>
                  <a:srgbClr val="000000"/>
                </a:solidFill>
              </a:rPr>
              <a:t>    -     Random Forest Classifier *</a:t>
            </a:r>
            <a:endParaRPr sz="2533" b="1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" sz="2533">
                <a:solidFill>
                  <a:srgbClr val="000000"/>
                </a:solidFill>
              </a:rPr>
              <a:t>accuracy - 81% </a:t>
            </a:r>
            <a:endParaRPr sz="2533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sz="2533" b="1">
              <a:solidFill>
                <a:srgbClr val="000000"/>
              </a:solidFill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770133" y="3845000"/>
            <a:ext cx="62548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u" sz="2400"/>
              <a:t>train set  80%</a:t>
            </a:r>
            <a:endParaRPr sz="2400"/>
          </a:p>
        </p:txBody>
      </p:sp>
      <p:sp>
        <p:nvSpPr>
          <p:cNvPr id="160" name="Google Shape;160;p23"/>
          <p:cNvSpPr/>
          <p:nvPr/>
        </p:nvSpPr>
        <p:spPr>
          <a:xfrm>
            <a:off x="7024933" y="3845000"/>
            <a:ext cx="2482400" cy="75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u" sz="2400"/>
              <a:t>test set  20%</a:t>
            </a:r>
            <a:endParaRPr sz="2400"/>
          </a:p>
        </p:txBody>
      </p:sp>
      <p:sp>
        <p:nvSpPr>
          <p:cNvPr id="161" name="Google Shape;161;p23"/>
          <p:cNvSpPr/>
          <p:nvPr/>
        </p:nvSpPr>
        <p:spPr>
          <a:xfrm rot="5400000">
            <a:off x="4900333" y="-932600"/>
            <a:ext cx="490800" cy="8723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" name="Google Shape;162;p23"/>
          <p:cNvSpPr txBox="1"/>
          <p:nvPr/>
        </p:nvSpPr>
        <p:spPr>
          <a:xfrm>
            <a:off x="3183667" y="2607800"/>
            <a:ext cx="44456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000">
                <a:latin typeface="Source Sans Pro"/>
                <a:ea typeface="Source Sans Pro"/>
                <a:cs typeface="Source Sans Pro"/>
                <a:sym typeface="Source Sans Pro"/>
              </a:rPr>
              <a:t>400 примеров"золотого стандарта"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415600" y="5748300"/>
            <a:ext cx="110420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>
                <a:latin typeface="Source Sans Pro"/>
                <a:ea typeface="Source Sans Pro"/>
                <a:cs typeface="Source Sans Pro"/>
                <a:sym typeface="Source Sans Pro"/>
              </a:rPr>
              <a:t>*эксперименты проводились также с алгоритмами  Decision Tree, Gaussian Naive Bayes, Multinomial Naive Bayes, Linear Regression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297370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53733" y="191333"/>
            <a:ext cx="11360800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2"/>
              </a:buClr>
              <a:buSzPts val="1100"/>
            </a:pPr>
            <a:r>
              <a:rPr lang="ru" dirty="0"/>
              <a:t>Классификатор: признаки</a:t>
            </a:r>
            <a:endParaRPr dirty="0"/>
          </a:p>
          <a:p>
            <a:endParaRPr dirty="0"/>
          </a:p>
        </p:txBody>
      </p:sp>
      <p:sp>
        <p:nvSpPr>
          <p:cNvPr id="169" name="Google Shape;169;p24"/>
          <p:cNvSpPr txBox="1"/>
          <p:nvPr/>
        </p:nvSpPr>
        <p:spPr>
          <a:xfrm>
            <a:off x="1585733" y="1505180"/>
            <a:ext cx="8496800" cy="2674934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ru" sz="2800" dirty="0">
                <a:latin typeface="Raleway"/>
                <a:ea typeface="Raleway"/>
                <a:cs typeface="Raleway"/>
                <a:sym typeface="Raleway"/>
              </a:rPr>
              <a:t>● часть речи субъекта,</a:t>
            </a:r>
            <a:endParaRPr sz="2800" dirty="0">
              <a:latin typeface="Raleway"/>
              <a:ea typeface="Raleway"/>
              <a:cs typeface="Raleway"/>
              <a:sym typeface="Raleway"/>
            </a:endParaRPr>
          </a:p>
          <a:p>
            <a:pPr>
              <a:spcAft>
                <a:spcPts val="600"/>
              </a:spcAft>
            </a:pPr>
            <a:r>
              <a:rPr lang="ru" sz="2800" dirty="0">
                <a:latin typeface="Raleway"/>
                <a:ea typeface="Raleway"/>
                <a:cs typeface="Raleway"/>
                <a:sym typeface="Raleway"/>
              </a:rPr>
              <a:t>● класс субъекта (предсказанный моделью, выделяющей 42 класса)</a:t>
            </a:r>
            <a:endParaRPr sz="2800" dirty="0">
              <a:latin typeface="Raleway"/>
              <a:ea typeface="Raleway"/>
              <a:cs typeface="Raleway"/>
              <a:sym typeface="Raleway"/>
            </a:endParaRPr>
          </a:p>
          <a:p>
            <a:pPr>
              <a:spcAft>
                <a:spcPts val="600"/>
              </a:spcAft>
            </a:pPr>
            <a:r>
              <a:rPr lang="ru" sz="2800" dirty="0">
                <a:latin typeface="Raleway"/>
                <a:ea typeface="Raleway"/>
                <a:cs typeface="Raleway"/>
                <a:sym typeface="Raleway"/>
              </a:rPr>
              <a:t>● класс существительного конечной точки,</a:t>
            </a:r>
            <a:endParaRPr sz="2800" dirty="0">
              <a:latin typeface="Raleway"/>
              <a:ea typeface="Raleway"/>
              <a:cs typeface="Raleway"/>
              <a:sym typeface="Raleway"/>
            </a:endParaRPr>
          </a:p>
          <a:p>
            <a:pPr>
              <a:spcAft>
                <a:spcPts val="600"/>
              </a:spcAft>
            </a:pPr>
            <a:r>
              <a:rPr lang="ru" sz="2800" dirty="0">
                <a:latin typeface="Raleway"/>
                <a:ea typeface="Raleway"/>
                <a:cs typeface="Raleway"/>
                <a:sym typeface="Raleway"/>
              </a:rPr>
              <a:t>● вектор глагол + конечная точка</a:t>
            </a:r>
            <a:endParaRPr sz="28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224515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Процедура применения метода для других глаголов движения</a:t>
            </a:r>
            <a:endParaRPr/>
          </a:p>
        </p:txBody>
      </p:sp>
      <p:sp>
        <p:nvSpPr>
          <p:cNvPr id="274" name="Google Shape;274;p35"/>
          <p:cNvSpPr txBox="1"/>
          <p:nvPr/>
        </p:nvSpPr>
        <p:spPr>
          <a:xfrm>
            <a:off x="251067" y="2219900"/>
            <a:ext cx="98544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lnSpc>
                <a:spcPct val="115000"/>
              </a:lnSpc>
              <a:buClr>
                <a:srgbClr val="434343"/>
              </a:buClr>
              <a:buSzPts val="1800"/>
              <a:buFont typeface="Source Sans Pro"/>
              <a:buAutoNum type="arabicPeriod"/>
            </a:pPr>
            <a:r>
              <a:rPr lang="ru" sz="2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необходим синтаксически размеченный корпус</a:t>
            </a:r>
            <a:endParaRPr sz="24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indent="-457189">
              <a:lnSpc>
                <a:spcPct val="115000"/>
              </a:lnSpc>
              <a:buClr>
                <a:srgbClr val="434343"/>
              </a:buClr>
              <a:buSzPts val="1800"/>
              <a:buFont typeface="Source Sans Pro"/>
              <a:buAutoNum type="arabicPeriod"/>
            </a:pPr>
            <a:r>
              <a:rPr lang="ru" sz="2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проводим необходимую предобработку (выделяем аргументы глагола)</a:t>
            </a:r>
            <a:endParaRPr sz="24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indent="-457189">
              <a:lnSpc>
                <a:spcPct val="115000"/>
              </a:lnSpc>
              <a:buClr>
                <a:srgbClr val="434343"/>
              </a:buClr>
              <a:buSzPts val="1800"/>
              <a:buFont typeface="Source Sans Pro"/>
              <a:buAutoNum type="arabicPeriod"/>
            </a:pPr>
            <a:r>
              <a:rPr lang="ru" sz="2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размечаем корпус по заданным признакам</a:t>
            </a:r>
            <a:endParaRPr sz="24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indent="-457189">
              <a:lnSpc>
                <a:spcPct val="115000"/>
              </a:lnSpc>
              <a:buClr>
                <a:srgbClr val="434343"/>
              </a:buClr>
              <a:buSzPts val="1800"/>
              <a:buFont typeface="Source Sans Pro"/>
              <a:buAutoNum type="arabicPeriod"/>
            </a:pPr>
            <a:r>
              <a:rPr lang="ru" sz="2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если известно количество фреймов для классификации - классифицируем, если нет - кластеризуем</a:t>
            </a:r>
            <a:endParaRPr sz="24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832016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Более широкий </a:t>
            </a:r>
            <a:r>
              <a:rPr lang="en-US" dirty="0" smtClean="0"/>
              <a:t>NLP </a:t>
            </a:r>
            <a:r>
              <a:rPr lang="ru-RU" dirty="0" smtClean="0"/>
              <a:t>контекст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11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лексико-типологических анкет с помощью дистрибутивных моделей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Case study</a:t>
            </a:r>
            <a:r>
              <a:rPr lang="ru-RU" sz="2800" dirty="0"/>
              <a:t> </a:t>
            </a:r>
            <a:r>
              <a:rPr lang="ru-RU" sz="2800" dirty="0" smtClean="0"/>
              <a:t>(совместно с Денисом Паперно)</a:t>
            </a:r>
            <a:endParaRPr lang="en-US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049" y="3910806"/>
            <a:ext cx="2178844" cy="21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что похоже?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Sense Induction</a:t>
            </a:r>
          </a:p>
          <a:p>
            <a:r>
              <a:rPr lang="ru-RU" dirty="0" smtClean="0"/>
              <a:t>Чем отличается от </a:t>
            </a:r>
            <a:r>
              <a:rPr lang="en-US" dirty="0" smtClean="0"/>
              <a:t>Word Sense Disambiguation?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462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</a:t>
            </a:r>
            <a:r>
              <a:rPr lang="en-US" dirty="0" smtClean="0"/>
              <a:t>WSI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Разбиение уже готового вектора на несколько:</a:t>
            </a:r>
          </a:p>
          <a:p>
            <a:pPr marL="0" indent="0">
              <a:buNone/>
            </a:pPr>
            <a:r>
              <a:rPr lang="ru-RU" dirty="0" smtClean="0"/>
              <a:t>КОСА – ВОЛОС = МЫС, ПОЛУОСТРОВ</a:t>
            </a:r>
          </a:p>
          <a:p>
            <a:r>
              <a:rPr lang="ru-RU" dirty="0" smtClean="0"/>
              <a:t>Обучение сразу нескольких векторов для одного слова (разные варианты доработок </a:t>
            </a:r>
            <a:r>
              <a:rPr lang="en-US" dirty="0" smtClean="0"/>
              <a:t>word2vec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Хорошо различают омонимы, но не справляются с тонкими семантическими нюансами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74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Научный контекст (1)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Сведений о наборах значений и особенностях употребления лексических единиц в словарях недостаточно</a:t>
            </a:r>
          </a:p>
          <a:p>
            <a:r>
              <a:rPr lang="ru-RU" dirty="0" smtClean="0"/>
              <a:t>Корпуса для анализа лексики должны быть большими и сбалансированными, а далеко не для всех языков такие есть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Ключевую роль в лексико-типологических исследованиях играют анкеты</a:t>
            </a:r>
          </a:p>
          <a:p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225083" y="4262511"/>
            <a:ext cx="478302" cy="211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65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Научный контекст 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Строгой методологии разработки анкеты НЕТ ни в грамматической, ни в лексической типологии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sz="2400" dirty="0" smtClean="0"/>
              <a:t>(особые случаи:</a:t>
            </a:r>
          </a:p>
          <a:p>
            <a:r>
              <a:rPr lang="ru-RU" sz="2400" dirty="0" smtClean="0"/>
              <a:t>психолингвистическая парадигма Института имени Макса Планка</a:t>
            </a:r>
          </a:p>
          <a:p>
            <a:r>
              <a:rPr lang="ru-RU" sz="2400" dirty="0" smtClean="0"/>
              <a:t>типология на основе параллельных корпусов)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3950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Научный контекст (3)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опираемся на фреймовый подход к лексической типологии (</a:t>
            </a:r>
            <a:r>
              <a:rPr lang="ru-RU" dirty="0" err="1" smtClean="0"/>
              <a:t>Рахилина</a:t>
            </a:r>
            <a:r>
              <a:rPr lang="ru-RU" dirty="0" smtClean="0"/>
              <a:t>, </a:t>
            </a:r>
            <a:r>
              <a:rPr lang="ru-RU" dirty="0" err="1" smtClean="0"/>
              <a:t>Резникова</a:t>
            </a:r>
            <a:r>
              <a:rPr lang="ru-RU" dirty="0" smtClean="0"/>
              <a:t> 2013)</a:t>
            </a:r>
          </a:p>
          <a:p>
            <a:r>
              <a:rPr lang="ru-RU" dirty="0" smtClean="0"/>
              <a:t>Его идеология: в разных контекстах – разные значения (и, следовательно, возможны разные слова)</a:t>
            </a:r>
          </a:p>
          <a:p>
            <a:r>
              <a:rPr lang="ru-RU" dirty="0" smtClean="0"/>
              <a:t>Опора на минимальные «диагностические» контексты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851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415600" y="173500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dirty="0" smtClean="0"/>
              <a:t>Иллюстрация</a:t>
            </a:r>
            <a:r>
              <a:rPr lang="en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‘</a:t>
            </a:r>
            <a:r>
              <a:rPr lang="ru-RU" dirty="0" smtClean="0"/>
              <a:t>глубокий</a:t>
            </a:r>
            <a:r>
              <a:rPr lang="en-US" dirty="0" smtClean="0"/>
              <a:t>’</a:t>
            </a:r>
            <a:endParaRPr dirty="0"/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577367" y="1245033"/>
            <a:ext cx="4583600" cy="2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well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river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plate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+ ‘container’ =&gt; size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6284811" y="1235561"/>
            <a:ext cx="5377600" cy="2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 sympathy</a:t>
            </a:r>
            <a:endParaRPr sz="2400" i="1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 impression</a:t>
            </a:r>
            <a:endParaRPr sz="2400" i="1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 grief</a:t>
            </a:r>
            <a:endParaRPr sz="2400" i="1" dirty="0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 + ‘emotion’ =&gt; intensifier</a:t>
            </a:r>
            <a:endParaRPr sz="2400" i="1" dirty="0">
              <a:solidFill>
                <a:srgbClr val="40404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577367" y="4332833"/>
            <a:ext cx="4583600" cy="18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blue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red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+ ‘colour’ =&gt; ‘dark’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26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415600" y="173500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dirty="0" smtClean="0"/>
              <a:t>Русское </a:t>
            </a:r>
            <a:r>
              <a:rPr lang="ru-RU" i="1" dirty="0" smtClean="0"/>
              <a:t>глубокий</a:t>
            </a:r>
            <a:endParaRPr dirty="0"/>
          </a:p>
        </p:txBody>
      </p:sp>
      <p:sp>
        <p:nvSpPr>
          <p:cNvPr id="155" name="Google Shape;155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dirty="0"/>
          </a:p>
        </p:txBody>
      </p:sp>
      <p:sp>
        <p:nvSpPr>
          <p:cNvPr id="156" name="Google Shape;156;p24"/>
          <p:cNvSpPr txBox="1"/>
          <p:nvPr/>
        </p:nvSpPr>
        <p:spPr>
          <a:xfrm>
            <a:off x="577367" y="1245033"/>
            <a:ext cx="4583600" cy="2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well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river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plate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+ ‘container’ =&gt; size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6274000" y="1235561"/>
            <a:ext cx="5377600" cy="2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 sympathy</a:t>
            </a:r>
            <a:endParaRPr sz="2400" i="1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 impression</a:t>
            </a:r>
            <a:endParaRPr sz="2400" i="1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 grief</a:t>
            </a:r>
            <a:endParaRPr sz="2400" i="1" dirty="0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 + ‘emotion’ =&gt; intensifier</a:t>
            </a:r>
            <a:endParaRPr sz="2400" i="1" dirty="0">
              <a:solidFill>
                <a:srgbClr val="40404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693100" y="4416000"/>
            <a:ext cx="4583600" cy="18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blue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red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+ ‘colour’ =&gt; ‘dark’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745" y="1797900"/>
            <a:ext cx="976489" cy="9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4834" y="1797900"/>
            <a:ext cx="976500" cy="943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1734" y="4947034"/>
            <a:ext cx="976500" cy="16116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6274000" y="4416000"/>
            <a:ext cx="4583600" cy="18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late night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late winter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150000"/>
              </a:lnSpc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‘deep’ + ‘time’ =&gt; ‘late’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4834" y="4416000"/>
            <a:ext cx="976500" cy="943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819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1424</Words>
  <Application>Microsoft Office PowerPoint</Application>
  <PresentationFormat>Широкоэкранный</PresentationFormat>
  <Paragraphs>385</Paragraphs>
  <Slides>41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51" baseType="lpstr">
      <vt:lpstr>SimSun</vt:lpstr>
      <vt:lpstr>Arial</vt:lpstr>
      <vt:lpstr>Calibri</vt:lpstr>
      <vt:lpstr>Calibri Light</vt:lpstr>
      <vt:lpstr>Open Sans</vt:lpstr>
      <vt:lpstr>Proxima Nova</vt:lpstr>
      <vt:lpstr>Raleway</vt:lpstr>
      <vt:lpstr>Source Sans Pro</vt:lpstr>
      <vt:lpstr>Times New Roman</vt:lpstr>
      <vt:lpstr>Тема Office</vt:lpstr>
      <vt:lpstr>Кластеризация векторного пространства</vt:lpstr>
      <vt:lpstr>Преамбула</vt:lpstr>
      <vt:lpstr>План</vt:lpstr>
      <vt:lpstr>Разработка лексико-типологических анкет с помощью дистрибутивных моделей</vt:lpstr>
      <vt:lpstr>Научный контекст (1)</vt:lpstr>
      <vt:lpstr>Научный контекст (2)</vt:lpstr>
      <vt:lpstr>Научный контекст (3)</vt:lpstr>
      <vt:lpstr>Иллюстрация: ‘глубокий’</vt:lpstr>
      <vt:lpstr>Русское глубокий</vt:lpstr>
      <vt:lpstr>Французское profond ‘глубокий’</vt:lpstr>
      <vt:lpstr>Типологическая анкета</vt:lpstr>
      <vt:lpstr>Постановка задачи</vt:lpstr>
      <vt:lpstr>Шаг 1: список словосочетаний</vt:lpstr>
      <vt:lpstr>Шаг 2: разбиение словосочетаний на группы</vt:lpstr>
      <vt:lpstr>Векторное представление</vt:lpstr>
      <vt:lpstr>Кластеризация</vt:lpstr>
      <vt:lpstr>Иерархическая кластеризация</vt:lpstr>
      <vt:lpstr>Алгоритм K-средних</vt:lpstr>
      <vt:lpstr>Кластеризация</vt:lpstr>
      <vt:lpstr>Иллюстрация: один из кластеров для прилагательного прямой</vt:lpstr>
      <vt:lpstr>Иллюстрация: прямой, центроиды</vt:lpstr>
      <vt:lpstr>Качественная оценка результатов: фрагмент кластеризации для прямой</vt:lpstr>
      <vt:lpstr>Качественная оценка: фрагмент кластеризации для острый</vt:lpstr>
      <vt:lpstr>Качественная оценка: Фрагмент кластеризации для падать</vt:lpstr>
      <vt:lpstr>Количественная оценка результатов</vt:lpstr>
      <vt:lpstr>Количественная оценка результатов</vt:lpstr>
      <vt:lpstr>Почему для разных полей работает по-разному?</vt:lpstr>
      <vt:lpstr>Заключение</vt:lpstr>
      <vt:lpstr>Другие части речи: глаголы движения</vt:lpstr>
      <vt:lpstr>Типология глаголов падения</vt:lpstr>
      <vt:lpstr>Презентация PowerPoint</vt:lpstr>
      <vt:lpstr>Ход работы</vt:lpstr>
      <vt:lpstr>Данные</vt:lpstr>
      <vt:lpstr>Классификатор: признаки</vt:lpstr>
      <vt:lpstr>Кластеризация существительных</vt:lpstr>
      <vt:lpstr>Методы</vt:lpstr>
      <vt:lpstr>Классификатор: признаки </vt:lpstr>
      <vt:lpstr>Процедура применения метода для других глаголов движения</vt:lpstr>
      <vt:lpstr>Более широкий NLP контекст</vt:lpstr>
      <vt:lpstr>На что похоже?</vt:lpstr>
      <vt:lpstr>Методы WSI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Кластеризация векторного пространства</dc:title>
  <dc:creator>Дарья Рыжова</dc:creator>
  <cp:lastModifiedBy>Дарья Рыжова</cp:lastModifiedBy>
  <cp:revision>36</cp:revision>
  <dcterms:created xsi:type="dcterms:W3CDTF">2020-03-15T14:42:26Z</dcterms:created>
  <dcterms:modified xsi:type="dcterms:W3CDTF">2021-03-04T22:22:20Z</dcterms:modified>
</cp:coreProperties>
</file>