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94597F-52B3-41D5-B695-B559BBC570E9}">
  <a:tblStyle styleId="{C094597F-52B3-41D5-B695-B559BBC57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0a80c6d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0a80c6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0a80c6d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0a80c6d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a80c6db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0a80c6db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a80c6d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0a80c6d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0a80c6d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0a80c6d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0a80c6db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0a80c6db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0a80c6db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0a80c6db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0a80c6db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0a80c6db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e12731e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e12731e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e12731e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e12731e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e12731e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e12731e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0d2b2a58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0d2b2a5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набор ссылок на </a:t>
            </a:r>
            <a:r>
              <a:rPr lang="ru"/>
              <a:t>disambiguation</a:t>
            </a:r>
            <a:r>
              <a:rPr lang="ru"/>
              <a:t> pages.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с помощью DBpedia извлекаем категорию каждой статьи, ищем пары, соответствующие метонимическим ассоциациям (см. таблицу)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проверяем статьи попарно на наличие гиперссылок, указывающих друг на друга, оставляем только сильно связанные пары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получает tuple’ы вида (W_L, W_M, anchor_text), где последнее — название </a:t>
            </a:r>
            <a:r>
              <a:rPr lang="ru">
                <a:solidFill>
                  <a:schemeClr val="dk1"/>
                </a:solidFill>
              </a:rPr>
              <a:t>disambiguation page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0d2b2a5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0d2b2a5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нас есть статья (M или L) и disambiguation page.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ищем все абзацы в википедии, в которых статья упоминается и где имеется на нее гиперссылка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заменяем название статьи на название </a:t>
            </a:r>
            <a:r>
              <a:rPr lang="ru">
                <a:solidFill>
                  <a:schemeClr val="dk1"/>
                </a:solidFill>
              </a:rPr>
              <a:t>disambiguation page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Чтобы уменьшить шум: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ru">
                <a:solidFill>
                  <a:schemeClr val="dk1"/>
                </a:solidFill>
              </a:rPr>
              <a:t>фиксируем самую большую и маленькую длину сэмпла по токенам (10-512)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ru">
                <a:solidFill>
                  <a:schemeClr val="dk1"/>
                </a:solidFill>
              </a:rPr>
              <a:t>убираем все пары статей с количеством сэмплов меньше 50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0d2b2a58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0d2b2a58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0d2b2a5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0d2b2a5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0d2b2a5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0d2b2a5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Large Harvested Corpus of Location Metonymy (WiMCor)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Kevein Alex Mathews and Michel Strube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297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80">
                <a:solidFill>
                  <a:srgbClr val="000000"/>
                </a:solidFill>
              </a:rPr>
              <a:t>Софья Генералова, Анна Запорощенко</a:t>
            </a:r>
            <a:endParaRPr sz="148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80">
                <a:solidFill>
                  <a:srgbClr val="000000"/>
                </a:solidFill>
              </a:rPr>
              <a:t>Москва, 2021</a:t>
            </a:r>
            <a:endParaRPr sz="148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Benchmarks for Metonymy Resolution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WIMCOR corpus can be used to develop and evaluate metonymy resolution systems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we create benchmarks for the task of metonymy resolution with the WIMCOR corpus (using different methods: uninformed and informed classifiers that use different types of context)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target labels (medium-grained): LOCATION, INSTITUTION,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TEAM, ARTIFACT and EVENT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The objective is to identify the entity type referred to by the PMW in a given context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Uninformed classifiers -  </a:t>
            </a:r>
            <a:r>
              <a:rPr lang="ru" sz="2244"/>
              <a:t>don’t use the context or any other</a:t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ru" sz="2244"/>
              <a:t>information to make a decision</a:t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48525" y="1380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random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randomly picks a label from a list of class labels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majority class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picks the label having the largest number of observations in the training set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372450" y="3965600"/>
            <a:ext cx="839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900"/>
              <a:t>We use these classifiers to evaluate the performance of better informed classifiers.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Immediate context</a:t>
            </a:r>
            <a:r>
              <a:rPr lang="ru"/>
              <a:t> -  </a:t>
            </a:r>
            <a:r>
              <a:rPr lang="ru" sz="2244"/>
              <a:t>use words surrounding the PMW(слово, для которого опр. метонимия или нет)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448525" y="1380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IMM baseline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neural-network-based model that resolves metonymy using the immediate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of the PMW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372450" y="3190300"/>
            <a:ext cx="8399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900"/>
              <a:t>В статье используются : IMM5, IMM10 and IMM50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900"/>
              <a:t>5, 10, 50 - длина контекста для проверяемого слова (с каждой стороны) в каждом варианте модели. Например, </a:t>
            </a:r>
            <a:r>
              <a:rPr i="1" lang="ru" sz="1900">
                <a:solidFill>
                  <a:schemeClr val="dk1"/>
                </a:solidFill>
              </a:rPr>
              <a:t>IMM5 берет 5 слов и слева и справа от PMW.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102975"/>
            <a:ext cx="8520600" cy="12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Predicate window</a:t>
            </a:r>
            <a:r>
              <a:rPr lang="ru"/>
              <a:t> - </a:t>
            </a:r>
            <a:r>
              <a:rPr lang="ru" sz="2244"/>
              <a:t>uses a predicate window (5 words)</a:t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ru" sz="2244"/>
              <a:t>of context words, which is a set of words originating from</a:t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ru" sz="2244"/>
              <a:t>the dependency head of the PMW</a:t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48525" y="1380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PreWin - neural-networkbased model, </a:t>
            </a:r>
            <a:r>
              <a:rPr lang="ru" sz="1900"/>
              <a:t>4  input layers in parallel: 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2 LSTM layers for the right and left context words;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2 dense layers for the dependency labels of the right and left context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dropout of 0.2 in each input layer for regularization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372450" y="3167475"/>
            <a:ext cx="8399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900"/>
              <a:t>This model produced the state-of-the-art results on RELOCAR and SEMEVAL datasets with minimal use of external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900"/>
              <a:t>resources.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0" y="524475"/>
            <a:ext cx="3474600" cy="1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class imbalance in the data, we report the micro-averaged and macro-averaged metrics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200" y="76225"/>
            <a:ext cx="5453350" cy="49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type="title"/>
          </p:nvPr>
        </p:nvSpPr>
        <p:spPr>
          <a:xfrm>
            <a:off x="242275" y="76225"/>
            <a:ext cx="32322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0" y="3157075"/>
            <a:ext cx="33711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The classifiers perform well for the majority class LOCATION, but do not for the other classes. So, the macro-averaged results of all the methods are low when compared to the corresponding micro-averaged results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69450" y="1420975"/>
            <a:ext cx="3232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micro-averaging takes into account the proportion of each class in the data, macro-averaging doesn’t;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0" y="317100"/>
            <a:ext cx="35802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word embeddings (GLOVE and BERT);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чем больше контекст, тем лучшие результаты показывают GLOVE и BERT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PMW is specified explicitly in the current experimental setting. This setting is easier because the classifier can exploit the context words that are indicative of a particular class to classify the PMW, while not performing anything strictly relevant to metonymy resolution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339" y="76229"/>
            <a:ext cx="5672211" cy="49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>
            <p:ph type="title"/>
          </p:nvPr>
        </p:nvSpPr>
        <p:spPr>
          <a:xfrm>
            <a:off x="608150" y="317100"/>
            <a:ext cx="32322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0" y="433250"/>
            <a:ext cx="33615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PMWs в корпусе - только названия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ошибки в категоризации из Wikipedia или DBpedia</a:t>
            </a:r>
            <a:endParaRPr sz="2200"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339" y="76229"/>
            <a:ext cx="5672211" cy="49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>
            <p:ph type="title"/>
          </p:nvPr>
        </p:nvSpPr>
        <p:spPr>
          <a:xfrm>
            <a:off x="608150" y="317100"/>
            <a:ext cx="32322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Limitations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к статье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Зачем нужны macro-averaged метрики, если они не учитывают пропорции классов?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 получившемся корпусе LOCATION (т.е. буквальные значения) составляет 74.76%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63049"/>
          <a:stretch/>
        </p:blipFill>
        <p:spPr>
          <a:xfrm>
            <a:off x="296650" y="3270737"/>
            <a:ext cx="3396750" cy="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397" y="2346963"/>
            <a:ext cx="3536150" cy="27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Goals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main contributions of this paper include the following: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(1) present a new harvested corpus of location metonymy,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(2) evaluate the corpus, and compare the corpus with the existing datasets, and finally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(3) develop benchmarks for the task of metonymy resolution using the new corpus.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Pre-existing corpora on location metonymy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SemEval (Markert and Nissim, 2007) and RelocaR (Gritta et al., 2017)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small (2000 </a:t>
            </a:r>
            <a:r>
              <a:rPr lang="ru"/>
              <a:t>samples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samples in these datasets lack sufficient label granularity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264650" y="262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{C094597F-52B3-41D5-B695-B559BBC570E9}</a:tableStyleId>
              </a:tblPr>
              <a:tblGrid>
                <a:gridCol w="4177500"/>
                <a:gridCol w="4177500"/>
              </a:tblGrid>
              <a:tr h="61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SemEval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</a:rPr>
                        <a:t>RelocaR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8672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Char char="●"/>
                      </a:pPr>
                      <a:r>
                        <a:rPr lang="ru" sz="1800">
                          <a:solidFill>
                            <a:srgbClr val="434343"/>
                          </a:solidFill>
                        </a:rPr>
                        <a:t>coarse-grained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Char char="●"/>
                      </a:pPr>
                      <a:r>
                        <a:rPr lang="ru" sz="1800">
                          <a:solidFill>
                            <a:srgbClr val="434343"/>
                          </a:solidFill>
                        </a:rPr>
                        <a:t>medium-grained (such as PERSON, EVENT, FACILITY, etc.)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800"/>
                        <a:buChar char="●"/>
                      </a:pPr>
                      <a:r>
                        <a:rPr lang="ru" sz="1800">
                          <a:solidFill>
                            <a:srgbClr val="434343"/>
                          </a:solidFill>
                        </a:rPr>
                        <a:t>coarse-grained (LITERAL, </a:t>
                      </a:r>
                      <a:r>
                        <a:rPr lang="ru" sz="1800">
                          <a:solidFill>
                            <a:srgbClr val="434343"/>
                          </a:solidFill>
                        </a:rPr>
                        <a:t>METONYMIC</a:t>
                      </a:r>
                      <a:r>
                        <a:rPr lang="ru" sz="1800">
                          <a:solidFill>
                            <a:srgbClr val="434343"/>
                          </a:solidFill>
                        </a:rPr>
                        <a:t>, MIXED)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Corpus Construction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6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Resources for WiMCor </a:t>
            </a:r>
            <a:r>
              <a:rPr lang="ru"/>
              <a:t>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 </a:t>
            </a:r>
            <a:r>
              <a:rPr b="1" lang="ru"/>
              <a:t>Wikipedia Disambiguation Pages</a:t>
            </a:r>
            <a:r>
              <a:rPr lang="ru"/>
              <a:t>: employing the Wikipedia disambiguation pages to identify instances of metonymy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 </a:t>
            </a:r>
            <a:r>
              <a:rPr b="1" lang="ru"/>
              <a:t>DBpedia Categories</a:t>
            </a:r>
            <a:r>
              <a:rPr lang="ru"/>
              <a:t>: checking the category of a Wikipedia entity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Generating sentences using these metonymic instances.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The corpus construction mechanism is semi-automatic in nature, with minimal human intervention.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7295" r="0" t="0"/>
          <a:stretch/>
        </p:blipFill>
        <p:spPr>
          <a:xfrm>
            <a:off x="5216850" y="192613"/>
            <a:ext cx="3493300" cy="48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Metonymic Pair Extraction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462600" cy="21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metonymic pair &lt;W_L, W_M&gt; is a pair of Wikipedia articles that are referred to by the same natural title but denotes two different but strongly related concepts.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900" y="1103450"/>
            <a:ext cx="3886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Sample Generation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25" y="1111775"/>
            <a:ext cx="78700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Corpus Sample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38" y="1170125"/>
            <a:ext cx="46415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Corpus Evaluation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Способ</a:t>
            </a:r>
            <a:r>
              <a:rPr lang="ru"/>
              <a:t>: ручная обработка; два независимых эксперта оценивают правильность расставленных лейблов на 200 случайно выбранных сэмплах.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Результат</a:t>
            </a:r>
            <a:r>
              <a:rPr lang="ru"/>
              <a:t>: </a:t>
            </a:r>
            <a:r>
              <a:rPr lang="ru"/>
              <a:t>ответы экспертов хорошо соотносятся, 88.5% правильно расставленных лейблов.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00" y="1509475"/>
            <a:ext cx="37909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нового корпуса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тысячу раз больше, чем оба предыдущих корпуса вместе взятые (</a:t>
            </a:r>
            <a:r>
              <a:rPr lang="ru"/>
              <a:t>206K против </a:t>
            </a:r>
            <a:r>
              <a:rPr lang="ru"/>
              <a:t>925 + 1026)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длина сэмплов по количеству токенов увеличилась: 80 против 34 и 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лейблы обладают </a:t>
            </a:r>
            <a:r>
              <a:rPr lang="ru"/>
              <a:t>конкретными, </a:t>
            </a:r>
            <a:r>
              <a:rPr lang="ru"/>
              <a:t>достаточно раздробленными значениями (в </a:t>
            </a:r>
            <a:r>
              <a:rPr lang="ru"/>
              <a:t>RelocaR</a:t>
            </a:r>
            <a:r>
              <a:rPr lang="ru"/>
              <a:t> такого не было)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из-за узкой тематики система лейблов единая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