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76" r:id="rId6"/>
    <p:sldId id="277" r:id="rId7"/>
  </p:sldIdLst>
  <p:sldSz cx="9144000" cy="5143500" type="screen16x9"/>
  <p:notesSz cx="6858000" cy="9144000"/>
  <p:embeddedFontLs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3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744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969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c5cf9683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c5cf9683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216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5cf96834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c5cf96834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87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c5cf96834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c5cf96834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55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schapopow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aria.ryzhova@mail.r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2e1FOVfFTfMDXthu1XsSK1MkcpB_4hUJHfJ8If2xcsE/edit?usp=shar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BTi6BvkOUnkGIsIz2KXwJPZycxnDVTs62B2hic4U8BM/edit#gid=151578270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2e1FOVfFTfMDXthu1XsSK1MkcpB_4hUJHfJ8If2xcsE/edit#gid=0" TargetMode="External"/><Relationship Id="rId2" Type="http://schemas.openxmlformats.org/officeDocument/2006/relationships/hyperlink" Target="https://t.me/joinchat/GiafOuZ0I2Xwff7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shapopova/CompSemanti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НИС “</a:t>
            </a:r>
            <a:r>
              <a:rPr lang="ru" dirty="0" smtClean="0"/>
              <a:t>Компьютерная семантика”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Занятие 1: Вводное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Даша Попова, </a:t>
            </a:r>
            <a:r>
              <a:rPr lang="ru" u="sng">
                <a:solidFill>
                  <a:schemeClr val="hlink"/>
                </a:solidFill>
                <a:hlinkClick r:id="rId3"/>
              </a:rPr>
              <a:t>daschapopowa@gmail.com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Даша Рыжова, </a:t>
            </a:r>
            <a:r>
              <a:rPr lang="ru" u="sng">
                <a:solidFill>
                  <a:schemeClr val="hlink"/>
                </a:solidFill>
                <a:hlinkClick r:id="rId4"/>
              </a:rPr>
              <a:t>daria.ryzhova@mail.ru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648850" y="4608819"/>
            <a:ext cx="81231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Школа лингвистики НИУ ВШЭ, </a:t>
            </a:r>
            <a:r>
              <a:rPr lang="ru" sz="1800" dirty="0" smtClean="0"/>
              <a:t>2021 </a:t>
            </a:r>
            <a:r>
              <a:rPr lang="ru" sz="1800" dirty="0"/>
              <a:t>г.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578000" y="431025"/>
            <a:ext cx="83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и идеология курса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9725" y="1152475"/>
            <a:ext cx="753975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Предмет обсуждения: компьютерная семантика в широком смысле (но с некоторым перекосом в сторону лексики)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НЕ программирование в чистом виде: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 dirty="0"/>
              <a:t>не только сами методы, но и примеры их применения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/>
              <a:t>не только рассказываем и показываем, но и обсуждаем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8506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План </a:t>
            </a:r>
            <a:r>
              <a:rPr lang="ru" dirty="0" smtClean="0"/>
              <a:t>курса </a:t>
            </a:r>
            <a:r>
              <a:rPr lang="ru" sz="1800" dirty="0" smtClean="0"/>
              <a:t>(</a:t>
            </a:r>
            <a:r>
              <a:rPr lang="ru" sz="1800" dirty="0" smtClean="0">
                <a:hlinkClick r:id="rId3"/>
              </a:rPr>
              <a:t>гугл-таблица</a:t>
            </a:r>
            <a:r>
              <a:rPr lang="ru" sz="1800" dirty="0" smtClean="0"/>
              <a:t>)</a:t>
            </a: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751425"/>
            <a:ext cx="8520600" cy="3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Блок 1: </a:t>
            </a:r>
            <a:r>
              <a:rPr lang="ru" dirty="0" smtClean="0"/>
              <a:t>Вводный: организационные вопросы, небольшая техническая часть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 smtClean="0"/>
              <a:t>Блок </a:t>
            </a:r>
            <a:r>
              <a:rPr lang="ru" dirty="0"/>
              <a:t>2</a:t>
            </a:r>
            <a:r>
              <a:rPr lang="ru" dirty="0" smtClean="0"/>
              <a:t>: </a:t>
            </a:r>
            <a:r>
              <a:rPr lang="ru" dirty="0"/>
              <a:t>WordNet, MultiWordNet, </a:t>
            </a:r>
            <a:r>
              <a:rPr lang="ru" dirty="0" smtClean="0"/>
              <a:t>FrameNet, графы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ru" dirty="0"/>
              <a:t>Блок </a:t>
            </a:r>
            <a:r>
              <a:rPr lang="ru" dirty="0" smtClean="0"/>
              <a:t>3: </a:t>
            </a:r>
            <a:r>
              <a:rPr lang="ru" dirty="0"/>
              <a:t>Дистрибутивные </a:t>
            </a:r>
            <a:r>
              <a:rPr lang="ru" dirty="0" smtClean="0"/>
              <a:t>модели (приглашаем Олега Серикова)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Блок 4: </a:t>
            </a:r>
            <a:r>
              <a:rPr lang="ru" dirty="0" smtClean="0"/>
              <a:t>Лекстип: анкеты, семантические карты</a:t>
            </a:r>
            <a:endParaRPr dirty="0"/>
          </a:p>
          <a:p>
            <a:pPr marL="0" lvl="0" indent="0" algn="l" rtl="0">
              <a:spcBef>
                <a:spcPts val="1600"/>
              </a:spcBef>
              <a:buNone/>
            </a:pPr>
            <a:r>
              <a:rPr lang="ru" dirty="0"/>
              <a:t>Блок 5: </a:t>
            </a:r>
            <a:r>
              <a:rPr lang="ru" dirty="0" smtClean="0"/>
              <a:t>Полисемия: метафора, метонимия (приглашаем Юлию Бадрызлову)</a:t>
            </a:r>
          </a:p>
          <a:p>
            <a:pPr marL="0" lvl="0" indent="0" algn="l" rtl="0">
              <a:spcBef>
                <a:spcPts val="1600"/>
              </a:spcBef>
              <a:buNone/>
            </a:pPr>
            <a:r>
              <a:rPr lang="ru" dirty="0" smtClean="0"/>
              <a:t>Блок 6: </a:t>
            </a:r>
            <a:r>
              <a:rPr lang="en-US" dirty="0" smtClean="0"/>
              <a:t>Natural Language Inference</a:t>
            </a:r>
          </a:p>
          <a:p>
            <a:pPr marL="0" lvl="0" indent="0" algn="l" rtl="0">
              <a:spcBef>
                <a:spcPts val="1600"/>
              </a:spcBef>
              <a:buNone/>
            </a:pPr>
            <a:r>
              <a:rPr lang="ru-RU" dirty="0" smtClean="0"/>
              <a:t>Блок 7: </a:t>
            </a:r>
            <a:r>
              <a:rPr lang="en-US" dirty="0" smtClean="0"/>
              <a:t>Rational Speech Act Theory</a:t>
            </a:r>
          </a:p>
          <a:p>
            <a:pPr marL="0" lvl="0" indent="0" algn="l" rtl="0">
              <a:spcBef>
                <a:spcPts val="1600"/>
              </a:spcBef>
              <a:buNone/>
            </a:pPr>
            <a:r>
              <a:rPr lang="ru-RU" dirty="0" smtClean="0"/>
              <a:t>Блок 8: </a:t>
            </a:r>
            <a:r>
              <a:rPr lang="en-US" dirty="0" smtClean="0"/>
              <a:t>S</a:t>
            </a:r>
            <a:r>
              <a:rPr lang="ru" dirty="0" smtClean="0"/>
              <a:t>entiment </a:t>
            </a:r>
            <a:r>
              <a:rPr lang="ru" dirty="0"/>
              <a:t>Analysis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15794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Средства контроля и формула оценки</a:t>
            </a:r>
            <a:endParaRPr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865395"/>
            <a:ext cx="8520600" cy="3759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 dirty="0"/>
              <a:t>Домашние задания: несколько </a:t>
            </a:r>
            <a:r>
              <a:rPr lang="ru" sz="2200" dirty="0" smtClean="0"/>
              <a:t>штук (</a:t>
            </a:r>
            <a:r>
              <a:rPr lang="en-US" sz="2200" dirty="0" smtClean="0"/>
              <a:t>~5)</a:t>
            </a:r>
            <a:endParaRPr lang="ru-RU" sz="2200" dirty="0" smtClean="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 dirty="0" smtClean="0"/>
              <a:t>Обсуждение </a:t>
            </a:r>
            <a:r>
              <a:rPr lang="ru" sz="2200" dirty="0"/>
              <a:t>статей (презентация </a:t>
            </a:r>
            <a:r>
              <a:rPr lang="ru" sz="2200" dirty="0" smtClean="0"/>
              <a:t>на 10 </a:t>
            </a:r>
            <a:r>
              <a:rPr lang="ru" sz="2200" dirty="0"/>
              <a:t>мин. + дискуссия)</a:t>
            </a:r>
            <a:endParaRPr sz="2200" dirty="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 dirty="0"/>
              <a:t>Эссе (=экзамен</a:t>
            </a:r>
            <a:r>
              <a:rPr lang="ru" sz="2200" dirty="0" smtClean="0"/>
              <a:t>). Один из вариантов:</a:t>
            </a:r>
            <a:endParaRPr sz="2200" dirty="0"/>
          </a:p>
          <a:p>
            <a:pPr marL="9144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ru" sz="2200" dirty="0"/>
              <a:t>обзор </a:t>
            </a:r>
            <a:r>
              <a:rPr lang="ru" sz="2200" dirty="0" smtClean="0"/>
              <a:t>и критический анализ </a:t>
            </a:r>
            <a:r>
              <a:rPr lang="ru" sz="2200" dirty="0"/>
              <a:t>нескольких </a:t>
            </a:r>
            <a:r>
              <a:rPr lang="ru" sz="2200" dirty="0" smtClean="0"/>
              <a:t>статей</a:t>
            </a:r>
          </a:p>
          <a:p>
            <a:pPr marL="9144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ru" sz="2200" dirty="0" smtClean="0"/>
              <a:t>обзор и популярное изложение нескольких статей</a:t>
            </a:r>
            <a:br>
              <a:rPr lang="ru" sz="2200" dirty="0" smtClean="0"/>
            </a:br>
            <a:r>
              <a:rPr lang="ru" sz="1600" dirty="0" smtClean="0"/>
              <a:t>(см. Системный Блокъ)</a:t>
            </a:r>
            <a:endParaRPr lang="ru" sz="2200" dirty="0"/>
          </a:p>
          <a:p>
            <a:pPr marL="9144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ru" sz="2200" dirty="0" smtClean="0"/>
              <a:t>собственное </a:t>
            </a:r>
            <a:r>
              <a:rPr lang="ru" sz="2200" dirty="0"/>
              <a:t>проектное </a:t>
            </a:r>
            <a:r>
              <a:rPr lang="ru" sz="2200" dirty="0" smtClean="0"/>
              <a:t>предложение</a:t>
            </a:r>
          </a:p>
          <a:p>
            <a:pPr marL="5461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ru-RU" sz="2200" dirty="0" smtClean="0"/>
              <a:t>Т</a:t>
            </a:r>
            <a:r>
              <a:rPr lang="ru" sz="2200" dirty="0" smtClean="0"/>
              <a:t>емы прошлогодних эссе можно посмотреть </a:t>
            </a:r>
            <a:r>
              <a:rPr lang="ru" sz="2200" dirty="0" smtClean="0">
                <a:hlinkClick r:id="rId3"/>
              </a:rPr>
              <a:t>здесь</a:t>
            </a:r>
            <a:endParaRPr sz="2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/>
              <a:t>0.5 * Домашние задания + 0.2 * </a:t>
            </a:r>
            <a:r>
              <a:rPr lang="ru" sz="2200" dirty="0" smtClean="0"/>
              <a:t>Обсуждения статей </a:t>
            </a:r>
            <a:r>
              <a:rPr lang="ru" sz="2200" dirty="0"/>
              <a:t>+ 0.3 * </a:t>
            </a:r>
            <a:r>
              <a:rPr lang="ru" sz="2200" dirty="0" smtClean="0"/>
              <a:t>Эссе</a:t>
            </a:r>
            <a:endParaRPr lang="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83518"/>
            <a:ext cx="8520600" cy="572700"/>
          </a:xfrm>
        </p:spPr>
        <p:txBody>
          <a:bodyPr/>
          <a:lstStyle/>
          <a:p>
            <a:r>
              <a:rPr lang="ru-RU" dirty="0" smtClean="0"/>
              <a:t>Средства контроля и формула оценки:</a:t>
            </a:r>
            <a:br>
              <a:rPr lang="ru-RU" dirty="0" smtClean="0"/>
            </a:br>
            <a:r>
              <a:rPr lang="ru-RU" dirty="0" smtClean="0"/>
              <a:t>Обсуждение статей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120577"/>
            <a:ext cx="8520600" cy="3416400"/>
          </a:xfrm>
        </p:spPr>
        <p:txBody>
          <a:bodyPr/>
          <a:lstStyle/>
          <a:p>
            <a:r>
              <a:rPr lang="ru-RU" dirty="0" smtClean="0"/>
              <a:t>Чат в </a:t>
            </a:r>
            <a:r>
              <a:rPr lang="ru-RU" dirty="0" err="1" smtClean="0"/>
              <a:t>телеграме</a:t>
            </a:r>
            <a:r>
              <a:rPr lang="ru-RU" dirty="0" smtClean="0"/>
              <a:t>: </a:t>
            </a:r>
            <a:r>
              <a:rPr lang="en-US" dirty="0">
                <a:hlinkClick r:id="rId2"/>
              </a:rPr>
              <a:t>https://t.me/joinchat/GiafOuZ0I2Xwff7A</a:t>
            </a:r>
            <a:endParaRPr lang="ru-RU" dirty="0" smtClean="0"/>
          </a:p>
          <a:p>
            <a:r>
              <a:rPr lang="ru-RU" dirty="0" smtClean="0"/>
              <a:t>Просим накануне занятия кидать туда вопросы по статьям, которые вы хотели бы обсудить на паре</a:t>
            </a:r>
          </a:p>
          <a:p>
            <a:r>
              <a:rPr lang="ru-RU" dirty="0" smtClean="0"/>
              <a:t>Содержательные вопросы по одной статье оцениваются в 0.2 балла</a:t>
            </a:r>
          </a:p>
          <a:p>
            <a:r>
              <a:rPr lang="ru-RU" dirty="0" smtClean="0"/>
              <a:t>Презентация статьи – максимум 1 балл</a:t>
            </a:r>
          </a:p>
          <a:p>
            <a:r>
              <a:rPr lang="ru-RU" dirty="0" smtClean="0"/>
              <a:t>Компонент оценки за обсуждение статей: </a:t>
            </a:r>
            <a:r>
              <a:rPr lang="en-US" dirty="0" smtClean="0"/>
              <a:t>max </a:t>
            </a:r>
            <a:r>
              <a:rPr lang="ru-RU" dirty="0" smtClean="0"/>
              <a:t>2 балла от итоговой оценки</a:t>
            </a:r>
          </a:p>
          <a:p>
            <a:pPr lvl="1">
              <a:spcBef>
                <a:spcPts val="600"/>
              </a:spcBef>
            </a:pPr>
            <a:r>
              <a:rPr lang="ru-RU" sz="1800" dirty="0" smtClean="0"/>
              <a:t>Либо вопросы к 10 статьям</a:t>
            </a:r>
          </a:p>
          <a:p>
            <a:pPr lvl="1">
              <a:spcBef>
                <a:spcPts val="600"/>
              </a:spcBef>
            </a:pPr>
            <a:r>
              <a:rPr lang="ru-RU" sz="1800" dirty="0" smtClean="0"/>
              <a:t>Либо вопросы к 5 статьям + своя презентация</a:t>
            </a:r>
          </a:p>
          <a:p>
            <a:pPr lvl="1">
              <a:spcBef>
                <a:spcPts val="600"/>
              </a:spcBef>
            </a:pPr>
            <a:r>
              <a:rPr lang="ru-RU" sz="1800" dirty="0" smtClean="0"/>
              <a:t>(возможны бонусные баллы)</a:t>
            </a:r>
          </a:p>
          <a:p>
            <a:pPr>
              <a:spcBef>
                <a:spcPts val="600"/>
              </a:spcBef>
            </a:pPr>
            <a:r>
              <a:rPr lang="ru-RU" dirty="0" smtClean="0"/>
              <a:t>Запись на презентации в </a:t>
            </a:r>
            <a:r>
              <a:rPr lang="ru-RU" dirty="0" smtClean="0">
                <a:hlinkClick r:id="rId3"/>
              </a:rPr>
              <a:t>той же таблице</a:t>
            </a:r>
            <a:endParaRPr lang="ru-RU" dirty="0"/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7428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Материалы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Все материалы к курсу будут появляться здесь:</a:t>
            </a:r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https://github.com/dashapopova/CompSemantics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5384404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286</Words>
  <Application>Microsoft Office PowerPoint</Application>
  <PresentationFormat>Экран (16:9)</PresentationFormat>
  <Paragraphs>42</Paragraphs>
  <Slides>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Proxima Nova</vt:lpstr>
      <vt:lpstr>Spearmint</vt:lpstr>
      <vt:lpstr>НИС “Компьютерная семантика” Занятие 1: Вводное</vt:lpstr>
      <vt:lpstr>Цель и идеология курса</vt:lpstr>
      <vt:lpstr>План курса (гугл-таблица)</vt:lpstr>
      <vt:lpstr>Средства контроля и формула оценки</vt:lpstr>
      <vt:lpstr>Средства контроля и формула оценки: Обсуждение статей</vt:lpstr>
      <vt:lpstr>Материалы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НИС “Компьютерная лексикография” Занятие 1: Вводное</dc:title>
  <dc:creator>Daria R</dc:creator>
  <cp:lastModifiedBy>Дарья Рыжова</cp:lastModifiedBy>
  <cp:revision>13</cp:revision>
  <dcterms:modified xsi:type="dcterms:W3CDTF">2021-01-27T22:31:52Z</dcterms:modified>
</cp:coreProperties>
</file>