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4"/>
  </p:notesMasterIdLst>
  <p:sldIdLst>
    <p:sldId id="256" r:id="rId2"/>
    <p:sldId id="361" r:id="rId3"/>
    <p:sldId id="394" r:id="rId4"/>
    <p:sldId id="392" r:id="rId5"/>
    <p:sldId id="395" r:id="rId6"/>
    <p:sldId id="396" r:id="rId7"/>
    <p:sldId id="397" r:id="rId8"/>
    <p:sldId id="363" r:id="rId9"/>
    <p:sldId id="364" r:id="rId10"/>
    <p:sldId id="365" r:id="rId11"/>
    <p:sldId id="366" r:id="rId12"/>
    <p:sldId id="367" r:id="rId13"/>
    <p:sldId id="368" r:id="rId14"/>
    <p:sldId id="398" r:id="rId15"/>
    <p:sldId id="399" r:id="rId16"/>
    <p:sldId id="369" r:id="rId17"/>
    <p:sldId id="370" r:id="rId18"/>
    <p:sldId id="371" r:id="rId19"/>
    <p:sldId id="372" r:id="rId20"/>
    <p:sldId id="374" r:id="rId21"/>
    <p:sldId id="375" r:id="rId22"/>
    <p:sldId id="390" r:id="rId23"/>
    <p:sldId id="391" r:id="rId24"/>
    <p:sldId id="379" r:id="rId25"/>
    <p:sldId id="385" r:id="rId26"/>
    <p:sldId id="386" r:id="rId27"/>
    <p:sldId id="387" r:id="rId28"/>
    <p:sldId id="388" r:id="rId29"/>
    <p:sldId id="400" r:id="rId30"/>
    <p:sldId id="401" r:id="rId31"/>
    <p:sldId id="389" r:id="rId32"/>
    <p:sldId id="298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36" autoAdjust="0"/>
  </p:normalViewPr>
  <p:slideViewPr>
    <p:cSldViewPr snapToGrid="0">
      <p:cViewPr varScale="1">
        <p:scale>
          <a:sx n="63" d="100"/>
          <a:sy n="63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4580A-9539-4DEC-8BEA-3143F62D8BB4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D8076-0E36-433F-BD49-F5E9ECB5D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29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24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Допустимые комбинации:</a:t>
            </a:r>
            <a:r>
              <a:rPr lang="ru-RU" baseline="0" dirty="0" smtClean="0"/>
              <a:t> такие, которые могут оказаться на одной полуплоскости (с учетом расстояния)</a:t>
            </a:r>
          </a:p>
          <a:p>
            <a:r>
              <a:rPr lang="ru-RU" baseline="0" dirty="0" smtClean="0"/>
              <a:t>Ось Х – от линии к точке</a:t>
            </a:r>
          </a:p>
          <a:p>
            <a:r>
              <a:rPr lang="ru-RU" baseline="0" dirty="0" smtClean="0"/>
              <a:t>Ось У – от нефункционального к функциональному???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94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Интерпретация</a:t>
            </a:r>
            <a:r>
              <a:rPr lang="ru-RU" baseline="0" dirty="0" smtClean="0"/>
              <a:t> значения осей</a:t>
            </a:r>
            <a:endParaRPr lang="ru-RU" dirty="0" smtClean="0"/>
          </a:p>
          <a:p>
            <a:r>
              <a:rPr lang="ru-RU" dirty="0" smtClean="0"/>
              <a:t>Полностью автоматическое</a:t>
            </a:r>
            <a:r>
              <a:rPr lang="ru-RU" baseline="0" dirty="0" smtClean="0"/>
              <a:t> исследование (будущее </a:t>
            </a:r>
            <a:r>
              <a:rPr lang="ru-RU" baseline="0" dirty="0" err="1" smtClean="0"/>
              <a:t>лекстипа</a:t>
            </a:r>
            <a:r>
              <a:rPr lang="ru-RU" baseline="0" dirty="0" smtClean="0"/>
              <a:t>?)) Почему так нельзя всё делать сейчас?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96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Новый</a:t>
            </a:r>
            <a:r>
              <a:rPr lang="ru-RU" baseline="0" dirty="0" smtClean="0"/>
              <a:t> формат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082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отношение инцидентности: данный объект имеет данный признак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602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593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Заменить картинку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648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Убрать в конец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03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3732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22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5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2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35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53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83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42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88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51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57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E6CC4D0A-FCCA-42BC-A361-A998C86FB17E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20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riss.org.uk/papers/fcaic03.pdf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conexp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746760"/>
            <a:ext cx="9418320" cy="2575560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/>
              <a:t>Семантические карты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ru-RU" sz="4000" dirty="0" smtClean="0"/>
              <a:t>(часть 2)</a:t>
            </a:r>
            <a:endParaRPr lang="ru-RU" sz="48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НИС «Компьютерная лексикография»</a:t>
            </a:r>
          </a:p>
          <a:p>
            <a:pPr algn="r"/>
            <a:r>
              <a:rPr lang="ru-RU" dirty="0" smtClean="0"/>
              <a:t>Даша Попова, Даша Рыжова</a:t>
            </a:r>
          </a:p>
          <a:p>
            <a:pPr algn="r"/>
            <a:r>
              <a:rPr lang="ru-RU" dirty="0" smtClean="0"/>
              <a:t>26.03.2021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48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62393"/>
            <a:ext cx="9692640" cy="1428929"/>
          </a:xfrm>
        </p:spPr>
        <p:txBody>
          <a:bodyPr/>
          <a:lstStyle/>
          <a:p>
            <a:r>
              <a:rPr lang="ru-RU" dirty="0" smtClean="0"/>
              <a:t>Непрерывные карты: достоинства и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978925"/>
            <a:ext cx="10344912" cy="42012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900" b="1" dirty="0" smtClean="0">
                <a:solidFill>
                  <a:srgbClr val="00B050"/>
                </a:solidFill>
              </a:rPr>
              <a:t>+</a:t>
            </a:r>
            <a:r>
              <a:rPr lang="ru-RU" sz="3000" dirty="0" smtClean="0"/>
              <a:t> Автоматически =</a:t>
            </a:r>
            <a:r>
              <a:rPr lang="en-US" sz="3000" dirty="0" smtClean="0"/>
              <a:t>&gt; </a:t>
            </a:r>
            <a:r>
              <a:rPr lang="ru-RU" sz="3000" dirty="0" smtClean="0"/>
              <a:t>быстро и объективно</a:t>
            </a:r>
          </a:p>
          <a:p>
            <a:pPr marL="0" indent="0">
              <a:buNone/>
            </a:pPr>
            <a:r>
              <a:rPr lang="ru-RU" sz="3900" b="1" dirty="0" smtClean="0">
                <a:solidFill>
                  <a:srgbClr val="00B050"/>
                </a:solidFill>
              </a:rPr>
              <a:t>+</a:t>
            </a:r>
            <a:r>
              <a:rPr lang="ru-RU" sz="3000" dirty="0" smtClean="0"/>
              <a:t> Значимые расстояния =</a:t>
            </a:r>
            <a:r>
              <a:rPr lang="en-US" sz="3000" dirty="0" smtClean="0"/>
              <a:t>&gt; </a:t>
            </a:r>
            <a:r>
              <a:rPr lang="ru-RU" sz="3000" dirty="0" smtClean="0"/>
              <a:t>вероятности появления тех или иных комбинаций</a:t>
            </a:r>
          </a:p>
          <a:p>
            <a:pPr marL="0" indent="0">
              <a:buNone/>
            </a:pPr>
            <a:endParaRPr lang="ru-RU" sz="3000" dirty="0"/>
          </a:p>
          <a:p>
            <a:pPr marL="0" indent="0">
              <a:buNone/>
            </a:pPr>
            <a:r>
              <a:rPr lang="ru-RU" sz="4300" b="1" dirty="0" smtClean="0">
                <a:solidFill>
                  <a:srgbClr val="FF0000"/>
                </a:solidFill>
              </a:rPr>
              <a:t>–</a:t>
            </a:r>
            <a:r>
              <a:rPr lang="ru-RU" sz="3000" dirty="0" smtClean="0"/>
              <a:t> Не иллюстрируют обнаруженные закономерности, а сами нуждаются в интерпретации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200" dirty="0" smtClean="0"/>
              <a:t>Как реализовать:</a:t>
            </a:r>
          </a:p>
          <a:p>
            <a:pPr marL="0" indent="0">
              <a:buNone/>
            </a:pPr>
            <a:r>
              <a:rPr lang="en-US" sz="2200" dirty="0"/>
              <a:t>https://github.com/dashapopova/CompSemantics/blob/main/Semantic%20maps/CompSem_plot_mds.ipynb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37320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</a:t>
            </a:r>
            <a:br>
              <a:rPr lang="en-US" dirty="0" smtClean="0"/>
            </a:br>
            <a:r>
              <a:rPr lang="en-US" dirty="0" err="1" smtClean="0"/>
              <a:t>W</a:t>
            </a:r>
            <a:r>
              <a:rPr lang="en-US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älchli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&amp; </a:t>
            </a:r>
            <a:r>
              <a:rPr lang="en-US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Cysouw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2013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2156346"/>
            <a:ext cx="8595360" cy="4023791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Общие глаголы движения: </a:t>
            </a:r>
            <a:r>
              <a:rPr lang="en-US" sz="2400" i="1" dirty="0" smtClean="0"/>
              <a:t>come, go, arrive…</a:t>
            </a:r>
          </a:p>
          <a:p>
            <a:r>
              <a:rPr lang="ru-RU" sz="2400" dirty="0" smtClean="0"/>
              <a:t>На материале параллельного корпуса: Евангелие от Марка (100 языков)</a:t>
            </a:r>
          </a:p>
          <a:p>
            <a:r>
              <a:rPr lang="ru-RU" sz="2400" dirty="0" smtClean="0"/>
              <a:t>«Анкета»: набор контекстов, в которых встретились все стартовые английские слова (360 клауз)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437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4"/>
            <a:ext cx="9692640" cy="1266156"/>
          </a:xfrm>
        </p:spPr>
        <p:txBody>
          <a:bodyPr/>
          <a:lstStyle/>
          <a:p>
            <a:r>
              <a:rPr lang="en-US" dirty="0" err="1" smtClean="0"/>
              <a:t>W</a:t>
            </a:r>
            <a:r>
              <a:rPr lang="en-US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älchli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&amp;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Cysouw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2013</a:t>
            </a:r>
            <a:r>
              <a:rPr lang="ru-RU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: 681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24" y="1972812"/>
            <a:ext cx="8907803" cy="396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9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4"/>
            <a:ext cx="9692640" cy="815780"/>
          </a:xfrm>
        </p:spPr>
        <p:txBody>
          <a:bodyPr/>
          <a:lstStyle/>
          <a:p>
            <a:r>
              <a:rPr lang="en-US" dirty="0" err="1"/>
              <a:t>W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älchli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&amp;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Cysouw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2013</a:t>
            </a:r>
            <a:r>
              <a:rPr lang="ru-RU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ru-RU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686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233" y="1308621"/>
            <a:ext cx="6032169" cy="536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Многомерное </a:t>
            </a:r>
            <a:r>
              <a:rPr lang="ru-RU" dirty="0" err="1" smtClean="0"/>
              <a:t>шкалирование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Один из способов сокращения размерности многомерного пространства (ср. </a:t>
            </a:r>
            <a:r>
              <a:rPr lang="en-US" sz="2400" dirty="0" smtClean="0"/>
              <a:t>PCA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r>
              <a:rPr lang="ru-RU" sz="2400" dirty="0" smtClean="0"/>
              <a:t>Используется для отображения на плоскость и другого рода данных, не только типологических, но и, в частности, дистрибутивных</a:t>
            </a:r>
          </a:p>
          <a:p>
            <a:r>
              <a:rPr lang="ru-RU" sz="2400" dirty="0" smtClean="0"/>
              <a:t>Будут ли сопоставимы отображения типологического и дистрибутивного пространства?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6663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080" y="460513"/>
            <a:ext cx="11430000" cy="652007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Дистрибутивные «семантические </a:t>
            </a:r>
            <a:r>
              <a:rPr lang="ru-RU" sz="3600" dirty="0"/>
              <a:t>карты</a:t>
            </a:r>
            <a:r>
              <a:rPr lang="ru-RU" sz="3600" dirty="0" smtClean="0"/>
              <a:t>»</a:t>
            </a:r>
            <a:br>
              <a:rPr lang="ru-RU" sz="3600" dirty="0" smtClean="0"/>
            </a:br>
            <a:r>
              <a:rPr lang="ru-RU" sz="3600" dirty="0" smtClean="0"/>
              <a:t>(</a:t>
            </a:r>
            <a:r>
              <a:rPr lang="en-US" sz="3600" dirty="0"/>
              <a:t>Lund, Burgess 1996</a:t>
            </a:r>
            <a:r>
              <a:rPr lang="ru-RU" sz="3600" dirty="0"/>
              <a:t>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821" y="1197504"/>
            <a:ext cx="5965563" cy="552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58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89317" y="758952"/>
            <a:ext cx="9467557" cy="4041648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Анализ Формальных Понятий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114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61872" y="192055"/>
            <a:ext cx="9692640" cy="680141"/>
          </a:xfrm>
        </p:spPr>
        <p:txBody>
          <a:bodyPr/>
          <a:lstStyle/>
          <a:p>
            <a:r>
              <a:rPr lang="ru-RU" dirty="0" smtClean="0"/>
              <a:t>АФП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61872" y="1041009"/>
            <a:ext cx="8595360" cy="53642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/>
              <a:t>Формальный контекст </a:t>
            </a:r>
            <a:r>
              <a:rPr lang="en-US" b="1" dirty="0" smtClean="0"/>
              <a:t>K := </a:t>
            </a:r>
            <a:r>
              <a:rPr lang="en-US" b="1" i="1" dirty="0" smtClean="0"/>
              <a:t>(G, M, I)</a:t>
            </a:r>
          </a:p>
          <a:p>
            <a:r>
              <a:rPr lang="en-US" i="1" dirty="0" smtClean="0"/>
              <a:t>G </a:t>
            </a:r>
            <a:r>
              <a:rPr lang="en-US" dirty="0" smtClean="0"/>
              <a:t>– </a:t>
            </a:r>
            <a:r>
              <a:rPr lang="ru-RU" dirty="0" smtClean="0"/>
              <a:t>множество объектов, </a:t>
            </a:r>
            <a:r>
              <a:rPr lang="en-US" i="1" dirty="0" smtClean="0"/>
              <a:t>M</a:t>
            </a:r>
            <a:r>
              <a:rPr lang="en-US" dirty="0" smtClean="0"/>
              <a:t> – </a:t>
            </a:r>
            <a:r>
              <a:rPr lang="ru-RU" dirty="0" smtClean="0"/>
              <a:t>множество признаков</a:t>
            </a:r>
          </a:p>
          <a:p>
            <a:r>
              <a:rPr lang="en-US" i="1" dirty="0" err="1" smtClean="0"/>
              <a:t>gIm</a:t>
            </a:r>
            <a:r>
              <a:rPr lang="en-US" dirty="0" smtClean="0"/>
              <a:t> – </a:t>
            </a:r>
            <a:r>
              <a:rPr lang="ru-RU" dirty="0" smtClean="0"/>
              <a:t>объект </a:t>
            </a:r>
            <a:r>
              <a:rPr lang="en-US" i="1" dirty="0" smtClean="0"/>
              <a:t>g</a:t>
            </a:r>
            <a:r>
              <a:rPr lang="en-US" dirty="0" smtClean="0"/>
              <a:t> </a:t>
            </a:r>
            <a:r>
              <a:rPr lang="ru-RU" dirty="0" smtClean="0"/>
              <a:t>имеет признак </a:t>
            </a:r>
            <a:r>
              <a:rPr lang="en-US" i="1" dirty="0" smtClean="0"/>
              <a:t>m</a:t>
            </a:r>
          </a:p>
          <a:p>
            <a:pPr marL="0" indent="0">
              <a:buNone/>
            </a:pPr>
            <a:r>
              <a:rPr lang="ru-RU" b="1" dirty="0" smtClean="0"/>
              <a:t>Операторы Галуа</a:t>
            </a:r>
          </a:p>
          <a:p>
            <a:r>
              <a:rPr lang="ru-RU" dirty="0" smtClean="0"/>
              <a:t>Для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ru-RU" dirty="0"/>
              <a:t>⊆ </a:t>
            </a:r>
            <a:r>
              <a:rPr lang="en-US" i="1" dirty="0" smtClean="0"/>
              <a:t>G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ru-RU" dirty="0"/>
              <a:t>⊆ </a:t>
            </a:r>
            <a:r>
              <a:rPr lang="en-US" i="1" dirty="0" smtClean="0"/>
              <a:t>M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A’ = </a:t>
            </a:r>
            <a:r>
              <a:rPr lang="en-US" dirty="0" smtClean="0"/>
              <a:t>{m </a:t>
            </a:r>
            <a:r>
              <a:rPr lang="ru-RU" dirty="0" smtClean="0"/>
              <a:t>∈</a:t>
            </a:r>
            <a:r>
              <a:rPr lang="en-US" dirty="0" smtClean="0"/>
              <a:t> M | </a:t>
            </a:r>
            <a:r>
              <a:rPr lang="en-US" dirty="0" err="1" smtClean="0"/>
              <a:t>gIm</a:t>
            </a:r>
            <a:r>
              <a:rPr lang="en-US" dirty="0" smtClean="0"/>
              <a:t> </a:t>
            </a:r>
            <a:r>
              <a:rPr lang="ru-RU" dirty="0" smtClean="0"/>
              <a:t>для всех </a:t>
            </a:r>
            <a:r>
              <a:rPr lang="en-US" dirty="0" smtClean="0"/>
              <a:t>g </a:t>
            </a:r>
            <a:r>
              <a:rPr lang="ru-RU" dirty="0" smtClean="0"/>
              <a:t>∈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},</a:t>
            </a:r>
          </a:p>
          <a:p>
            <a:pPr lvl="1"/>
            <a:r>
              <a:rPr lang="en-US" dirty="0" smtClean="0"/>
              <a:t>B’ = {g </a:t>
            </a:r>
            <a:r>
              <a:rPr lang="ru-RU" dirty="0"/>
              <a:t>∈</a:t>
            </a:r>
            <a:r>
              <a:rPr lang="en-US" dirty="0"/>
              <a:t> </a:t>
            </a:r>
            <a:r>
              <a:rPr lang="en-US" dirty="0" smtClean="0"/>
              <a:t>G </a:t>
            </a:r>
            <a:r>
              <a:rPr lang="en-US" dirty="0"/>
              <a:t>| </a:t>
            </a:r>
            <a:r>
              <a:rPr lang="en-US" dirty="0" err="1"/>
              <a:t>gIm</a:t>
            </a:r>
            <a:r>
              <a:rPr lang="en-US" dirty="0"/>
              <a:t> </a:t>
            </a:r>
            <a:r>
              <a:rPr lang="ru-RU" dirty="0"/>
              <a:t>для всех </a:t>
            </a:r>
            <a:r>
              <a:rPr lang="en-US" dirty="0" smtClean="0"/>
              <a:t>m </a:t>
            </a:r>
            <a:r>
              <a:rPr lang="ru-RU" dirty="0"/>
              <a:t>∈</a:t>
            </a:r>
            <a:r>
              <a:rPr lang="en-US" dirty="0"/>
              <a:t> </a:t>
            </a:r>
            <a:r>
              <a:rPr lang="en-US" dirty="0" smtClean="0"/>
              <a:t>B}.</a:t>
            </a:r>
          </a:p>
          <a:p>
            <a:pPr marL="0" indent="0">
              <a:buNone/>
            </a:pPr>
            <a:r>
              <a:rPr lang="ru-RU" b="1" dirty="0" smtClean="0"/>
              <a:t>Формальное понятие (</a:t>
            </a:r>
            <a:r>
              <a:rPr lang="en-US" b="1" i="1" dirty="0" smtClean="0"/>
              <a:t>A, B</a:t>
            </a:r>
            <a:r>
              <a:rPr lang="ru-RU" b="1" dirty="0" smtClean="0"/>
              <a:t>)</a:t>
            </a:r>
            <a:endParaRPr lang="en-US" b="1" dirty="0" smtClean="0"/>
          </a:p>
          <a:p>
            <a:r>
              <a:rPr lang="en-US" i="1" dirty="0"/>
              <a:t>A</a:t>
            </a:r>
            <a:r>
              <a:rPr lang="en-US" dirty="0"/>
              <a:t> </a:t>
            </a:r>
            <a:r>
              <a:rPr lang="ru-RU" dirty="0"/>
              <a:t>⊆ </a:t>
            </a:r>
            <a:r>
              <a:rPr lang="en-US" i="1" dirty="0"/>
              <a:t>G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ru-RU" dirty="0"/>
              <a:t>⊆ </a:t>
            </a:r>
            <a:r>
              <a:rPr lang="en-US" i="1" dirty="0" smtClean="0"/>
              <a:t>M</a:t>
            </a:r>
          </a:p>
          <a:p>
            <a:r>
              <a:rPr lang="en-US" i="1" dirty="0" smtClean="0"/>
              <a:t>A’ = B, B’ = A</a:t>
            </a:r>
          </a:p>
          <a:p>
            <a:pPr marL="0" indent="0">
              <a:buNone/>
            </a:pPr>
            <a:r>
              <a:rPr lang="ru-RU" b="1" dirty="0" smtClean="0"/>
              <a:t>Решетка понятий</a:t>
            </a:r>
          </a:p>
          <a:p>
            <a:pPr marL="0" indent="0">
              <a:buNone/>
            </a:pPr>
            <a:r>
              <a:rPr lang="ru-RU" dirty="0" smtClean="0"/>
              <a:t>Понятия, упорядоченные отношением (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 smtClean="0"/>
              <a:t>, B</a:t>
            </a:r>
            <a:r>
              <a:rPr lang="en-US" baseline="-25000" dirty="0"/>
              <a:t>1</a:t>
            </a:r>
            <a:r>
              <a:rPr lang="ru-RU" dirty="0" smtClean="0"/>
              <a:t>)</a:t>
            </a:r>
            <a:r>
              <a:rPr lang="en-US" dirty="0" smtClean="0"/>
              <a:t> ≥ (A</a:t>
            </a:r>
            <a:r>
              <a:rPr lang="en-US" baseline="-25000" dirty="0" smtClean="0"/>
              <a:t>2</a:t>
            </a:r>
            <a:r>
              <a:rPr lang="en-US" dirty="0" smtClean="0"/>
              <a:t>, B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  <a:r>
              <a:rPr lang="ru-RU" dirty="0" smtClean="0"/>
              <a:t>тогда и только тогда, когда </a:t>
            </a:r>
            <a:r>
              <a:rPr lang="en-US" dirty="0" smtClean="0"/>
              <a:t>A</a:t>
            </a:r>
            <a:r>
              <a:rPr lang="en-US" baseline="-25000" dirty="0"/>
              <a:t>1</a:t>
            </a:r>
            <a:r>
              <a:rPr lang="en-US" dirty="0" smtClean="0"/>
              <a:t> </a:t>
            </a:r>
            <a:r>
              <a:rPr lang="ru-RU" dirty="0" smtClean="0"/>
              <a:t>⊇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658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8342" y="1339099"/>
            <a:ext cx="5718629" cy="5274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205601" y="332732"/>
            <a:ext cx="9692640" cy="1006367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Решетки формальных понятий: пример 1 </a:t>
            </a:r>
            <a:r>
              <a:rPr lang="ru-RU" sz="2700" smtClean="0"/>
              <a:t>(</a:t>
            </a:r>
            <a:r>
              <a:rPr lang="en-US" sz="2700" smtClean="0"/>
              <a:t>Ganter, Obiedkov, manuscript</a:t>
            </a:r>
            <a:r>
              <a:rPr lang="ru-RU" sz="2700" smtClean="0"/>
              <a:t>)</a:t>
            </a: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351604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5601" y="332732"/>
            <a:ext cx="9692640" cy="100636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Решетки формальных понятий: пример 2 </a:t>
            </a:r>
            <a:r>
              <a:rPr lang="ru-RU" sz="2700" dirty="0" smtClean="0"/>
              <a:t>(</a:t>
            </a:r>
            <a:r>
              <a:rPr lang="en-US" sz="2700" dirty="0" err="1" smtClean="0"/>
              <a:t>Ganter</a:t>
            </a:r>
            <a:r>
              <a:rPr lang="en-US" sz="2700" dirty="0" smtClean="0"/>
              <a:t>, </a:t>
            </a:r>
            <a:r>
              <a:rPr lang="en-US" sz="2700" dirty="0" err="1" smtClean="0"/>
              <a:t>Obiedkov</a:t>
            </a:r>
            <a:r>
              <a:rPr lang="en-US" sz="2700" dirty="0" smtClean="0"/>
              <a:t>, manuscript</a:t>
            </a:r>
            <a:r>
              <a:rPr lang="ru-RU" sz="2700" dirty="0" smtClean="0"/>
              <a:t>)</a:t>
            </a:r>
            <a:endParaRPr lang="ru-RU" sz="27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1102" y="1451641"/>
            <a:ext cx="7989521" cy="522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272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dirty="0" smtClean="0"/>
              <a:t>Семантические карты «второго поколения»</a:t>
            </a:r>
            <a:endParaRPr lang="ru-RU" sz="6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948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722345"/>
          </a:xfrm>
        </p:spPr>
        <p:txBody>
          <a:bodyPr>
            <a:normAutofit/>
          </a:bodyPr>
          <a:lstStyle/>
          <a:p>
            <a:r>
              <a:rPr lang="ru-RU" dirty="0" smtClean="0"/>
              <a:t>РФП как семантическая карта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61872" y="1125416"/>
            <a:ext cx="8595360" cy="1463039"/>
          </a:xfrm>
        </p:spPr>
        <p:txBody>
          <a:bodyPr/>
          <a:lstStyle/>
          <a:p>
            <a:r>
              <a:rPr lang="ru-RU" dirty="0" smtClean="0"/>
              <a:t>Объекты (</a:t>
            </a:r>
            <a:r>
              <a:rPr lang="en-US" i="1" dirty="0" smtClean="0"/>
              <a:t>G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– лексемы</a:t>
            </a:r>
          </a:p>
          <a:p>
            <a:r>
              <a:rPr lang="ru-RU" dirty="0" smtClean="0"/>
              <a:t>Атрибуты (</a:t>
            </a:r>
            <a:r>
              <a:rPr lang="en-US" i="1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фреймы</a:t>
            </a:r>
          </a:p>
          <a:p>
            <a:r>
              <a:rPr lang="en-US" i="1" dirty="0" err="1" smtClean="0"/>
              <a:t>gIm</a:t>
            </a:r>
            <a:r>
              <a:rPr lang="en-US" dirty="0" smtClean="0"/>
              <a:t> – </a:t>
            </a:r>
            <a:r>
              <a:rPr lang="ru-RU" dirty="0" smtClean="0"/>
              <a:t>лексема </a:t>
            </a:r>
            <a:r>
              <a:rPr lang="en-US" i="1" dirty="0" smtClean="0"/>
              <a:t>g</a:t>
            </a:r>
            <a:r>
              <a:rPr lang="en-US" dirty="0" smtClean="0"/>
              <a:t> </a:t>
            </a:r>
            <a:r>
              <a:rPr lang="ru-RU" dirty="0" smtClean="0"/>
              <a:t>покрывает фрейм </a:t>
            </a:r>
            <a:r>
              <a:rPr lang="en-US" i="1" dirty="0" smtClean="0"/>
              <a:t>m</a:t>
            </a:r>
            <a:endParaRPr lang="ru-RU" i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1261872" y="2855743"/>
          <a:ext cx="8820441" cy="3263703"/>
        </p:xfrm>
        <a:graphic>
          <a:graphicData uri="http://schemas.openxmlformats.org/drawingml/2006/table">
            <a:tbl>
              <a:tblPr/>
              <a:tblGrid>
                <a:gridCol w="2170474"/>
                <a:gridCol w="1137192"/>
                <a:gridCol w="1079463"/>
                <a:gridCol w="1108328"/>
                <a:gridCol w="1108328"/>
                <a:gridCol w="1108328"/>
                <a:gridCol w="1108328"/>
              </a:tblGrid>
              <a:tr h="33743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русский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китайский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венгерский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французский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сербский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b="1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\ G</a:t>
                      </a:r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jianrui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szuros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pointu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tranchant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oštar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режущие инструменты (нож, меч, сабля…)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колющие инструменты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(игла, стрела…)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вытянутая форма (нос, локоть, клюв…)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колющая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поверхность (куст, борода, одеяло…)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5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4"/>
            <a:ext cx="9692640" cy="806752"/>
          </a:xfrm>
        </p:spPr>
        <p:txBody>
          <a:bodyPr/>
          <a:lstStyle/>
          <a:p>
            <a:r>
              <a:rPr lang="ru-RU" dirty="0" smtClean="0"/>
              <a:t>Карта-решетка: </a:t>
            </a:r>
            <a:r>
              <a:rPr lang="en-US" dirty="0" smtClean="0"/>
              <a:t>‘</a:t>
            </a:r>
            <a:r>
              <a:rPr lang="ru-RU" dirty="0" smtClean="0"/>
              <a:t>острый</a:t>
            </a:r>
            <a:r>
              <a:rPr lang="en-US" dirty="0" smtClean="0"/>
              <a:t>’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8" y="1069146"/>
            <a:ext cx="9021937" cy="567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59" y="0"/>
            <a:ext cx="11079480" cy="533082"/>
          </a:xfrm>
        </p:spPr>
        <p:txBody>
          <a:bodyPr>
            <a:noAutofit/>
          </a:bodyPr>
          <a:lstStyle/>
          <a:p>
            <a:r>
              <a:rPr lang="ru-RU" sz="2800" dirty="0" smtClean="0"/>
              <a:t>Фрагмент решетки для неопределенных местоимений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60" y="639762"/>
            <a:ext cx="7827969" cy="621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54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880607"/>
          </a:xfrm>
        </p:spPr>
        <p:txBody>
          <a:bodyPr/>
          <a:lstStyle/>
          <a:p>
            <a:r>
              <a:rPr lang="ru-RU" dirty="0" smtClean="0"/>
              <a:t>(для сравнения)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84" y="2316480"/>
            <a:ext cx="10698990" cy="284988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43840" y="1950720"/>
            <a:ext cx="7254240" cy="38252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992880" y="2331720"/>
            <a:ext cx="3337560" cy="2834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533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4005" y="291422"/>
            <a:ext cx="9529253" cy="12180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Новые возможности:</a:t>
            </a:r>
            <a:br>
              <a:rPr lang="ru-RU" dirty="0" smtClean="0"/>
            </a:br>
            <a:r>
              <a:rPr lang="ru-RU" dirty="0" smtClean="0"/>
              <a:t>метафоры: </a:t>
            </a:r>
            <a:r>
              <a:rPr lang="en-US" dirty="0" smtClean="0"/>
              <a:t>‘</a:t>
            </a:r>
            <a:r>
              <a:rPr lang="ru-RU" dirty="0" smtClean="0"/>
              <a:t>острый</a:t>
            </a:r>
            <a:r>
              <a:rPr lang="en-US" dirty="0" smtClean="0"/>
              <a:t>’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71" y="1509485"/>
            <a:ext cx="9273495" cy="51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3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4"/>
            <a:ext cx="9692640" cy="863022"/>
          </a:xfrm>
        </p:spPr>
        <p:txBody>
          <a:bodyPr/>
          <a:lstStyle/>
          <a:p>
            <a:r>
              <a:rPr lang="ru-RU" dirty="0" smtClean="0"/>
              <a:t>Проблемные точки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18" y="1336430"/>
            <a:ext cx="10321798" cy="4218269"/>
          </a:xfrm>
        </p:spPr>
      </p:pic>
      <p:sp>
        <p:nvSpPr>
          <p:cNvPr id="5" name="TextBox 4"/>
          <p:cNvSpPr txBox="1"/>
          <p:nvPr/>
        </p:nvSpPr>
        <p:spPr>
          <a:xfrm>
            <a:off x="1899139" y="5504103"/>
            <a:ext cx="7976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Нет линейности =</a:t>
            </a:r>
            <a:r>
              <a:rPr lang="en-US" sz="2800" dirty="0" smtClean="0"/>
              <a:t>&gt; </a:t>
            </a:r>
            <a:r>
              <a:rPr lang="ru-RU" sz="2800" dirty="0" smtClean="0"/>
              <a:t>появляются пересечения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618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83488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Карта-решетка: глаголы падения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87" y="1097280"/>
            <a:ext cx="9988009" cy="4628271"/>
          </a:xfrm>
        </p:spPr>
      </p:pic>
      <p:sp>
        <p:nvSpPr>
          <p:cNvPr id="5" name="TextBox 4"/>
          <p:cNvSpPr txBox="1"/>
          <p:nvPr/>
        </p:nvSpPr>
        <p:spPr>
          <a:xfrm>
            <a:off x="1672622" y="5613010"/>
            <a:ext cx="9429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Решетка может выполнять функции карты только в том случае, если в ней нет пересечений!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026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4"/>
            <a:ext cx="9692640" cy="1014864"/>
          </a:xfrm>
        </p:spPr>
        <p:txBody>
          <a:bodyPr/>
          <a:lstStyle/>
          <a:p>
            <a:r>
              <a:rPr lang="ru-RU" dirty="0" smtClean="0"/>
              <a:t>Как бороться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643" y="2350180"/>
            <a:ext cx="3832643" cy="1973942"/>
          </a:xfrm>
        </p:spPr>
        <p:txBody>
          <a:bodyPr/>
          <a:lstStyle/>
          <a:p>
            <a:r>
              <a:rPr lang="ru-RU" dirty="0" smtClean="0"/>
              <a:t>Чистить данные</a:t>
            </a:r>
          </a:p>
          <a:p>
            <a:r>
              <a:rPr lang="ru-RU" dirty="0" smtClean="0"/>
              <a:t>Смотреть на фрагменты,</a:t>
            </a:r>
            <a:br>
              <a:rPr lang="ru-RU" dirty="0" smtClean="0"/>
            </a:br>
            <a:r>
              <a:rPr lang="ru-RU" dirty="0" smtClean="0"/>
              <a:t>а не на все поле сразу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830" y="1233716"/>
            <a:ext cx="7346260" cy="521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1195" y="262393"/>
            <a:ext cx="9692640" cy="105996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Фрагмент: один язык</a:t>
            </a:r>
            <a:br>
              <a:rPr lang="ru-RU" dirty="0" smtClean="0"/>
            </a:br>
            <a:r>
              <a:rPr lang="ru-RU" dirty="0" smtClean="0"/>
              <a:t>(кабардинский)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34" y="1477107"/>
            <a:ext cx="9587502" cy="4825219"/>
          </a:xfrm>
        </p:spPr>
      </p:pic>
    </p:spTree>
    <p:extLst>
      <p:ext uri="{BB962C8B-B14F-4D97-AF65-F5344CB8AC3E}">
        <p14:creationId xmlns:p14="http://schemas.microsoft.com/office/powerpoint/2010/main" val="319615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520" y="246519"/>
            <a:ext cx="10530840" cy="63740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Другие лингвистические приложения (пример)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883921"/>
            <a:ext cx="8132045" cy="58638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13045" y="6162954"/>
            <a:ext cx="236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hlinkClick r:id="rId3"/>
              </a:rPr>
              <a:t>Priss</a:t>
            </a:r>
            <a:r>
              <a:rPr lang="en-US" sz="3200" dirty="0" smtClean="0">
                <a:hlinkClick r:id="rId3"/>
              </a:rPr>
              <a:t> 2005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77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5632" y="318585"/>
            <a:ext cx="9692640" cy="1428929"/>
          </a:xfrm>
        </p:spPr>
        <p:txBody>
          <a:bodyPr/>
          <a:lstStyle/>
          <a:p>
            <a:r>
              <a:rPr lang="ru-RU" dirty="0" smtClean="0"/>
              <a:t>Краткое содержание предыдущей серии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84" y="1956107"/>
            <a:ext cx="10698990" cy="28498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784" y="5014580"/>
            <a:ext cx="7849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Haspelmath</a:t>
            </a:r>
            <a:r>
              <a:rPr lang="en-US" sz="2400" dirty="0" smtClean="0"/>
              <a:t> 1997, </a:t>
            </a:r>
            <a:r>
              <a:rPr lang="ru-RU" sz="2400" dirty="0" smtClean="0"/>
              <a:t>неопределенные местоимения</a:t>
            </a:r>
          </a:p>
        </p:txBody>
      </p:sp>
    </p:spTree>
    <p:extLst>
      <p:ext uri="{BB962C8B-B14F-4D97-AF65-F5344CB8AC3E}">
        <p14:creationId xmlns:p14="http://schemas.microsoft.com/office/powerpoint/2010/main" val="3296127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применять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Concept Explorer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https://sourceforge.net/projects/conexp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0533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392" y="247153"/>
            <a:ext cx="9692640" cy="728207"/>
          </a:xfrm>
        </p:spPr>
        <p:txBody>
          <a:bodyPr/>
          <a:lstStyle/>
          <a:p>
            <a:r>
              <a:rPr lang="ru-RU" dirty="0" smtClean="0"/>
              <a:t>Обобщение по трем видам карт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290115"/>
              </p:ext>
            </p:extLst>
          </p:nvPr>
        </p:nvGraphicFramePr>
        <p:xfrm>
          <a:off x="301750" y="1234440"/>
          <a:ext cx="10789924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1"/>
                <a:gridCol w="2697481"/>
                <a:gridCol w="2697481"/>
                <a:gridCol w="2697481"/>
              </a:tblGrid>
              <a:tr h="370840"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/>
                        <a:t>графовая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непрерывная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решетка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взаимное расположение точек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значимо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значимо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не значимо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расстояние между точками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не значимо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значимо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не значимо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возможные</a:t>
                      </a:r>
                      <a:r>
                        <a:rPr lang="ru-RU" sz="2000" baseline="0" dirty="0" smtClean="0"/>
                        <a:t> комбинации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принцип смежности + комбинации из двух</a:t>
                      </a:r>
                      <a:r>
                        <a:rPr lang="ru-RU" sz="2000" baseline="0" dirty="0" smtClean="0"/>
                        <a:t> элементов (взвешенный граф)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частично выводятся из расстояний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явно отображаются все, какие встретились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ограничения</a:t>
                      </a:r>
                      <a:r>
                        <a:rPr lang="ru-RU" sz="2000" baseline="0" dirty="0" smtClean="0"/>
                        <a:t> и предсказания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мало ограничений, много предсказаний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мало ограничений, много предсказаний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много</a:t>
                      </a:r>
                      <a:r>
                        <a:rPr lang="ru-RU" sz="2000" baseline="0" dirty="0" smtClean="0"/>
                        <a:t> ограничений, мало предсказаний (только то, что есть в данных)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иллюстративность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высокая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средняя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зависит от количества</a:t>
                      </a:r>
                      <a:r>
                        <a:rPr lang="ru-RU" sz="2000" baseline="0" dirty="0" smtClean="0"/>
                        <a:t> узлов и связей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537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834887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1" y="1420837"/>
            <a:ext cx="9580299" cy="502350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Традиционная семантическая карта – понятие </a:t>
            </a:r>
            <a:r>
              <a:rPr lang="ru-RU" sz="2400" i="1" dirty="0" smtClean="0"/>
              <a:t>неформальное</a:t>
            </a:r>
          </a:p>
          <a:p>
            <a:r>
              <a:rPr lang="ru-RU" sz="2400" dirty="0" smtClean="0"/>
              <a:t>Процесс ее построения нельзя просто автоматизировать – необходимо модифицировать сам инструмент</a:t>
            </a:r>
          </a:p>
          <a:p>
            <a:r>
              <a:rPr lang="ru-RU" sz="2400" dirty="0" smtClean="0"/>
              <a:t>Поэтому актуальны разные математические модели с близким функционалом – и разные варианты визуализаций</a:t>
            </a:r>
          </a:p>
          <a:p>
            <a:r>
              <a:rPr lang="ru-RU" sz="2400" dirty="0" smtClean="0"/>
              <a:t>Эти модели и визуализации приложимы и к другим (структурированным) лингвистическим данным</a:t>
            </a:r>
          </a:p>
        </p:txBody>
      </p:sp>
    </p:spTree>
    <p:extLst>
      <p:ext uri="{BB962C8B-B14F-4D97-AF65-F5344CB8AC3E}">
        <p14:creationId xmlns:p14="http://schemas.microsoft.com/office/powerpoint/2010/main" val="118531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789167"/>
          </a:xfrm>
        </p:spPr>
        <p:txBody>
          <a:bodyPr/>
          <a:lstStyle/>
          <a:p>
            <a:r>
              <a:rPr lang="ru-RU" dirty="0" smtClean="0"/>
              <a:t>Непрерывные карты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" y="1051560"/>
            <a:ext cx="6492240" cy="57821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99960" y="6310492"/>
            <a:ext cx="385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Croft &amp; Poole 2008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66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789167"/>
          </a:xfrm>
        </p:spPr>
        <p:txBody>
          <a:bodyPr/>
          <a:lstStyle/>
          <a:p>
            <a:r>
              <a:rPr lang="ru-RU" dirty="0" smtClean="0"/>
              <a:t>Непрерывные карты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879080" y="6310492"/>
            <a:ext cx="385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Croft &amp; Poole 2008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24" y="1012033"/>
            <a:ext cx="6598880" cy="582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8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789167"/>
          </a:xfrm>
        </p:spPr>
        <p:txBody>
          <a:bodyPr/>
          <a:lstStyle/>
          <a:p>
            <a:r>
              <a:rPr lang="ru-RU" dirty="0" smtClean="0"/>
              <a:t>Непрерывные карты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879080" y="6310492"/>
            <a:ext cx="385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Croft &amp; Poole 2008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33" y="1051560"/>
            <a:ext cx="6524947" cy="578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8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789167"/>
          </a:xfrm>
        </p:spPr>
        <p:txBody>
          <a:bodyPr/>
          <a:lstStyle/>
          <a:p>
            <a:r>
              <a:rPr lang="ru-RU" dirty="0" smtClean="0"/>
              <a:t>Непрерывные карты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879080" y="6310492"/>
            <a:ext cx="385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Croft &amp; Poole 2008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998064"/>
            <a:ext cx="6431280" cy="585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0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4326" y="112268"/>
            <a:ext cx="9692640" cy="110238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Непрерывные карты:</a:t>
            </a:r>
            <a:br>
              <a:rPr lang="ru-RU" dirty="0" smtClean="0"/>
            </a:br>
            <a:r>
              <a:rPr lang="ru-RU" dirty="0" smtClean="0"/>
              <a:t>многомерное </a:t>
            </a:r>
            <a:r>
              <a:rPr lang="ru-RU" dirty="0" err="1" smtClean="0"/>
              <a:t>шкалирование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1070212" y="1528550"/>
          <a:ext cx="9059594" cy="4141732"/>
        </p:xfrm>
        <a:graphic>
          <a:graphicData uri="http://schemas.openxmlformats.org/drawingml/2006/table">
            <a:tbl>
              <a:tblPr/>
              <a:tblGrid>
                <a:gridCol w="1999603"/>
                <a:gridCol w="1047667"/>
                <a:gridCol w="994483"/>
                <a:gridCol w="1239362"/>
                <a:gridCol w="802788"/>
                <a:gridCol w="1021075"/>
                <a:gridCol w="1196002"/>
                <a:gridCol w="758614"/>
              </a:tblGrid>
              <a:tr h="29020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русский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китайский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венгерский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французский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сербский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jianrui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szuros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pointu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tranchant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oštar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нож</a:t>
                      </a:r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меч</a:t>
                      </a:r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острая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сабля</a:t>
                      </a:r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острая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иголка</a:t>
                      </a:r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острая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стрела</a:t>
                      </a:r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нос</a:t>
                      </a:r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локоть</a:t>
                      </a:r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клюв</a:t>
                      </a:r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колючий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куст</a:t>
                      </a:r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колючая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борода</a:t>
                      </a:r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колючее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одеяло</a:t>
                      </a:r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2955" y="5882185"/>
            <a:ext cx="10890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Каждая строка – вектор в многомерном «типологическом» пространстве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5843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472" y="112268"/>
            <a:ext cx="9692640" cy="1131019"/>
          </a:xfrm>
        </p:spPr>
        <p:txBody>
          <a:bodyPr>
            <a:normAutofit fontScale="90000"/>
          </a:bodyPr>
          <a:lstStyle/>
          <a:p>
            <a:r>
              <a:rPr lang="ru-RU" dirty="0"/>
              <a:t>Непрерывные карты:</a:t>
            </a:r>
            <a:br>
              <a:rPr lang="ru-RU" dirty="0"/>
            </a:br>
            <a:r>
              <a:rPr lang="ru-RU" dirty="0"/>
              <a:t>многомерное </a:t>
            </a:r>
            <a:r>
              <a:rPr lang="ru-RU" dirty="0" err="1"/>
              <a:t>шкалирование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950" y="3178108"/>
            <a:ext cx="2996229" cy="1434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Проекция на плоскость: 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26" y="1338821"/>
            <a:ext cx="7502591" cy="53039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9361" y="2743199"/>
            <a:ext cx="191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Режущие инструменты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532126" y="5772498"/>
            <a:ext cx="191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Колючие объекты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621439" y="1776482"/>
            <a:ext cx="191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Колющие инструменты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688983" y="3433621"/>
            <a:ext cx="1910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Объекты вытянутой формы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238233" y="4735773"/>
            <a:ext cx="8361437" cy="13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6005015" y="887104"/>
            <a:ext cx="3889612" cy="5970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3152633" y="487056"/>
            <a:ext cx="4194366" cy="6251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2670254" y="1478448"/>
            <a:ext cx="7772559" cy="5024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9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4657</TotalTime>
  <Words>860</Words>
  <Application>Microsoft Office PowerPoint</Application>
  <PresentationFormat>Широкоэкранный</PresentationFormat>
  <Paragraphs>258</Paragraphs>
  <Slides>32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8" baseType="lpstr">
      <vt:lpstr>Arial Unicode MS</vt:lpstr>
      <vt:lpstr>Arial</vt:lpstr>
      <vt:lpstr>Calibri</vt:lpstr>
      <vt:lpstr>Century Schoolbook</vt:lpstr>
      <vt:lpstr>Wingdings 2</vt:lpstr>
      <vt:lpstr>View</vt:lpstr>
      <vt:lpstr>Семантические карты (часть 2)</vt:lpstr>
      <vt:lpstr>Семантические карты «второго поколения»</vt:lpstr>
      <vt:lpstr>Краткое содержание предыдущей серии</vt:lpstr>
      <vt:lpstr>Непрерывные карты</vt:lpstr>
      <vt:lpstr>Непрерывные карты</vt:lpstr>
      <vt:lpstr>Непрерывные карты</vt:lpstr>
      <vt:lpstr>Непрерывные карты</vt:lpstr>
      <vt:lpstr>Непрерывные карты: многомерное шкалирование</vt:lpstr>
      <vt:lpstr>Непрерывные карты: многомерное шкалирование</vt:lpstr>
      <vt:lpstr>Непрерывные карты: достоинства и недостатки</vt:lpstr>
      <vt:lpstr>Case study: Wälchli &amp; Cysouw 2013</vt:lpstr>
      <vt:lpstr>Wälchli &amp; Cysouw 2013: 681</vt:lpstr>
      <vt:lpstr>Wälchli &amp; Cysouw 2013: 686</vt:lpstr>
      <vt:lpstr>Многомерное шкалирование</vt:lpstr>
      <vt:lpstr>Дистрибутивные «семантические карты» (Lund, Burgess 1996)</vt:lpstr>
      <vt:lpstr>Анализ Формальных Понятий</vt:lpstr>
      <vt:lpstr>АФП</vt:lpstr>
      <vt:lpstr>Презентация PowerPoint</vt:lpstr>
      <vt:lpstr>Решетки формальных понятий: пример 2 (Ganter, Obiedkov, manuscript)</vt:lpstr>
      <vt:lpstr>РФП как семантическая карта</vt:lpstr>
      <vt:lpstr>Карта-решетка: ‘острый’</vt:lpstr>
      <vt:lpstr>Фрагмент решетки для неопределенных местоимений</vt:lpstr>
      <vt:lpstr>(для сравнения)</vt:lpstr>
      <vt:lpstr>Новые возможности: метафоры: ‘острый’</vt:lpstr>
      <vt:lpstr>Проблемные точки</vt:lpstr>
      <vt:lpstr>Карта-решетка: глаголы падения</vt:lpstr>
      <vt:lpstr>Как бороться</vt:lpstr>
      <vt:lpstr>Фрагмент: один язык (кабардинский)</vt:lpstr>
      <vt:lpstr>Другие лингвистические приложения (пример)</vt:lpstr>
      <vt:lpstr>Как применять</vt:lpstr>
      <vt:lpstr>Обобщение по трем видам карт</vt:lpstr>
      <vt:lpstr>Выводы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семантических карт с помощью решеток формальных понятий</dc:title>
  <dc:creator>Пётр С</dc:creator>
  <cp:lastModifiedBy>Дарья Рыжова</cp:lastModifiedBy>
  <cp:revision>124</cp:revision>
  <dcterms:created xsi:type="dcterms:W3CDTF">2016-03-19T17:47:10Z</dcterms:created>
  <dcterms:modified xsi:type="dcterms:W3CDTF">2021-03-26T09:12:32Z</dcterms:modified>
</cp:coreProperties>
</file>