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1"/>
  </p:notesMasterIdLst>
  <p:sldIdLst>
    <p:sldId id="256" r:id="rId2"/>
    <p:sldId id="337" r:id="rId3"/>
    <p:sldId id="360" r:id="rId4"/>
    <p:sldId id="299" r:id="rId5"/>
    <p:sldId id="332" r:id="rId6"/>
    <p:sldId id="333" r:id="rId7"/>
    <p:sldId id="336" r:id="rId8"/>
    <p:sldId id="260" r:id="rId9"/>
    <p:sldId id="306" r:id="rId10"/>
    <p:sldId id="300" r:id="rId11"/>
    <p:sldId id="263" r:id="rId12"/>
    <p:sldId id="266" r:id="rId13"/>
    <p:sldId id="264" r:id="rId14"/>
    <p:sldId id="265" r:id="rId15"/>
    <p:sldId id="339" r:id="rId16"/>
    <p:sldId id="340" r:id="rId17"/>
    <p:sldId id="303" r:id="rId18"/>
    <p:sldId id="304" r:id="rId19"/>
    <p:sldId id="328" r:id="rId20"/>
    <p:sldId id="329" r:id="rId21"/>
    <p:sldId id="330" r:id="rId22"/>
    <p:sldId id="331" r:id="rId23"/>
    <p:sldId id="342" r:id="rId24"/>
    <p:sldId id="347" r:id="rId25"/>
    <p:sldId id="348" r:id="rId26"/>
    <p:sldId id="349" r:id="rId27"/>
    <p:sldId id="350" r:id="rId28"/>
    <p:sldId id="351" r:id="rId29"/>
    <p:sldId id="343" r:id="rId30"/>
    <p:sldId id="341" r:id="rId31"/>
    <p:sldId id="352" r:id="rId32"/>
    <p:sldId id="356" r:id="rId33"/>
    <p:sldId id="355" r:id="rId34"/>
    <p:sldId id="354" r:id="rId35"/>
    <p:sldId id="345" r:id="rId36"/>
    <p:sldId id="358" r:id="rId37"/>
    <p:sldId id="359" r:id="rId38"/>
    <p:sldId id="357" r:id="rId39"/>
    <p:sldId id="298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6" autoAdjust="0"/>
  </p:normalViewPr>
  <p:slideViewPr>
    <p:cSldViewPr snapToGrid="0">
      <p:cViewPr varScale="1">
        <p:scale>
          <a:sx n="63" d="100"/>
          <a:sy n="6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4580A-9539-4DEC-8BEA-3143F62D8BB4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8076-0E36-433F-BD49-F5E9ECB5D2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29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Придуманы не им!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65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646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64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Возможное ограничение – граф с минимально возможным количеством ребер (такой алгоритм реализован, см. </a:t>
            </a:r>
            <a:r>
              <a:rPr lang="en-US" dirty="0" err="1" smtClean="0"/>
              <a:t>Regier</a:t>
            </a:r>
            <a:r>
              <a:rPr lang="en-US" dirty="0" smtClean="0"/>
              <a:t> et al. 2013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29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Иллюстрация: не все допустимые комбинации возможны (и кто знает, мы не встретили таких языков, или действительно закономерности сложнее, чем мы привыкли считать?)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9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Важно:</a:t>
            </a:r>
            <a:r>
              <a:rPr lang="ru-RU" baseline="0" dirty="0" smtClean="0"/>
              <a:t> допустимы ли 3-4 и 1-2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D8076-0E36-433F-BD49-F5E9ECB5D24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7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373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2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5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2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3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53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83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4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4D0A-FCCA-42BC-A361-A998C86FB17E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5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6CC4D0A-FCCA-42BC-A361-A998C86FB17E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B23632A-69B4-4A34-82A1-C9F201880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20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46760"/>
            <a:ext cx="9418320" cy="257556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Семантические карты</a:t>
            </a:r>
            <a:br>
              <a:rPr lang="ru-RU" sz="4800" dirty="0" smtClean="0"/>
            </a:br>
            <a:r>
              <a:rPr lang="ru-RU" sz="4800" dirty="0" smtClean="0"/>
              <a:t>(часть 1)</a:t>
            </a:r>
            <a:endParaRPr lang="ru-RU" sz="4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НИС «Компьютерная </a:t>
            </a:r>
            <a:r>
              <a:rPr lang="ru-RU" dirty="0" smtClean="0"/>
              <a:t>семантика»</a:t>
            </a:r>
            <a:endParaRPr lang="ru-RU" dirty="0" smtClean="0"/>
          </a:p>
          <a:p>
            <a:pPr algn="r"/>
            <a:r>
              <a:rPr lang="ru-RU" dirty="0" smtClean="0"/>
              <a:t>Даша Попова, Даша Рыжова</a:t>
            </a:r>
            <a:endParaRPr lang="ru-RU" dirty="0" smtClean="0"/>
          </a:p>
          <a:p>
            <a:pPr algn="r"/>
            <a:r>
              <a:rPr lang="ru-RU" dirty="0" smtClean="0"/>
              <a:t>19.03.2021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8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015" y="399871"/>
            <a:ext cx="9692640" cy="1428929"/>
          </a:xfrm>
        </p:spPr>
        <p:txBody>
          <a:bodyPr/>
          <a:lstStyle/>
          <a:p>
            <a:r>
              <a:rPr lang="ru-RU" dirty="0" smtClean="0"/>
              <a:t>Из грамматической типологии – в лексическую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015" y="2129246"/>
            <a:ext cx="8595360" cy="435133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Вместо грамматических функций – минимальные лексические значения (словарные </a:t>
            </a:r>
            <a:r>
              <a:rPr lang="ru-RU" sz="2800" dirty="0" err="1" smtClean="0"/>
              <a:t>подзначения</a:t>
            </a:r>
            <a:r>
              <a:rPr lang="ru-RU" sz="2800" dirty="0" smtClean="0"/>
              <a:t>, фреймы – в зависимости от подхода)</a:t>
            </a:r>
          </a:p>
          <a:p>
            <a:r>
              <a:rPr lang="ru-RU" sz="2800" dirty="0" smtClean="0"/>
              <a:t>Чем ближе значения друг к другу, тем больше вероятность </a:t>
            </a:r>
            <a:r>
              <a:rPr lang="ru-RU" sz="2800" dirty="0" err="1" smtClean="0"/>
              <a:t>колексификации</a:t>
            </a:r>
            <a:endParaRPr lang="ru-RU" sz="2800" dirty="0" smtClean="0"/>
          </a:p>
          <a:p>
            <a:r>
              <a:rPr lang="ru-RU" sz="2800" dirty="0" smtClean="0"/>
              <a:t>Принцип смежности сохраняется</a:t>
            </a:r>
          </a:p>
          <a:p>
            <a:r>
              <a:rPr lang="ru-RU" sz="2800" dirty="0" smtClean="0"/>
              <a:t>Строи</a:t>
            </a:r>
            <a:r>
              <a:rPr lang="ru-RU" sz="2800" dirty="0" smtClean="0"/>
              <a:t>ли</a:t>
            </a:r>
            <a:r>
              <a:rPr lang="ru-RU" sz="2800" dirty="0" smtClean="0"/>
              <a:t> </a:t>
            </a:r>
            <a:r>
              <a:rPr lang="ru-RU" sz="2800" dirty="0" smtClean="0"/>
              <a:t>ли вы семантическую карту в </a:t>
            </a:r>
            <a:r>
              <a:rPr lang="ru-RU" sz="2800" dirty="0" smtClean="0"/>
              <a:t>дз1?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17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655" y="5590863"/>
            <a:ext cx="6629042" cy="5064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Глаголы качания (Маша Шапиро, Хельсинки 2014)</a:t>
            </a:r>
            <a:endParaRPr lang="ru-RU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4706470" y="981706"/>
            <a:ext cx="5103316" cy="4875609"/>
            <a:chOff x="0" y="-1"/>
            <a:chExt cx="7259638" cy="6934201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3184524" y="2505075"/>
              <a:ext cx="1273176" cy="388939"/>
              <a:chOff x="0" y="0"/>
              <a:chExt cx="1273175" cy="388939"/>
            </a:xfrm>
          </p:grpSpPr>
          <p:sp>
            <p:nvSpPr>
              <p:cNvPr id="80" name="AutoShape 4"/>
              <p:cNvSpPr>
                <a:spLocks/>
              </p:cNvSpPr>
              <p:nvPr/>
            </p:nvSpPr>
            <p:spPr bwMode="auto">
              <a:xfrm>
                <a:off x="0" y="0"/>
                <a:ext cx="1273175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81" name="AutoShape 5"/>
              <p:cNvSpPr>
                <a:spLocks/>
              </p:cNvSpPr>
              <p:nvPr/>
            </p:nvSpPr>
            <p:spPr bwMode="auto">
              <a:xfrm>
                <a:off x="0" y="53813"/>
                <a:ext cx="1273175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качели</a:t>
                </a:r>
                <a:endParaRPr lang="ru-RU" altLang="ru-RU" sz="2953"/>
              </a:p>
            </p:txBody>
          </p:sp>
        </p:grp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146424" y="-1"/>
              <a:ext cx="1522414" cy="936540"/>
              <a:chOff x="0" y="-1"/>
              <a:chExt cx="1522413" cy="936540"/>
            </a:xfrm>
          </p:grpSpPr>
          <p:sp>
            <p:nvSpPr>
              <p:cNvPr id="78" name="AutoShape 7"/>
              <p:cNvSpPr>
                <a:spLocks/>
              </p:cNvSpPr>
              <p:nvPr/>
            </p:nvSpPr>
            <p:spPr bwMode="auto">
              <a:xfrm>
                <a:off x="0" y="-1"/>
                <a:ext cx="1522413" cy="93654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79" name="AutoShape 8"/>
              <p:cNvSpPr>
                <a:spLocks/>
              </p:cNvSpPr>
              <p:nvPr/>
            </p:nvSpPr>
            <p:spPr bwMode="auto">
              <a:xfrm>
                <a:off x="0" y="54337"/>
                <a:ext cx="1522413" cy="827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336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человек на качелях (+контроль)</a:t>
                </a:r>
                <a:endParaRPr lang="ru-RU" altLang="ru-RU" sz="2953" dirty="0"/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270249" y="1276350"/>
              <a:ext cx="1281114" cy="680975"/>
              <a:chOff x="-1" y="0"/>
              <a:chExt cx="1281114" cy="680975"/>
            </a:xfrm>
          </p:grpSpPr>
          <p:sp>
            <p:nvSpPr>
              <p:cNvPr id="76" name="AutoShape 10"/>
              <p:cNvSpPr>
                <a:spLocks/>
              </p:cNvSpPr>
              <p:nvPr/>
            </p:nvSpPr>
            <p:spPr bwMode="auto">
              <a:xfrm>
                <a:off x="-1" y="0"/>
                <a:ext cx="1281055" cy="6809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77" name="AutoShape 11"/>
              <p:cNvSpPr>
                <a:spLocks/>
              </p:cNvSpPr>
              <p:nvPr/>
            </p:nvSpPr>
            <p:spPr bwMode="auto">
              <a:xfrm>
                <a:off x="0" y="53812"/>
                <a:ext cx="1281113" cy="5734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кресло-качалка</a:t>
                </a:r>
                <a:endParaRPr lang="ru-RU" altLang="ru-RU" sz="2953" dirty="0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3179761" y="3636962"/>
              <a:ext cx="1273177" cy="388939"/>
              <a:chOff x="0" y="0"/>
              <a:chExt cx="1273176" cy="388939"/>
            </a:xfrm>
          </p:grpSpPr>
          <p:sp>
            <p:nvSpPr>
              <p:cNvPr id="74" name="AutoShape 13"/>
              <p:cNvSpPr>
                <a:spLocks/>
              </p:cNvSpPr>
              <p:nvPr/>
            </p:nvSpPr>
            <p:spPr bwMode="auto">
              <a:xfrm>
                <a:off x="0" y="0"/>
                <a:ext cx="1273176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75" name="AutoShape 14"/>
              <p:cNvSpPr>
                <a:spLocks/>
              </p:cNvSpPr>
              <p:nvPr/>
            </p:nvSpPr>
            <p:spPr bwMode="auto">
              <a:xfrm>
                <a:off x="0" y="53813"/>
                <a:ext cx="1273176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фонарь</a:t>
                </a:r>
                <a:endParaRPr lang="ru-RU" altLang="ru-RU" sz="2953"/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3301999" y="5707062"/>
              <a:ext cx="1271589" cy="388939"/>
              <a:chOff x="-1" y="0"/>
              <a:chExt cx="1271589" cy="388939"/>
            </a:xfrm>
          </p:grpSpPr>
          <p:sp>
            <p:nvSpPr>
              <p:cNvPr id="72" name="AutoShape 16"/>
              <p:cNvSpPr>
                <a:spLocks/>
              </p:cNvSpPr>
              <p:nvPr/>
            </p:nvSpPr>
            <p:spPr bwMode="auto">
              <a:xfrm>
                <a:off x="-1" y="0"/>
                <a:ext cx="1271531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73" name="AutoShape 17"/>
              <p:cNvSpPr>
                <a:spLocks/>
              </p:cNvSpPr>
              <p:nvPr/>
            </p:nvSpPr>
            <p:spPr bwMode="auto">
              <a:xfrm>
                <a:off x="-1" y="53813"/>
                <a:ext cx="1271589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дерево</a:t>
                </a:r>
                <a:endParaRPr lang="ru-RU" altLang="ru-RU" sz="2953"/>
              </a:p>
            </p:txBody>
          </p: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5095874" y="3636962"/>
              <a:ext cx="866776" cy="388939"/>
              <a:chOff x="0" y="0"/>
              <a:chExt cx="866775" cy="388939"/>
            </a:xfrm>
          </p:grpSpPr>
          <p:sp>
            <p:nvSpPr>
              <p:cNvPr id="70" name="AutoShape 19"/>
              <p:cNvSpPr>
                <a:spLocks/>
              </p:cNvSpPr>
              <p:nvPr/>
            </p:nvSpPr>
            <p:spPr bwMode="auto">
              <a:xfrm>
                <a:off x="0" y="0"/>
                <a:ext cx="866775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71" name="AutoShape 20"/>
              <p:cNvSpPr>
                <a:spLocks/>
              </p:cNvSpPr>
              <p:nvPr/>
            </p:nvSpPr>
            <p:spPr bwMode="auto">
              <a:xfrm>
                <a:off x="0" y="53813"/>
                <a:ext cx="866775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брелок</a:t>
                </a:r>
                <a:endParaRPr lang="ru-RU" altLang="ru-RU" sz="2953"/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294436" y="3636962"/>
              <a:ext cx="965202" cy="388939"/>
              <a:chOff x="0" y="0"/>
              <a:chExt cx="965201" cy="388939"/>
            </a:xfrm>
          </p:grpSpPr>
          <p:sp>
            <p:nvSpPr>
              <p:cNvPr id="68" name="AutoShape 22"/>
              <p:cNvSpPr>
                <a:spLocks/>
              </p:cNvSpPr>
              <p:nvPr/>
            </p:nvSpPr>
            <p:spPr bwMode="auto">
              <a:xfrm>
                <a:off x="0" y="0"/>
                <a:ext cx="965157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69" name="AutoShape 23"/>
              <p:cNvSpPr>
                <a:spLocks/>
              </p:cNvSpPr>
              <p:nvPr/>
            </p:nvSpPr>
            <p:spPr bwMode="auto">
              <a:xfrm>
                <a:off x="1" y="53813"/>
                <a:ext cx="965200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шнурки</a:t>
                </a:r>
                <a:endParaRPr lang="ru-RU" altLang="ru-RU" sz="2953"/>
              </a:p>
            </p:txBody>
          </p:sp>
        </p:grpSp>
        <p:grpSp>
          <p:nvGrpSpPr>
            <p:cNvPr id="14" name="Group 24"/>
            <p:cNvGrpSpPr>
              <a:grpSpLocks/>
            </p:cNvGrpSpPr>
            <p:nvPr/>
          </p:nvGrpSpPr>
          <p:grpSpPr bwMode="auto">
            <a:xfrm>
              <a:off x="5095874" y="4883150"/>
              <a:ext cx="866776" cy="388939"/>
              <a:chOff x="0" y="0"/>
              <a:chExt cx="866775" cy="388939"/>
            </a:xfrm>
          </p:grpSpPr>
          <p:sp>
            <p:nvSpPr>
              <p:cNvPr id="66" name="AutoShape 25"/>
              <p:cNvSpPr>
                <a:spLocks/>
              </p:cNvSpPr>
              <p:nvPr/>
            </p:nvSpPr>
            <p:spPr bwMode="auto">
              <a:xfrm>
                <a:off x="0" y="0"/>
                <a:ext cx="866775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67" name="AutoShape 26"/>
              <p:cNvSpPr>
                <a:spLocks/>
              </p:cNvSpPr>
              <p:nvPr/>
            </p:nvSpPr>
            <p:spPr bwMode="auto">
              <a:xfrm>
                <a:off x="0" y="53813"/>
                <a:ext cx="866775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колесо</a:t>
                </a:r>
                <a:endParaRPr lang="ru-RU" altLang="ru-RU" sz="2953"/>
              </a:p>
            </p:txBody>
          </p:sp>
        </p:grpSp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5087936" y="5713412"/>
              <a:ext cx="919164" cy="388939"/>
              <a:chOff x="-1" y="0"/>
              <a:chExt cx="919164" cy="388939"/>
            </a:xfrm>
          </p:grpSpPr>
          <p:sp>
            <p:nvSpPr>
              <p:cNvPr id="64" name="AutoShape 28"/>
              <p:cNvSpPr>
                <a:spLocks/>
              </p:cNvSpPr>
              <p:nvPr/>
            </p:nvSpPr>
            <p:spPr bwMode="auto">
              <a:xfrm>
                <a:off x="-1" y="0"/>
                <a:ext cx="919122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65" name="AutoShape 29"/>
              <p:cNvSpPr>
                <a:spLocks/>
              </p:cNvSpPr>
              <p:nvPr/>
            </p:nvSpPr>
            <p:spPr bwMode="auto">
              <a:xfrm>
                <a:off x="0" y="53813"/>
                <a:ext cx="919163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стул</a:t>
                </a:r>
                <a:endParaRPr lang="ru-RU" altLang="ru-RU" sz="2953"/>
              </a:p>
            </p:txBody>
          </p:sp>
        </p:grpSp>
        <p:grpSp>
          <p:nvGrpSpPr>
            <p:cNvPr id="16" name="Group 30"/>
            <p:cNvGrpSpPr>
              <a:grpSpLocks/>
            </p:cNvGrpSpPr>
            <p:nvPr/>
          </p:nvGrpSpPr>
          <p:grpSpPr bwMode="auto">
            <a:xfrm>
              <a:off x="4459286" y="6545261"/>
              <a:ext cx="866777" cy="388939"/>
              <a:chOff x="0" y="0"/>
              <a:chExt cx="866776" cy="388939"/>
            </a:xfrm>
          </p:grpSpPr>
          <p:sp>
            <p:nvSpPr>
              <p:cNvPr id="62" name="AutoShape 31"/>
              <p:cNvSpPr>
                <a:spLocks/>
              </p:cNvSpPr>
              <p:nvPr/>
            </p:nvSpPr>
            <p:spPr bwMode="auto">
              <a:xfrm>
                <a:off x="0" y="0"/>
                <a:ext cx="866776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63" name="AutoShape 32"/>
              <p:cNvSpPr>
                <a:spLocks/>
              </p:cNvSpPr>
              <p:nvPr/>
            </p:nvSpPr>
            <p:spPr bwMode="auto">
              <a:xfrm>
                <a:off x="0" y="53813"/>
                <a:ext cx="866776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мост</a:t>
                </a:r>
                <a:endParaRPr lang="ru-RU" altLang="ru-RU" sz="2953"/>
              </a:p>
            </p:txBody>
          </p:sp>
        </p:grpSp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5805486" y="6542086"/>
              <a:ext cx="931864" cy="388939"/>
              <a:chOff x="0" y="0"/>
              <a:chExt cx="931863" cy="388939"/>
            </a:xfrm>
          </p:grpSpPr>
          <p:sp>
            <p:nvSpPr>
              <p:cNvPr id="60" name="AutoShape 34"/>
              <p:cNvSpPr>
                <a:spLocks/>
              </p:cNvSpPr>
              <p:nvPr/>
            </p:nvSpPr>
            <p:spPr bwMode="auto">
              <a:xfrm>
                <a:off x="0" y="0"/>
                <a:ext cx="931863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61" name="AutoShape 35"/>
              <p:cNvSpPr>
                <a:spLocks/>
              </p:cNvSpPr>
              <p:nvPr/>
            </p:nvSpPr>
            <p:spPr bwMode="auto">
              <a:xfrm>
                <a:off x="0" y="53813"/>
                <a:ext cx="931863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пьяный</a:t>
                </a:r>
                <a:endParaRPr lang="ru-RU" altLang="ru-RU" sz="2953"/>
              </a:p>
            </p:txBody>
          </p:sp>
        </p:grpSp>
        <p:grpSp>
          <p:nvGrpSpPr>
            <p:cNvPr id="18" name="Group 36"/>
            <p:cNvGrpSpPr>
              <a:grpSpLocks/>
            </p:cNvGrpSpPr>
            <p:nvPr/>
          </p:nvGrpSpPr>
          <p:grpSpPr bwMode="auto">
            <a:xfrm>
              <a:off x="1566861" y="1425575"/>
              <a:ext cx="919164" cy="388939"/>
              <a:chOff x="-1" y="0"/>
              <a:chExt cx="919164" cy="388939"/>
            </a:xfrm>
          </p:grpSpPr>
          <p:sp>
            <p:nvSpPr>
              <p:cNvPr id="58" name="AutoShape 37"/>
              <p:cNvSpPr>
                <a:spLocks/>
              </p:cNvSpPr>
              <p:nvPr/>
            </p:nvSpPr>
            <p:spPr bwMode="auto">
              <a:xfrm>
                <a:off x="-1" y="0"/>
                <a:ext cx="919122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59" name="AutoShape 38"/>
              <p:cNvSpPr>
                <a:spLocks/>
              </p:cNvSpPr>
              <p:nvPr/>
            </p:nvSpPr>
            <p:spPr bwMode="auto">
              <a:xfrm>
                <a:off x="0" y="53813"/>
                <a:ext cx="919163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поезд</a:t>
                </a:r>
                <a:endParaRPr lang="ru-RU" altLang="ru-RU" sz="2953"/>
              </a:p>
            </p:txBody>
          </p:sp>
        </p:grpSp>
        <p:grpSp>
          <p:nvGrpSpPr>
            <p:cNvPr id="19" name="Group 39"/>
            <p:cNvGrpSpPr>
              <a:grpSpLocks/>
            </p:cNvGrpSpPr>
            <p:nvPr/>
          </p:nvGrpSpPr>
          <p:grpSpPr bwMode="auto">
            <a:xfrm>
              <a:off x="53974" y="1425575"/>
              <a:ext cx="728664" cy="388939"/>
              <a:chOff x="-1" y="0"/>
              <a:chExt cx="728665" cy="388939"/>
            </a:xfrm>
          </p:grpSpPr>
          <p:sp>
            <p:nvSpPr>
              <p:cNvPr id="56" name="AutoShape 40"/>
              <p:cNvSpPr>
                <a:spLocks/>
              </p:cNvSpPr>
              <p:nvPr/>
            </p:nvSpPr>
            <p:spPr bwMode="auto">
              <a:xfrm>
                <a:off x="-1" y="0"/>
                <a:ext cx="728598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57" name="AutoShape 41"/>
              <p:cNvSpPr>
                <a:spLocks/>
              </p:cNvSpPr>
              <p:nvPr/>
            </p:nvSpPr>
            <p:spPr bwMode="auto">
              <a:xfrm>
                <a:off x="1" y="53813"/>
                <a:ext cx="728663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лодка</a:t>
                </a:r>
                <a:endParaRPr lang="ru-RU" altLang="ru-RU" sz="2953"/>
              </a:p>
            </p:txBody>
          </p:sp>
        </p:grpSp>
        <p:grpSp>
          <p:nvGrpSpPr>
            <p:cNvPr id="20" name="Group 42"/>
            <p:cNvGrpSpPr>
              <a:grpSpLocks/>
            </p:cNvGrpSpPr>
            <p:nvPr/>
          </p:nvGrpSpPr>
          <p:grpSpPr bwMode="auto">
            <a:xfrm>
              <a:off x="0" y="2508250"/>
              <a:ext cx="728663" cy="388939"/>
              <a:chOff x="0" y="0"/>
              <a:chExt cx="728663" cy="388939"/>
            </a:xfrm>
          </p:grpSpPr>
          <p:sp>
            <p:nvSpPr>
              <p:cNvPr id="54" name="AutoShape 43"/>
              <p:cNvSpPr>
                <a:spLocks/>
              </p:cNvSpPr>
              <p:nvPr/>
            </p:nvSpPr>
            <p:spPr bwMode="auto">
              <a:xfrm>
                <a:off x="0" y="0"/>
                <a:ext cx="728596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55" name="AutoShape 44"/>
              <p:cNvSpPr>
                <a:spLocks/>
              </p:cNvSpPr>
              <p:nvPr/>
            </p:nvSpPr>
            <p:spPr bwMode="auto">
              <a:xfrm>
                <a:off x="1" y="53813"/>
                <a:ext cx="728662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вода</a:t>
                </a:r>
                <a:endParaRPr lang="ru-RU" altLang="ru-RU" sz="2953"/>
              </a:p>
            </p:txBody>
          </p:sp>
        </p:grpSp>
        <p:grpSp>
          <p:nvGrpSpPr>
            <p:cNvPr id="21" name="Group 45"/>
            <p:cNvGrpSpPr>
              <a:grpSpLocks/>
            </p:cNvGrpSpPr>
            <p:nvPr/>
          </p:nvGrpSpPr>
          <p:grpSpPr bwMode="auto">
            <a:xfrm>
              <a:off x="0" y="4332287"/>
              <a:ext cx="728663" cy="388939"/>
              <a:chOff x="0" y="0"/>
              <a:chExt cx="728663" cy="388939"/>
            </a:xfrm>
          </p:grpSpPr>
          <p:sp>
            <p:nvSpPr>
              <p:cNvPr id="52" name="AutoShape 46"/>
              <p:cNvSpPr>
                <a:spLocks/>
              </p:cNvSpPr>
              <p:nvPr/>
            </p:nvSpPr>
            <p:spPr bwMode="auto">
              <a:xfrm>
                <a:off x="0" y="0"/>
                <a:ext cx="728596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53" name="AutoShape 47"/>
              <p:cNvSpPr>
                <a:spLocks/>
              </p:cNvSpPr>
              <p:nvPr/>
            </p:nvSpPr>
            <p:spPr bwMode="auto">
              <a:xfrm>
                <a:off x="1" y="53813"/>
                <a:ext cx="728662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луг</a:t>
                </a:r>
                <a:endParaRPr lang="ru-RU" altLang="ru-RU" sz="2953"/>
              </a:p>
            </p:txBody>
          </p:sp>
        </p:grpSp>
        <p:grpSp>
          <p:nvGrpSpPr>
            <p:cNvPr id="22" name="Group 48"/>
            <p:cNvGrpSpPr>
              <a:grpSpLocks/>
            </p:cNvGrpSpPr>
            <p:nvPr/>
          </p:nvGrpSpPr>
          <p:grpSpPr bwMode="auto">
            <a:xfrm>
              <a:off x="1444624" y="4332287"/>
              <a:ext cx="1165226" cy="388939"/>
              <a:chOff x="0" y="0"/>
              <a:chExt cx="1165225" cy="388939"/>
            </a:xfrm>
          </p:grpSpPr>
          <p:sp>
            <p:nvSpPr>
              <p:cNvPr id="50" name="AutoShape 49"/>
              <p:cNvSpPr>
                <a:spLocks/>
              </p:cNvSpPr>
              <p:nvPr/>
            </p:nvSpPr>
            <p:spPr bwMode="auto">
              <a:xfrm>
                <a:off x="0" y="0"/>
                <a:ext cx="1165225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51" name="AutoShape 50"/>
              <p:cNvSpPr>
                <a:spLocks/>
              </p:cNvSpPr>
              <p:nvPr/>
            </p:nvSpPr>
            <p:spPr bwMode="auto">
              <a:xfrm>
                <a:off x="0" y="53813"/>
                <a:ext cx="1165225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занавеска</a:t>
                </a:r>
                <a:endParaRPr lang="ru-RU" altLang="ru-RU" sz="2953"/>
              </a:p>
            </p:txBody>
          </p:sp>
        </p:grpSp>
        <p:grpSp>
          <p:nvGrpSpPr>
            <p:cNvPr id="23" name="Group 51"/>
            <p:cNvGrpSpPr>
              <a:grpSpLocks/>
            </p:cNvGrpSpPr>
            <p:nvPr/>
          </p:nvGrpSpPr>
          <p:grpSpPr bwMode="auto">
            <a:xfrm>
              <a:off x="1557336" y="5707062"/>
              <a:ext cx="938214" cy="388939"/>
              <a:chOff x="0" y="0"/>
              <a:chExt cx="938213" cy="388939"/>
            </a:xfrm>
          </p:grpSpPr>
          <p:sp>
            <p:nvSpPr>
              <p:cNvPr id="48" name="AutoShape 52"/>
              <p:cNvSpPr>
                <a:spLocks/>
              </p:cNvSpPr>
              <p:nvPr/>
            </p:nvSpPr>
            <p:spPr bwMode="auto">
              <a:xfrm>
                <a:off x="0" y="0"/>
                <a:ext cx="938170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49" name="AutoShape 53"/>
              <p:cNvSpPr>
                <a:spLocks/>
              </p:cNvSpPr>
              <p:nvPr/>
            </p:nvSpPr>
            <p:spPr bwMode="auto">
              <a:xfrm>
                <a:off x="0" y="53813"/>
                <a:ext cx="938213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стебель</a:t>
                </a:r>
                <a:endParaRPr lang="ru-RU" altLang="ru-RU" sz="2953"/>
              </a:p>
            </p:txBody>
          </p:sp>
        </p:grpSp>
        <p:grpSp>
          <p:nvGrpSpPr>
            <p:cNvPr id="24" name="Group 54"/>
            <p:cNvGrpSpPr>
              <a:grpSpLocks/>
            </p:cNvGrpSpPr>
            <p:nvPr/>
          </p:nvGrpSpPr>
          <p:grpSpPr bwMode="auto">
            <a:xfrm>
              <a:off x="1447798" y="2508250"/>
              <a:ext cx="774702" cy="388939"/>
              <a:chOff x="-1" y="0"/>
              <a:chExt cx="774702" cy="388939"/>
            </a:xfrm>
          </p:grpSpPr>
          <p:sp>
            <p:nvSpPr>
              <p:cNvPr id="46" name="AutoShape 55"/>
              <p:cNvSpPr>
                <a:spLocks/>
              </p:cNvSpPr>
              <p:nvPr/>
            </p:nvSpPr>
            <p:spPr bwMode="auto">
              <a:xfrm>
                <a:off x="-1" y="0"/>
                <a:ext cx="774632" cy="3889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47" name="AutoShape 56"/>
              <p:cNvSpPr>
                <a:spLocks/>
              </p:cNvSpPr>
              <p:nvPr/>
            </p:nvSpPr>
            <p:spPr bwMode="auto">
              <a:xfrm>
                <a:off x="0" y="53813"/>
                <a:ext cx="774701" cy="28131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пламя</a:t>
                </a:r>
                <a:endParaRPr lang="ru-RU" altLang="ru-RU" sz="2953"/>
              </a:p>
            </p:txBody>
          </p:sp>
        </p:grpSp>
        <p:sp>
          <p:nvSpPr>
            <p:cNvPr id="25" name="Line 57"/>
            <p:cNvSpPr>
              <a:spLocks noChangeShapeType="1"/>
            </p:cNvSpPr>
            <p:nvPr/>
          </p:nvSpPr>
          <p:spPr bwMode="auto">
            <a:xfrm flipV="1">
              <a:off x="3816349" y="4022725"/>
              <a:ext cx="1" cy="168116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6" name="Line 58"/>
            <p:cNvSpPr>
              <a:spLocks noChangeShapeType="1"/>
            </p:cNvSpPr>
            <p:nvPr/>
          </p:nvSpPr>
          <p:spPr bwMode="auto">
            <a:xfrm flipV="1">
              <a:off x="3824286" y="1955800"/>
              <a:ext cx="2" cy="549275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" name="Line 59"/>
            <p:cNvSpPr>
              <a:spLocks noChangeShapeType="1"/>
            </p:cNvSpPr>
            <p:nvPr/>
          </p:nvSpPr>
          <p:spPr bwMode="auto">
            <a:xfrm flipV="1">
              <a:off x="3819524" y="927100"/>
              <a:ext cx="1" cy="358775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 flipV="1">
              <a:off x="3821111" y="2895600"/>
              <a:ext cx="2" cy="739775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" name="Line 61"/>
            <p:cNvSpPr>
              <a:spLocks noChangeShapeType="1"/>
            </p:cNvSpPr>
            <p:nvPr/>
          </p:nvSpPr>
          <p:spPr bwMode="auto">
            <a:xfrm flipV="1">
              <a:off x="5529261" y="4037012"/>
              <a:ext cx="2" cy="84455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0" name="Line 62"/>
            <p:cNvSpPr>
              <a:spLocks noChangeShapeType="1"/>
            </p:cNvSpPr>
            <p:nvPr/>
          </p:nvSpPr>
          <p:spPr bwMode="auto">
            <a:xfrm flipV="1">
              <a:off x="5529261" y="5272086"/>
              <a:ext cx="2" cy="446089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1" name="Line 63"/>
            <p:cNvSpPr>
              <a:spLocks noChangeShapeType="1"/>
            </p:cNvSpPr>
            <p:nvPr/>
          </p:nvSpPr>
          <p:spPr bwMode="auto">
            <a:xfrm flipV="1">
              <a:off x="1911349" y="4722812"/>
              <a:ext cx="1" cy="981076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2" name="Line 64"/>
            <p:cNvSpPr>
              <a:spLocks noChangeShapeType="1"/>
            </p:cNvSpPr>
            <p:nvPr/>
          </p:nvSpPr>
          <p:spPr bwMode="auto">
            <a:xfrm flipV="1">
              <a:off x="422273" y="2894011"/>
              <a:ext cx="2" cy="143986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3" name="Line 65"/>
            <p:cNvSpPr>
              <a:spLocks noChangeShapeType="1"/>
            </p:cNvSpPr>
            <p:nvPr/>
          </p:nvSpPr>
          <p:spPr bwMode="auto">
            <a:xfrm flipV="1">
              <a:off x="1919286" y="2900361"/>
              <a:ext cx="2" cy="142716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4" name="Line 66"/>
            <p:cNvSpPr>
              <a:spLocks noChangeShapeType="1"/>
            </p:cNvSpPr>
            <p:nvPr/>
          </p:nvSpPr>
          <p:spPr bwMode="auto">
            <a:xfrm flipV="1">
              <a:off x="419099" y="1824037"/>
              <a:ext cx="2" cy="687389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5" name="Line 67"/>
            <p:cNvSpPr>
              <a:spLocks noChangeShapeType="1"/>
            </p:cNvSpPr>
            <p:nvPr/>
          </p:nvSpPr>
          <p:spPr bwMode="auto">
            <a:xfrm flipH="1" flipV="1">
              <a:off x="5859461" y="6095999"/>
              <a:ext cx="182564" cy="447677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6" name="Line 68"/>
            <p:cNvSpPr>
              <a:spLocks noChangeShapeType="1"/>
            </p:cNvSpPr>
            <p:nvPr/>
          </p:nvSpPr>
          <p:spPr bwMode="auto">
            <a:xfrm flipV="1">
              <a:off x="5062536" y="6102348"/>
              <a:ext cx="444502" cy="44609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7" name="Line 69"/>
            <p:cNvSpPr>
              <a:spLocks noChangeShapeType="1"/>
            </p:cNvSpPr>
            <p:nvPr/>
          </p:nvSpPr>
          <p:spPr bwMode="auto">
            <a:xfrm>
              <a:off x="5964236" y="3832225"/>
              <a:ext cx="325439" cy="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8" name="Line 70"/>
            <p:cNvSpPr>
              <a:spLocks noChangeShapeType="1"/>
            </p:cNvSpPr>
            <p:nvPr/>
          </p:nvSpPr>
          <p:spPr bwMode="auto">
            <a:xfrm>
              <a:off x="2493961" y="1617662"/>
              <a:ext cx="779464" cy="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39" name="Line 71"/>
            <p:cNvSpPr>
              <a:spLocks noChangeShapeType="1"/>
            </p:cNvSpPr>
            <p:nvPr/>
          </p:nvSpPr>
          <p:spPr bwMode="auto">
            <a:xfrm>
              <a:off x="766761" y="1611312"/>
              <a:ext cx="781052" cy="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40" name="Line 72"/>
            <p:cNvSpPr>
              <a:spLocks noChangeShapeType="1"/>
            </p:cNvSpPr>
            <p:nvPr/>
          </p:nvSpPr>
          <p:spPr bwMode="auto">
            <a:xfrm>
              <a:off x="730250" y="2701925"/>
              <a:ext cx="722313" cy="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41" name="Line 73"/>
            <p:cNvSpPr>
              <a:spLocks noChangeShapeType="1"/>
            </p:cNvSpPr>
            <p:nvPr/>
          </p:nvSpPr>
          <p:spPr bwMode="auto">
            <a:xfrm>
              <a:off x="727075" y="4525961"/>
              <a:ext cx="715963" cy="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42" name="Line 74"/>
            <p:cNvSpPr>
              <a:spLocks noChangeShapeType="1"/>
            </p:cNvSpPr>
            <p:nvPr/>
          </p:nvSpPr>
          <p:spPr bwMode="auto">
            <a:xfrm>
              <a:off x="4448174" y="3832225"/>
              <a:ext cx="652464" cy="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43" name="Line 75"/>
            <p:cNvSpPr>
              <a:spLocks noChangeShapeType="1"/>
            </p:cNvSpPr>
            <p:nvPr/>
          </p:nvSpPr>
          <p:spPr bwMode="auto">
            <a:xfrm>
              <a:off x="2495549" y="5900737"/>
              <a:ext cx="804864" cy="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44" name="Line 76"/>
            <p:cNvSpPr>
              <a:spLocks noChangeShapeType="1"/>
            </p:cNvSpPr>
            <p:nvPr/>
          </p:nvSpPr>
          <p:spPr bwMode="auto">
            <a:xfrm>
              <a:off x="5327649" y="6738936"/>
              <a:ext cx="476251" cy="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45" name="Line 77"/>
            <p:cNvSpPr>
              <a:spLocks noChangeShapeType="1"/>
            </p:cNvSpPr>
            <p:nvPr/>
          </p:nvSpPr>
          <p:spPr bwMode="auto">
            <a:xfrm>
              <a:off x="4581524" y="5908675"/>
              <a:ext cx="512764" cy="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11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/>
          </p:cNvSpPr>
          <p:nvPr>
            <p:ph type="body" idx="1"/>
          </p:nvPr>
        </p:nvSpPr>
        <p:spPr bwMode="auto">
          <a:xfrm>
            <a:off x="2288605" y="848321"/>
            <a:ext cx="7359178" cy="5669236"/>
          </a:xfrm>
          <a:solidFill>
            <a:srgbClr val="FFFFFF">
              <a:alpha val="93724"/>
            </a:srgbClr>
          </a:solidFill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10751"/>
            <a:endParaRPr lang="ru-RU" altLang="ru-RU" sz="2531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2851176" y="983382"/>
            <a:ext cx="6235154" cy="5180335"/>
            <a:chOff x="0" y="0"/>
            <a:chExt cx="8866333" cy="7367346"/>
          </a:xfrm>
        </p:grpSpPr>
        <p:grpSp>
          <p:nvGrpSpPr>
            <p:cNvPr id="29699" name="Group 3"/>
            <p:cNvGrpSpPr>
              <a:grpSpLocks/>
            </p:cNvGrpSpPr>
            <p:nvPr/>
          </p:nvGrpSpPr>
          <p:grpSpPr bwMode="auto">
            <a:xfrm>
              <a:off x="3885479" y="2732198"/>
              <a:ext cx="1273398" cy="388951"/>
              <a:chOff x="0" y="0"/>
              <a:chExt cx="1273397" cy="388951"/>
            </a:xfrm>
          </p:grpSpPr>
          <p:sp>
            <p:nvSpPr>
              <p:cNvPr id="29700" name="AutoShape 4"/>
              <p:cNvSpPr>
                <a:spLocks/>
              </p:cNvSpPr>
              <p:nvPr/>
            </p:nvSpPr>
            <p:spPr bwMode="auto">
              <a:xfrm>
                <a:off x="0" y="0"/>
                <a:ext cx="1273397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01" name="AutoShape 5"/>
              <p:cNvSpPr>
                <a:spLocks/>
              </p:cNvSpPr>
              <p:nvPr/>
            </p:nvSpPr>
            <p:spPr bwMode="auto">
              <a:xfrm>
                <a:off x="0" y="53814"/>
                <a:ext cx="127339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качели</a:t>
                </a:r>
                <a:endParaRPr lang="ru-RU" altLang="ru-RU" sz="2953"/>
              </a:p>
            </p:txBody>
          </p:sp>
        </p:grpSp>
        <p:grpSp>
          <p:nvGrpSpPr>
            <p:cNvPr id="29702" name="Group 6"/>
            <p:cNvGrpSpPr>
              <a:grpSpLocks/>
            </p:cNvGrpSpPr>
            <p:nvPr/>
          </p:nvGrpSpPr>
          <p:grpSpPr bwMode="auto">
            <a:xfrm>
              <a:off x="3847372" y="227040"/>
              <a:ext cx="1522678" cy="936571"/>
              <a:chOff x="0" y="-1"/>
              <a:chExt cx="1522678" cy="936571"/>
            </a:xfrm>
          </p:grpSpPr>
          <p:sp>
            <p:nvSpPr>
              <p:cNvPr id="29703" name="AutoShape 7"/>
              <p:cNvSpPr>
                <a:spLocks/>
              </p:cNvSpPr>
              <p:nvPr/>
            </p:nvSpPr>
            <p:spPr bwMode="auto">
              <a:xfrm>
                <a:off x="0" y="-1"/>
                <a:ext cx="1522678" cy="93657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04" name="AutoShape 8"/>
              <p:cNvSpPr>
                <a:spLocks/>
              </p:cNvSpPr>
              <p:nvPr/>
            </p:nvSpPr>
            <p:spPr bwMode="auto">
              <a:xfrm>
                <a:off x="0" y="54339"/>
                <a:ext cx="1522678" cy="827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33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человек на качелях (+контроль)</a:t>
                </a:r>
                <a:endParaRPr lang="ru-RU" altLang="ru-RU" sz="2953"/>
              </a:p>
            </p:txBody>
          </p:sp>
        </p:grpSp>
        <p:grpSp>
          <p:nvGrpSpPr>
            <p:cNvPr id="29705" name="Group 9"/>
            <p:cNvGrpSpPr>
              <a:grpSpLocks/>
            </p:cNvGrpSpPr>
            <p:nvPr/>
          </p:nvGrpSpPr>
          <p:grpSpPr bwMode="auto">
            <a:xfrm>
              <a:off x="3971218" y="1503432"/>
              <a:ext cx="1281337" cy="680999"/>
              <a:chOff x="0" y="0"/>
              <a:chExt cx="1281336" cy="680998"/>
            </a:xfrm>
          </p:grpSpPr>
          <p:sp>
            <p:nvSpPr>
              <p:cNvPr id="29706" name="AutoShape 10"/>
              <p:cNvSpPr>
                <a:spLocks/>
              </p:cNvSpPr>
              <p:nvPr/>
            </p:nvSpPr>
            <p:spPr bwMode="auto">
              <a:xfrm>
                <a:off x="0" y="0"/>
                <a:ext cx="1281276" cy="68099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07" name="AutoShape 11"/>
              <p:cNvSpPr>
                <a:spLocks/>
              </p:cNvSpPr>
              <p:nvPr/>
            </p:nvSpPr>
            <p:spPr bwMode="auto">
              <a:xfrm>
                <a:off x="0" y="53814"/>
                <a:ext cx="1281336" cy="5734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кресло-качалка</a:t>
                </a:r>
                <a:endParaRPr lang="ru-RU" altLang="ru-RU" sz="2953"/>
              </a:p>
            </p:txBody>
          </p:sp>
        </p:grpSp>
        <p:grpSp>
          <p:nvGrpSpPr>
            <p:cNvPr id="29708" name="Group 12"/>
            <p:cNvGrpSpPr>
              <a:grpSpLocks/>
            </p:cNvGrpSpPr>
            <p:nvPr/>
          </p:nvGrpSpPr>
          <p:grpSpPr bwMode="auto">
            <a:xfrm>
              <a:off x="3880715" y="3864122"/>
              <a:ext cx="1273398" cy="388952"/>
              <a:chOff x="0" y="0"/>
              <a:chExt cx="1273397" cy="388951"/>
            </a:xfrm>
          </p:grpSpPr>
          <p:sp>
            <p:nvSpPr>
              <p:cNvPr id="29709" name="AutoShape 13"/>
              <p:cNvSpPr>
                <a:spLocks/>
              </p:cNvSpPr>
              <p:nvPr/>
            </p:nvSpPr>
            <p:spPr bwMode="auto">
              <a:xfrm>
                <a:off x="0" y="0"/>
                <a:ext cx="1273397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10" name="AutoShape 14"/>
              <p:cNvSpPr>
                <a:spLocks/>
              </p:cNvSpPr>
              <p:nvPr/>
            </p:nvSpPr>
            <p:spPr bwMode="auto">
              <a:xfrm>
                <a:off x="0" y="53814"/>
                <a:ext cx="127339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фонарь</a:t>
                </a:r>
                <a:endParaRPr lang="ru-RU" altLang="ru-RU" sz="2953"/>
              </a:p>
            </p:txBody>
          </p:sp>
        </p:grpSp>
        <p:grpSp>
          <p:nvGrpSpPr>
            <p:cNvPr id="29711" name="Group 15"/>
            <p:cNvGrpSpPr>
              <a:grpSpLocks/>
            </p:cNvGrpSpPr>
            <p:nvPr/>
          </p:nvGrpSpPr>
          <p:grpSpPr bwMode="auto">
            <a:xfrm>
              <a:off x="4002974" y="5934290"/>
              <a:ext cx="1271809" cy="388951"/>
              <a:chOff x="0" y="0"/>
              <a:chExt cx="1271809" cy="388951"/>
            </a:xfrm>
          </p:grpSpPr>
          <p:sp>
            <p:nvSpPr>
              <p:cNvPr id="29712" name="AutoShape 16"/>
              <p:cNvSpPr>
                <a:spLocks/>
              </p:cNvSpPr>
              <p:nvPr/>
            </p:nvSpPr>
            <p:spPr bwMode="auto">
              <a:xfrm>
                <a:off x="0" y="0"/>
                <a:ext cx="1271750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13" name="AutoShape 17"/>
              <p:cNvSpPr>
                <a:spLocks/>
              </p:cNvSpPr>
              <p:nvPr/>
            </p:nvSpPr>
            <p:spPr bwMode="auto">
              <a:xfrm>
                <a:off x="0" y="53814"/>
                <a:ext cx="127180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дерево</a:t>
                </a:r>
                <a:endParaRPr lang="ru-RU" altLang="ru-RU" sz="2953"/>
              </a:p>
            </p:txBody>
          </p:sp>
        </p:grpSp>
        <p:grpSp>
          <p:nvGrpSpPr>
            <p:cNvPr id="29714" name="Group 18"/>
            <p:cNvGrpSpPr>
              <a:grpSpLocks/>
            </p:cNvGrpSpPr>
            <p:nvPr/>
          </p:nvGrpSpPr>
          <p:grpSpPr bwMode="auto">
            <a:xfrm>
              <a:off x="5797160" y="3864122"/>
              <a:ext cx="866928" cy="388952"/>
              <a:chOff x="0" y="0"/>
              <a:chExt cx="866927" cy="388951"/>
            </a:xfrm>
          </p:grpSpPr>
          <p:sp>
            <p:nvSpPr>
              <p:cNvPr id="29715" name="AutoShape 19"/>
              <p:cNvSpPr>
                <a:spLocks/>
              </p:cNvSpPr>
              <p:nvPr/>
            </p:nvSpPr>
            <p:spPr bwMode="auto">
              <a:xfrm>
                <a:off x="0" y="0"/>
                <a:ext cx="866927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16" name="AutoShape 20"/>
              <p:cNvSpPr>
                <a:spLocks/>
              </p:cNvSpPr>
              <p:nvPr/>
            </p:nvSpPr>
            <p:spPr bwMode="auto">
              <a:xfrm>
                <a:off x="0" y="53814"/>
                <a:ext cx="86692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брелок</a:t>
                </a:r>
                <a:endParaRPr lang="ru-RU" altLang="ru-RU" sz="2953"/>
              </a:p>
            </p:txBody>
          </p:sp>
        </p:grpSp>
        <p:grpSp>
          <p:nvGrpSpPr>
            <p:cNvPr id="29717" name="Group 21"/>
            <p:cNvGrpSpPr>
              <a:grpSpLocks/>
            </p:cNvGrpSpPr>
            <p:nvPr/>
          </p:nvGrpSpPr>
          <p:grpSpPr bwMode="auto">
            <a:xfrm>
              <a:off x="6995931" y="3864122"/>
              <a:ext cx="965370" cy="388952"/>
              <a:chOff x="-1" y="0"/>
              <a:chExt cx="965370" cy="388951"/>
            </a:xfrm>
          </p:grpSpPr>
          <p:sp>
            <p:nvSpPr>
              <p:cNvPr id="29718" name="AutoShape 22"/>
              <p:cNvSpPr>
                <a:spLocks/>
              </p:cNvSpPr>
              <p:nvPr/>
            </p:nvSpPr>
            <p:spPr bwMode="auto">
              <a:xfrm>
                <a:off x="-1" y="0"/>
                <a:ext cx="965326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19" name="AutoShape 23"/>
              <p:cNvSpPr>
                <a:spLocks/>
              </p:cNvSpPr>
              <p:nvPr/>
            </p:nvSpPr>
            <p:spPr bwMode="auto">
              <a:xfrm>
                <a:off x="0" y="53814"/>
                <a:ext cx="96536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шнурки</a:t>
                </a:r>
                <a:endParaRPr lang="ru-RU" altLang="ru-RU" sz="2953"/>
              </a:p>
            </p:txBody>
          </p:sp>
        </p:grpSp>
        <p:grpSp>
          <p:nvGrpSpPr>
            <p:cNvPr id="29720" name="Group 24"/>
            <p:cNvGrpSpPr>
              <a:grpSpLocks/>
            </p:cNvGrpSpPr>
            <p:nvPr/>
          </p:nvGrpSpPr>
          <p:grpSpPr bwMode="auto">
            <a:xfrm>
              <a:off x="5797160" y="5110350"/>
              <a:ext cx="866928" cy="388952"/>
              <a:chOff x="0" y="0"/>
              <a:chExt cx="866927" cy="388952"/>
            </a:xfrm>
          </p:grpSpPr>
          <p:sp>
            <p:nvSpPr>
              <p:cNvPr id="29721" name="AutoShape 25"/>
              <p:cNvSpPr>
                <a:spLocks/>
              </p:cNvSpPr>
              <p:nvPr/>
            </p:nvSpPr>
            <p:spPr bwMode="auto">
              <a:xfrm>
                <a:off x="0" y="0"/>
                <a:ext cx="866927" cy="3889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22" name="AutoShape 26"/>
              <p:cNvSpPr>
                <a:spLocks/>
              </p:cNvSpPr>
              <p:nvPr/>
            </p:nvSpPr>
            <p:spPr bwMode="auto">
              <a:xfrm>
                <a:off x="0" y="53814"/>
                <a:ext cx="86692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колесо</a:t>
                </a:r>
                <a:endParaRPr lang="ru-RU" altLang="ru-RU" sz="2953"/>
              </a:p>
            </p:txBody>
          </p:sp>
        </p:grpSp>
        <p:grpSp>
          <p:nvGrpSpPr>
            <p:cNvPr id="29723" name="Group 27"/>
            <p:cNvGrpSpPr>
              <a:grpSpLocks/>
            </p:cNvGrpSpPr>
            <p:nvPr/>
          </p:nvGrpSpPr>
          <p:grpSpPr bwMode="auto">
            <a:xfrm>
              <a:off x="5789221" y="5940640"/>
              <a:ext cx="919324" cy="388952"/>
              <a:chOff x="0" y="0"/>
              <a:chExt cx="919324" cy="388951"/>
            </a:xfrm>
          </p:grpSpPr>
          <p:sp>
            <p:nvSpPr>
              <p:cNvPr id="29724" name="AutoShape 28"/>
              <p:cNvSpPr>
                <a:spLocks/>
              </p:cNvSpPr>
              <p:nvPr/>
            </p:nvSpPr>
            <p:spPr bwMode="auto">
              <a:xfrm>
                <a:off x="0" y="0"/>
                <a:ext cx="919281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25" name="AutoShape 29"/>
              <p:cNvSpPr>
                <a:spLocks/>
              </p:cNvSpPr>
              <p:nvPr/>
            </p:nvSpPr>
            <p:spPr bwMode="auto">
              <a:xfrm>
                <a:off x="0" y="53814"/>
                <a:ext cx="919324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стул</a:t>
                </a:r>
                <a:endParaRPr lang="ru-RU" altLang="ru-RU" sz="2953"/>
              </a:p>
            </p:txBody>
          </p:sp>
        </p:grpSp>
        <p:grpSp>
          <p:nvGrpSpPr>
            <p:cNvPr id="29726" name="Group 30"/>
            <p:cNvGrpSpPr>
              <a:grpSpLocks/>
            </p:cNvGrpSpPr>
            <p:nvPr/>
          </p:nvGrpSpPr>
          <p:grpSpPr bwMode="auto">
            <a:xfrm>
              <a:off x="5160462" y="6772517"/>
              <a:ext cx="866927" cy="388953"/>
              <a:chOff x="0" y="0"/>
              <a:chExt cx="866927" cy="388952"/>
            </a:xfrm>
          </p:grpSpPr>
          <p:sp>
            <p:nvSpPr>
              <p:cNvPr id="29727" name="AutoShape 31"/>
              <p:cNvSpPr>
                <a:spLocks/>
              </p:cNvSpPr>
              <p:nvPr/>
            </p:nvSpPr>
            <p:spPr bwMode="auto">
              <a:xfrm>
                <a:off x="0" y="0"/>
                <a:ext cx="866927" cy="3889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28" name="AutoShape 32"/>
              <p:cNvSpPr>
                <a:spLocks/>
              </p:cNvSpPr>
              <p:nvPr/>
            </p:nvSpPr>
            <p:spPr bwMode="auto">
              <a:xfrm>
                <a:off x="0" y="53814"/>
                <a:ext cx="86692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мост</a:t>
                </a:r>
                <a:endParaRPr lang="ru-RU" altLang="ru-RU" sz="2953"/>
              </a:p>
            </p:txBody>
          </p:sp>
        </p:grpSp>
        <p:grpSp>
          <p:nvGrpSpPr>
            <p:cNvPr id="29729" name="Group 33"/>
            <p:cNvGrpSpPr>
              <a:grpSpLocks/>
            </p:cNvGrpSpPr>
            <p:nvPr/>
          </p:nvGrpSpPr>
          <p:grpSpPr bwMode="auto">
            <a:xfrm>
              <a:off x="6506896" y="6769342"/>
              <a:ext cx="932026" cy="388953"/>
              <a:chOff x="0" y="0"/>
              <a:chExt cx="932025" cy="388952"/>
            </a:xfrm>
          </p:grpSpPr>
          <p:sp>
            <p:nvSpPr>
              <p:cNvPr id="29730" name="AutoShape 34"/>
              <p:cNvSpPr>
                <a:spLocks/>
              </p:cNvSpPr>
              <p:nvPr/>
            </p:nvSpPr>
            <p:spPr bwMode="auto">
              <a:xfrm>
                <a:off x="0" y="0"/>
                <a:ext cx="932025" cy="38895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31" name="AutoShape 35"/>
              <p:cNvSpPr>
                <a:spLocks/>
              </p:cNvSpPr>
              <p:nvPr/>
            </p:nvSpPr>
            <p:spPr bwMode="auto">
              <a:xfrm>
                <a:off x="0" y="53814"/>
                <a:ext cx="932025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пьяный</a:t>
                </a:r>
                <a:endParaRPr lang="ru-RU" altLang="ru-RU" sz="2953"/>
              </a:p>
            </p:txBody>
          </p:sp>
        </p:grpSp>
        <p:grpSp>
          <p:nvGrpSpPr>
            <p:cNvPr id="29732" name="Group 36"/>
            <p:cNvGrpSpPr>
              <a:grpSpLocks/>
            </p:cNvGrpSpPr>
            <p:nvPr/>
          </p:nvGrpSpPr>
          <p:grpSpPr bwMode="auto">
            <a:xfrm>
              <a:off x="2267536" y="1652662"/>
              <a:ext cx="919323" cy="388952"/>
              <a:chOff x="-1" y="0"/>
              <a:chExt cx="919324" cy="388951"/>
            </a:xfrm>
          </p:grpSpPr>
          <p:sp>
            <p:nvSpPr>
              <p:cNvPr id="29733" name="AutoShape 37"/>
              <p:cNvSpPr>
                <a:spLocks/>
              </p:cNvSpPr>
              <p:nvPr/>
            </p:nvSpPr>
            <p:spPr bwMode="auto">
              <a:xfrm>
                <a:off x="-1" y="0"/>
                <a:ext cx="919282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34" name="AutoShape 38"/>
              <p:cNvSpPr>
                <a:spLocks/>
              </p:cNvSpPr>
              <p:nvPr/>
            </p:nvSpPr>
            <p:spPr bwMode="auto">
              <a:xfrm>
                <a:off x="0" y="53814"/>
                <a:ext cx="919323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поезд</a:t>
                </a:r>
                <a:endParaRPr lang="ru-RU" altLang="ru-RU" sz="2953"/>
              </a:p>
            </p:txBody>
          </p:sp>
        </p:grpSp>
        <p:grpSp>
          <p:nvGrpSpPr>
            <p:cNvPr id="29735" name="Group 39"/>
            <p:cNvGrpSpPr>
              <a:grpSpLocks/>
            </p:cNvGrpSpPr>
            <p:nvPr/>
          </p:nvGrpSpPr>
          <p:grpSpPr bwMode="auto">
            <a:xfrm>
              <a:off x="754385" y="1652662"/>
              <a:ext cx="728792" cy="388952"/>
              <a:chOff x="-1" y="0"/>
              <a:chExt cx="728792" cy="388951"/>
            </a:xfrm>
          </p:grpSpPr>
          <p:sp>
            <p:nvSpPr>
              <p:cNvPr id="29736" name="AutoShape 40"/>
              <p:cNvSpPr>
                <a:spLocks/>
              </p:cNvSpPr>
              <p:nvPr/>
            </p:nvSpPr>
            <p:spPr bwMode="auto">
              <a:xfrm>
                <a:off x="-1" y="0"/>
                <a:ext cx="728724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37" name="AutoShape 41"/>
              <p:cNvSpPr>
                <a:spLocks/>
              </p:cNvSpPr>
              <p:nvPr/>
            </p:nvSpPr>
            <p:spPr bwMode="auto">
              <a:xfrm>
                <a:off x="0" y="53814"/>
                <a:ext cx="728791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лодка</a:t>
                </a:r>
                <a:endParaRPr lang="ru-RU" altLang="ru-RU" sz="2953"/>
              </a:p>
            </p:txBody>
          </p:sp>
        </p:grpSp>
        <p:grpSp>
          <p:nvGrpSpPr>
            <p:cNvPr id="29738" name="Group 42"/>
            <p:cNvGrpSpPr>
              <a:grpSpLocks/>
            </p:cNvGrpSpPr>
            <p:nvPr/>
          </p:nvGrpSpPr>
          <p:grpSpPr bwMode="auto">
            <a:xfrm>
              <a:off x="700401" y="2735373"/>
              <a:ext cx="728791" cy="388951"/>
              <a:chOff x="-1" y="0"/>
              <a:chExt cx="728792" cy="388951"/>
            </a:xfrm>
          </p:grpSpPr>
          <p:sp>
            <p:nvSpPr>
              <p:cNvPr id="29739" name="AutoShape 43"/>
              <p:cNvSpPr>
                <a:spLocks/>
              </p:cNvSpPr>
              <p:nvPr/>
            </p:nvSpPr>
            <p:spPr bwMode="auto">
              <a:xfrm>
                <a:off x="-1" y="0"/>
                <a:ext cx="728724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40" name="AutoShape 44"/>
              <p:cNvSpPr>
                <a:spLocks/>
              </p:cNvSpPr>
              <p:nvPr/>
            </p:nvSpPr>
            <p:spPr bwMode="auto">
              <a:xfrm>
                <a:off x="0" y="53814"/>
                <a:ext cx="728791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вода</a:t>
                </a:r>
                <a:endParaRPr lang="ru-RU" altLang="ru-RU" sz="2953"/>
              </a:p>
            </p:txBody>
          </p:sp>
        </p:grpSp>
        <p:grpSp>
          <p:nvGrpSpPr>
            <p:cNvPr id="29741" name="Group 45"/>
            <p:cNvGrpSpPr>
              <a:grpSpLocks/>
            </p:cNvGrpSpPr>
            <p:nvPr/>
          </p:nvGrpSpPr>
          <p:grpSpPr bwMode="auto">
            <a:xfrm>
              <a:off x="700401" y="4559470"/>
              <a:ext cx="728791" cy="388951"/>
              <a:chOff x="-1" y="0"/>
              <a:chExt cx="728792" cy="388951"/>
            </a:xfrm>
          </p:grpSpPr>
          <p:sp>
            <p:nvSpPr>
              <p:cNvPr id="29742" name="AutoShape 46"/>
              <p:cNvSpPr>
                <a:spLocks/>
              </p:cNvSpPr>
              <p:nvPr/>
            </p:nvSpPr>
            <p:spPr bwMode="auto">
              <a:xfrm>
                <a:off x="-1" y="0"/>
                <a:ext cx="728724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43" name="AutoShape 47"/>
              <p:cNvSpPr>
                <a:spLocks/>
              </p:cNvSpPr>
              <p:nvPr/>
            </p:nvSpPr>
            <p:spPr bwMode="auto">
              <a:xfrm>
                <a:off x="0" y="53814"/>
                <a:ext cx="728791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луг</a:t>
                </a:r>
                <a:endParaRPr lang="ru-RU" altLang="ru-RU" sz="2953"/>
              </a:p>
            </p:txBody>
          </p:sp>
        </p:grpSp>
        <p:grpSp>
          <p:nvGrpSpPr>
            <p:cNvPr id="29744" name="Group 48"/>
            <p:cNvGrpSpPr>
              <a:grpSpLocks/>
            </p:cNvGrpSpPr>
            <p:nvPr/>
          </p:nvGrpSpPr>
          <p:grpSpPr bwMode="auto">
            <a:xfrm>
              <a:off x="2145277" y="4559470"/>
              <a:ext cx="1165429" cy="388951"/>
              <a:chOff x="0" y="0"/>
              <a:chExt cx="1165429" cy="388951"/>
            </a:xfrm>
          </p:grpSpPr>
          <p:sp>
            <p:nvSpPr>
              <p:cNvPr id="29745" name="AutoShape 49"/>
              <p:cNvSpPr>
                <a:spLocks/>
              </p:cNvSpPr>
              <p:nvPr/>
            </p:nvSpPr>
            <p:spPr bwMode="auto">
              <a:xfrm>
                <a:off x="0" y="0"/>
                <a:ext cx="1165429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46" name="AutoShape 50"/>
              <p:cNvSpPr>
                <a:spLocks/>
              </p:cNvSpPr>
              <p:nvPr/>
            </p:nvSpPr>
            <p:spPr bwMode="auto">
              <a:xfrm>
                <a:off x="0" y="53814"/>
                <a:ext cx="116542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занавеска</a:t>
                </a:r>
                <a:endParaRPr lang="ru-RU" altLang="ru-RU" sz="2953"/>
              </a:p>
            </p:txBody>
          </p:sp>
        </p:grpSp>
        <p:grpSp>
          <p:nvGrpSpPr>
            <p:cNvPr id="29747" name="Group 51"/>
            <p:cNvGrpSpPr>
              <a:grpSpLocks/>
            </p:cNvGrpSpPr>
            <p:nvPr/>
          </p:nvGrpSpPr>
          <p:grpSpPr bwMode="auto">
            <a:xfrm>
              <a:off x="2258009" y="5934290"/>
              <a:ext cx="938377" cy="388951"/>
              <a:chOff x="0" y="0"/>
              <a:chExt cx="938376" cy="388951"/>
            </a:xfrm>
          </p:grpSpPr>
          <p:sp>
            <p:nvSpPr>
              <p:cNvPr id="29748" name="AutoShape 52"/>
              <p:cNvSpPr>
                <a:spLocks/>
              </p:cNvSpPr>
              <p:nvPr/>
            </p:nvSpPr>
            <p:spPr bwMode="auto">
              <a:xfrm>
                <a:off x="0" y="0"/>
                <a:ext cx="938333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49" name="AutoShape 53"/>
              <p:cNvSpPr>
                <a:spLocks/>
              </p:cNvSpPr>
              <p:nvPr/>
            </p:nvSpPr>
            <p:spPr bwMode="auto">
              <a:xfrm>
                <a:off x="0" y="53814"/>
                <a:ext cx="938376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стебель</a:t>
                </a:r>
                <a:endParaRPr lang="ru-RU" altLang="ru-RU" sz="2953"/>
              </a:p>
            </p:txBody>
          </p:sp>
        </p:grpSp>
        <p:grpSp>
          <p:nvGrpSpPr>
            <p:cNvPr id="29750" name="Group 54"/>
            <p:cNvGrpSpPr>
              <a:grpSpLocks/>
            </p:cNvGrpSpPr>
            <p:nvPr/>
          </p:nvGrpSpPr>
          <p:grpSpPr bwMode="auto">
            <a:xfrm>
              <a:off x="2148452" y="2735373"/>
              <a:ext cx="774837" cy="388951"/>
              <a:chOff x="0" y="0"/>
              <a:chExt cx="774836" cy="388951"/>
            </a:xfrm>
          </p:grpSpPr>
          <p:sp>
            <p:nvSpPr>
              <p:cNvPr id="29751" name="AutoShape 55"/>
              <p:cNvSpPr>
                <a:spLocks/>
              </p:cNvSpPr>
              <p:nvPr/>
            </p:nvSpPr>
            <p:spPr bwMode="auto">
              <a:xfrm>
                <a:off x="0" y="0"/>
                <a:ext cx="774765" cy="388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9752" name="AutoShape 56"/>
              <p:cNvSpPr>
                <a:spLocks/>
              </p:cNvSpPr>
              <p:nvPr/>
            </p:nvSpPr>
            <p:spPr bwMode="auto">
              <a:xfrm>
                <a:off x="1" y="53814"/>
                <a:ext cx="774835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пламя</a:t>
                </a:r>
                <a:endParaRPr lang="ru-RU" altLang="ru-RU" sz="2953"/>
              </a:p>
            </p:txBody>
          </p:sp>
        </p:grpSp>
        <p:sp>
          <p:nvSpPr>
            <p:cNvPr id="29753" name="Line 57"/>
            <p:cNvSpPr>
              <a:spLocks noChangeShapeType="1"/>
            </p:cNvSpPr>
            <p:nvPr/>
          </p:nvSpPr>
          <p:spPr bwMode="auto">
            <a:xfrm flipV="1">
              <a:off x="4517413" y="4249896"/>
              <a:ext cx="2" cy="168122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54" name="Line 58"/>
            <p:cNvSpPr>
              <a:spLocks noChangeShapeType="1"/>
            </p:cNvSpPr>
            <p:nvPr/>
          </p:nvSpPr>
          <p:spPr bwMode="auto">
            <a:xfrm flipV="1">
              <a:off x="4525352" y="2182904"/>
              <a:ext cx="2" cy="549295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55" name="Line 59"/>
            <p:cNvSpPr>
              <a:spLocks noChangeShapeType="1"/>
            </p:cNvSpPr>
            <p:nvPr/>
          </p:nvSpPr>
          <p:spPr bwMode="auto">
            <a:xfrm flipV="1">
              <a:off x="4520589" y="1154171"/>
              <a:ext cx="2" cy="358789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56" name="Line 60"/>
            <p:cNvSpPr>
              <a:spLocks noChangeShapeType="1"/>
            </p:cNvSpPr>
            <p:nvPr/>
          </p:nvSpPr>
          <p:spPr bwMode="auto">
            <a:xfrm flipV="1">
              <a:off x="4522176" y="3122734"/>
              <a:ext cx="2" cy="73980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57" name="Line 61"/>
            <p:cNvSpPr>
              <a:spLocks noChangeShapeType="1"/>
            </p:cNvSpPr>
            <p:nvPr/>
          </p:nvSpPr>
          <p:spPr bwMode="auto">
            <a:xfrm flipV="1">
              <a:off x="6230623" y="4264185"/>
              <a:ext cx="2" cy="84458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58" name="Line 62"/>
            <p:cNvSpPr>
              <a:spLocks noChangeShapeType="1"/>
            </p:cNvSpPr>
            <p:nvPr/>
          </p:nvSpPr>
          <p:spPr bwMode="auto">
            <a:xfrm flipV="1">
              <a:off x="6230622" y="5499300"/>
              <a:ext cx="2" cy="44610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59" name="Line 63"/>
            <p:cNvSpPr>
              <a:spLocks noChangeShapeType="1"/>
            </p:cNvSpPr>
            <p:nvPr/>
          </p:nvSpPr>
          <p:spPr bwMode="auto">
            <a:xfrm flipV="1">
              <a:off x="2612083" y="4950007"/>
              <a:ext cx="2" cy="98111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0" name="Line 64"/>
            <p:cNvSpPr>
              <a:spLocks noChangeShapeType="1"/>
            </p:cNvSpPr>
            <p:nvPr/>
          </p:nvSpPr>
          <p:spPr bwMode="auto">
            <a:xfrm flipV="1">
              <a:off x="1122749" y="3121147"/>
              <a:ext cx="2" cy="143991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1" name="Line 65"/>
            <p:cNvSpPr>
              <a:spLocks noChangeShapeType="1"/>
            </p:cNvSpPr>
            <p:nvPr/>
          </p:nvSpPr>
          <p:spPr bwMode="auto">
            <a:xfrm flipV="1">
              <a:off x="2620022" y="3127498"/>
              <a:ext cx="2" cy="142721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2" name="Line 66"/>
            <p:cNvSpPr>
              <a:spLocks noChangeShapeType="1"/>
            </p:cNvSpPr>
            <p:nvPr/>
          </p:nvSpPr>
          <p:spPr bwMode="auto">
            <a:xfrm flipV="1">
              <a:off x="1119574" y="2051137"/>
              <a:ext cx="2" cy="68741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3" name="Line 67"/>
            <p:cNvSpPr>
              <a:spLocks noChangeShapeType="1"/>
            </p:cNvSpPr>
            <p:nvPr/>
          </p:nvSpPr>
          <p:spPr bwMode="auto">
            <a:xfrm flipH="1" flipV="1">
              <a:off x="6560881" y="6323241"/>
              <a:ext cx="182595" cy="44769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4" name="Line 68"/>
            <p:cNvSpPr>
              <a:spLocks noChangeShapeType="1"/>
            </p:cNvSpPr>
            <p:nvPr/>
          </p:nvSpPr>
          <p:spPr bwMode="auto">
            <a:xfrm flipV="1">
              <a:off x="5763816" y="6329591"/>
              <a:ext cx="444580" cy="44610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5" name="Line 69"/>
            <p:cNvSpPr>
              <a:spLocks noChangeShapeType="1"/>
            </p:cNvSpPr>
            <p:nvPr/>
          </p:nvSpPr>
          <p:spPr bwMode="auto">
            <a:xfrm>
              <a:off x="6665674" y="4059390"/>
              <a:ext cx="325496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6" name="Line 70"/>
            <p:cNvSpPr>
              <a:spLocks noChangeShapeType="1"/>
            </p:cNvSpPr>
            <p:nvPr/>
          </p:nvSpPr>
          <p:spPr bwMode="auto">
            <a:xfrm>
              <a:off x="3194797" y="1844755"/>
              <a:ext cx="779599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7" name="Line 71"/>
            <p:cNvSpPr>
              <a:spLocks noChangeShapeType="1"/>
            </p:cNvSpPr>
            <p:nvPr/>
          </p:nvSpPr>
          <p:spPr bwMode="auto">
            <a:xfrm>
              <a:off x="1467297" y="1838405"/>
              <a:ext cx="781188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8" name="Line 72"/>
            <p:cNvSpPr>
              <a:spLocks noChangeShapeType="1"/>
            </p:cNvSpPr>
            <p:nvPr/>
          </p:nvSpPr>
          <p:spPr bwMode="auto">
            <a:xfrm>
              <a:off x="1430778" y="2929054"/>
              <a:ext cx="722440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69" name="Line 73"/>
            <p:cNvSpPr>
              <a:spLocks noChangeShapeType="1"/>
            </p:cNvSpPr>
            <p:nvPr/>
          </p:nvSpPr>
          <p:spPr bwMode="auto">
            <a:xfrm>
              <a:off x="1427602" y="4753151"/>
              <a:ext cx="716089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70" name="Line 74"/>
            <p:cNvSpPr>
              <a:spLocks noChangeShapeType="1"/>
            </p:cNvSpPr>
            <p:nvPr/>
          </p:nvSpPr>
          <p:spPr bwMode="auto">
            <a:xfrm>
              <a:off x="5149348" y="4059390"/>
              <a:ext cx="652577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71" name="Line 75"/>
            <p:cNvSpPr>
              <a:spLocks noChangeShapeType="1"/>
            </p:cNvSpPr>
            <p:nvPr/>
          </p:nvSpPr>
          <p:spPr bwMode="auto">
            <a:xfrm>
              <a:off x="3196384" y="6127971"/>
              <a:ext cx="805005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72" name="Line 76"/>
            <p:cNvSpPr>
              <a:spLocks noChangeShapeType="1"/>
            </p:cNvSpPr>
            <p:nvPr/>
          </p:nvSpPr>
          <p:spPr bwMode="auto">
            <a:xfrm>
              <a:off x="6028976" y="6966199"/>
              <a:ext cx="476334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73" name="AutoShape 77"/>
            <p:cNvSpPr>
              <a:spLocks/>
            </p:cNvSpPr>
            <p:nvPr/>
          </p:nvSpPr>
          <p:spPr bwMode="auto">
            <a:xfrm>
              <a:off x="246297" y="6175442"/>
              <a:ext cx="1394069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колыхаться</a:t>
              </a:r>
              <a:endParaRPr lang="ru-RU" altLang="ru-RU" sz="2953"/>
            </a:p>
          </p:txBody>
        </p:sp>
        <p:sp>
          <p:nvSpPr>
            <p:cNvPr id="29774" name="AutoShape 78"/>
            <p:cNvSpPr>
              <a:spLocks/>
            </p:cNvSpPr>
            <p:nvPr/>
          </p:nvSpPr>
          <p:spPr bwMode="auto">
            <a:xfrm>
              <a:off x="1945217" y="3700448"/>
              <a:ext cx="1355962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колебаться</a:t>
              </a:r>
              <a:endParaRPr lang="ru-RU" altLang="ru-RU" sz="2953"/>
            </a:p>
          </p:txBody>
        </p:sp>
        <p:sp>
          <p:nvSpPr>
            <p:cNvPr id="29775" name="AutoShape 79"/>
            <p:cNvSpPr>
              <a:spLocks/>
            </p:cNvSpPr>
            <p:nvPr/>
          </p:nvSpPr>
          <p:spPr bwMode="auto">
            <a:xfrm>
              <a:off x="7589759" y="6708859"/>
              <a:ext cx="1276574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шататься</a:t>
              </a:r>
              <a:endParaRPr lang="ru-RU" altLang="ru-RU" sz="2953"/>
            </a:p>
          </p:txBody>
        </p:sp>
        <p:sp>
          <p:nvSpPr>
            <p:cNvPr id="29776" name="AutoShape 80"/>
            <p:cNvSpPr>
              <a:spLocks/>
            </p:cNvSpPr>
            <p:nvPr/>
          </p:nvSpPr>
          <p:spPr bwMode="auto">
            <a:xfrm>
              <a:off x="5355614" y="3328965"/>
              <a:ext cx="2845115" cy="2397053"/>
            </a:xfrm>
            <a:custGeom>
              <a:avLst/>
              <a:gdLst>
                <a:gd name="T0" fmla="+- 0 10799 960"/>
                <a:gd name="T1" fmla="*/ T0 w 19679"/>
                <a:gd name="T2" fmla="+- 0 10799 960"/>
                <a:gd name="T3" fmla="*/ 10799 h 19679"/>
                <a:gd name="T4" fmla="+- 0 10799 960"/>
                <a:gd name="T5" fmla="*/ T4 w 19679"/>
                <a:gd name="T6" fmla="+- 0 10799 960"/>
                <a:gd name="T7" fmla="*/ 10799 h 19679"/>
                <a:gd name="T8" fmla="+- 0 10799 960"/>
                <a:gd name="T9" fmla="*/ T8 w 19679"/>
                <a:gd name="T10" fmla="+- 0 10799 960"/>
                <a:gd name="T11" fmla="*/ 10799 h 19679"/>
                <a:gd name="T12" fmla="+- 0 10799 960"/>
                <a:gd name="T13" fmla="*/ T12 w 19679"/>
                <a:gd name="T14" fmla="+- 0 10799 960"/>
                <a:gd name="T15" fmla="*/ 10799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40" y="6725"/>
                    <a:pt x="20640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0" y="12953"/>
                    <a:pt x="-960" y="6725"/>
                    <a:pt x="2881" y="2881"/>
                  </a:cubicBezTo>
                  <a:cubicBezTo>
                    <a:pt x="6724" y="-960"/>
                    <a:pt x="12953" y="-960"/>
                    <a:pt x="16796" y="288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9777" name="AutoShape 81"/>
            <p:cNvSpPr>
              <a:spLocks/>
            </p:cNvSpPr>
            <p:nvPr/>
          </p:nvSpPr>
          <p:spPr bwMode="auto">
            <a:xfrm>
              <a:off x="6443384" y="4610115"/>
              <a:ext cx="1314681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болтаться</a:t>
              </a:r>
              <a:endParaRPr lang="ru-RU" altLang="ru-RU" sz="2953"/>
            </a:p>
          </p:txBody>
        </p:sp>
        <p:sp>
          <p:nvSpPr>
            <p:cNvPr id="29778" name="Line 82"/>
            <p:cNvSpPr>
              <a:spLocks noChangeShapeType="1"/>
            </p:cNvSpPr>
            <p:nvPr/>
          </p:nvSpPr>
          <p:spPr bwMode="auto">
            <a:xfrm>
              <a:off x="5282721" y="6135908"/>
              <a:ext cx="512853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9779" name="AutoShape 83"/>
            <p:cNvSpPr>
              <a:spLocks/>
            </p:cNvSpPr>
            <p:nvPr/>
          </p:nvSpPr>
          <p:spPr bwMode="auto">
            <a:xfrm>
              <a:off x="208135" y="0"/>
              <a:ext cx="6622196" cy="7367346"/>
            </a:xfrm>
            <a:custGeom>
              <a:avLst/>
              <a:gdLst>
                <a:gd name="T0" fmla="+- 0 11016 511"/>
                <a:gd name="T1" fmla="*/ T0 w 21011"/>
                <a:gd name="T2" fmla="+- 0 10957 789"/>
                <a:gd name="T3" fmla="*/ 10957 h 20337"/>
                <a:gd name="T4" fmla="+- 0 11016 511"/>
                <a:gd name="T5" fmla="*/ T4 w 21011"/>
                <a:gd name="T6" fmla="+- 0 10957 789"/>
                <a:gd name="T7" fmla="*/ 10957 h 20337"/>
                <a:gd name="T8" fmla="+- 0 11016 511"/>
                <a:gd name="T9" fmla="*/ T8 w 21011"/>
                <a:gd name="T10" fmla="+- 0 10957 789"/>
                <a:gd name="T11" fmla="*/ 10957 h 20337"/>
                <a:gd name="T12" fmla="+- 0 11016 511"/>
                <a:gd name="T13" fmla="*/ T12 w 21011"/>
                <a:gd name="T14" fmla="+- 0 10957 789"/>
                <a:gd name="T15" fmla="*/ 10957 h 2033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11" h="20337">
                  <a:moveTo>
                    <a:pt x="11885" y="19886"/>
                  </a:moveTo>
                  <a:cubicBezTo>
                    <a:pt x="10544" y="18984"/>
                    <a:pt x="10714" y="17537"/>
                    <a:pt x="10850" y="16005"/>
                  </a:cubicBezTo>
                  <a:cubicBezTo>
                    <a:pt x="10999" y="14326"/>
                    <a:pt x="10802" y="12373"/>
                    <a:pt x="10915" y="10571"/>
                  </a:cubicBezTo>
                  <a:cubicBezTo>
                    <a:pt x="11008" y="9087"/>
                    <a:pt x="11066" y="7485"/>
                    <a:pt x="9811" y="6512"/>
                  </a:cubicBezTo>
                  <a:cubicBezTo>
                    <a:pt x="8492" y="5490"/>
                    <a:pt x="6574" y="5775"/>
                    <a:pt x="4811" y="5971"/>
                  </a:cubicBezTo>
                  <a:cubicBezTo>
                    <a:pt x="2929" y="6181"/>
                    <a:pt x="853" y="5973"/>
                    <a:pt x="183" y="4536"/>
                  </a:cubicBezTo>
                  <a:cubicBezTo>
                    <a:pt x="-511" y="3044"/>
                    <a:pt x="861" y="1430"/>
                    <a:pt x="2817" y="975"/>
                  </a:cubicBezTo>
                  <a:cubicBezTo>
                    <a:pt x="3913" y="721"/>
                    <a:pt x="5083" y="771"/>
                    <a:pt x="6238" y="779"/>
                  </a:cubicBezTo>
                  <a:cubicBezTo>
                    <a:pt x="7391" y="786"/>
                    <a:pt x="8551" y="817"/>
                    <a:pt x="9687" y="651"/>
                  </a:cubicBezTo>
                  <a:cubicBezTo>
                    <a:pt x="11953" y="321"/>
                    <a:pt x="14574" y="-789"/>
                    <a:pt x="16024" y="962"/>
                  </a:cubicBezTo>
                  <a:cubicBezTo>
                    <a:pt x="17112" y="2275"/>
                    <a:pt x="16537" y="4409"/>
                    <a:pt x="16315" y="6265"/>
                  </a:cubicBezTo>
                  <a:cubicBezTo>
                    <a:pt x="16164" y="7527"/>
                    <a:pt x="16235" y="8798"/>
                    <a:pt x="16073" y="10060"/>
                  </a:cubicBezTo>
                  <a:cubicBezTo>
                    <a:pt x="15839" y="11875"/>
                    <a:pt x="15201" y="13880"/>
                    <a:pt x="16675" y="15130"/>
                  </a:cubicBezTo>
                  <a:cubicBezTo>
                    <a:pt x="17386" y="15733"/>
                    <a:pt x="18429" y="15938"/>
                    <a:pt x="19424" y="16028"/>
                  </a:cubicBezTo>
                  <a:cubicBezTo>
                    <a:pt x="19923" y="16073"/>
                    <a:pt x="20429" y="16122"/>
                    <a:pt x="20776" y="16465"/>
                  </a:cubicBezTo>
                  <a:cubicBezTo>
                    <a:pt x="21026" y="16712"/>
                    <a:pt x="21089" y="17068"/>
                    <a:pt x="20903" y="17353"/>
                  </a:cubicBezTo>
                  <a:cubicBezTo>
                    <a:pt x="20547" y="17901"/>
                    <a:pt x="19639" y="17805"/>
                    <a:pt x="19167" y="18230"/>
                  </a:cubicBezTo>
                  <a:cubicBezTo>
                    <a:pt x="18684" y="18665"/>
                    <a:pt x="18863" y="19432"/>
                    <a:pt x="18334" y="19856"/>
                  </a:cubicBezTo>
                  <a:cubicBezTo>
                    <a:pt x="17900" y="20204"/>
                    <a:pt x="17288" y="20124"/>
                    <a:pt x="16714" y="20095"/>
                  </a:cubicBezTo>
                  <a:cubicBezTo>
                    <a:pt x="15051" y="20012"/>
                    <a:pt x="13260" y="20810"/>
                    <a:pt x="11885" y="19886"/>
                  </a:cubicBezTo>
                  <a:close/>
                </a:path>
              </a:pathLst>
            </a:custGeom>
            <a:solidFill>
              <a:srgbClr val="53585F">
                <a:alpha val="14902"/>
              </a:srgbClr>
            </a:solidFill>
            <a:ln w="25400" cap="flat" cmpd="sng">
              <a:solidFill>
                <a:srgbClr val="000000">
                  <a:alpha val="14902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9780" name="AutoShape 84"/>
            <p:cNvSpPr>
              <a:spLocks/>
            </p:cNvSpPr>
            <p:nvPr/>
          </p:nvSpPr>
          <p:spPr bwMode="auto">
            <a:xfrm>
              <a:off x="478072" y="2295581"/>
              <a:ext cx="3200916" cy="3090927"/>
            </a:xfrm>
            <a:custGeom>
              <a:avLst/>
              <a:gdLst>
                <a:gd name="T0" fmla="+- 0 10799 960"/>
                <a:gd name="T1" fmla="*/ T0 w 19679"/>
                <a:gd name="T2" fmla="+- 0 10799 960"/>
                <a:gd name="T3" fmla="*/ 10799 h 19679"/>
                <a:gd name="T4" fmla="+- 0 10799 960"/>
                <a:gd name="T5" fmla="*/ T4 w 19679"/>
                <a:gd name="T6" fmla="+- 0 10799 960"/>
                <a:gd name="T7" fmla="*/ 10799 h 19679"/>
                <a:gd name="T8" fmla="+- 0 10799 960"/>
                <a:gd name="T9" fmla="*/ T8 w 19679"/>
                <a:gd name="T10" fmla="+- 0 10799 960"/>
                <a:gd name="T11" fmla="*/ 10799 h 19679"/>
                <a:gd name="T12" fmla="+- 0 10799 960"/>
                <a:gd name="T13" fmla="*/ T12 w 19679"/>
                <a:gd name="T14" fmla="+- 0 10799 960"/>
                <a:gd name="T15" fmla="*/ 10799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7" y="2880"/>
                  </a:moveTo>
                  <a:cubicBezTo>
                    <a:pt x="20639" y="6723"/>
                    <a:pt x="20639" y="12953"/>
                    <a:pt x="16797" y="16797"/>
                  </a:cubicBezTo>
                  <a:cubicBezTo>
                    <a:pt x="12954" y="20640"/>
                    <a:pt x="6724" y="20640"/>
                    <a:pt x="2881" y="16797"/>
                  </a:cubicBezTo>
                  <a:cubicBezTo>
                    <a:pt x="-960" y="12953"/>
                    <a:pt x="-960" y="6723"/>
                    <a:pt x="2881" y="2880"/>
                  </a:cubicBezTo>
                  <a:cubicBezTo>
                    <a:pt x="6724" y="-960"/>
                    <a:pt x="12954" y="-960"/>
                    <a:pt x="16797" y="2880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9781" name="AutoShape 85"/>
            <p:cNvSpPr>
              <a:spLocks/>
            </p:cNvSpPr>
            <p:nvPr/>
          </p:nvSpPr>
          <p:spPr bwMode="auto">
            <a:xfrm>
              <a:off x="1208489" y="436440"/>
              <a:ext cx="1127323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качаться</a:t>
              </a:r>
              <a:endParaRPr lang="ru-RU" altLang="ru-RU" sz="2953"/>
            </a:p>
          </p:txBody>
        </p:sp>
        <p:sp>
          <p:nvSpPr>
            <p:cNvPr id="29782" name="AutoShape 86"/>
            <p:cNvSpPr>
              <a:spLocks/>
            </p:cNvSpPr>
            <p:nvPr/>
          </p:nvSpPr>
          <p:spPr bwMode="auto">
            <a:xfrm>
              <a:off x="-1" y="2450972"/>
              <a:ext cx="3543898" cy="4090990"/>
            </a:xfrm>
            <a:custGeom>
              <a:avLst/>
              <a:gdLst>
                <a:gd name="T0" fmla="+- 0 11001 501"/>
                <a:gd name="T1" fmla="*/ T0 w 21000"/>
                <a:gd name="T2" fmla="+- 0 10214 1017"/>
                <a:gd name="T3" fmla="*/ 10214 h 18395"/>
                <a:gd name="T4" fmla="+- 0 11001 501"/>
                <a:gd name="T5" fmla="*/ T4 w 21000"/>
                <a:gd name="T6" fmla="+- 0 10214 1017"/>
                <a:gd name="T7" fmla="*/ 10214 h 18395"/>
                <a:gd name="T8" fmla="+- 0 11001 501"/>
                <a:gd name="T9" fmla="*/ T8 w 21000"/>
                <a:gd name="T10" fmla="+- 0 10214 1017"/>
                <a:gd name="T11" fmla="*/ 10214 h 18395"/>
                <a:gd name="T12" fmla="+- 0 11001 501"/>
                <a:gd name="T13" fmla="*/ T12 w 21000"/>
                <a:gd name="T14" fmla="+- 0 10214 1017"/>
                <a:gd name="T15" fmla="*/ 10214 h 1839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00" h="18395">
                  <a:moveTo>
                    <a:pt x="1201" y="3246"/>
                  </a:moveTo>
                  <a:cubicBezTo>
                    <a:pt x="3043" y="85"/>
                    <a:pt x="7539" y="-1017"/>
                    <a:pt x="9285" y="1064"/>
                  </a:cubicBezTo>
                  <a:cubicBezTo>
                    <a:pt x="11061" y="3180"/>
                    <a:pt x="7031" y="5502"/>
                    <a:pt x="8246" y="7663"/>
                  </a:cubicBezTo>
                  <a:cubicBezTo>
                    <a:pt x="10214" y="11161"/>
                    <a:pt x="16887" y="7406"/>
                    <a:pt x="19844" y="9577"/>
                  </a:cubicBezTo>
                  <a:cubicBezTo>
                    <a:pt x="21056" y="10465"/>
                    <a:pt x="21099" y="11639"/>
                    <a:pt x="20924" y="12795"/>
                  </a:cubicBezTo>
                  <a:cubicBezTo>
                    <a:pt x="20774" y="13795"/>
                    <a:pt x="20493" y="14922"/>
                    <a:pt x="19905" y="15981"/>
                  </a:cubicBezTo>
                  <a:cubicBezTo>
                    <a:pt x="17353" y="20582"/>
                    <a:pt x="10041" y="17767"/>
                    <a:pt x="5292" y="14474"/>
                  </a:cubicBezTo>
                  <a:cubicBezTo>
                    <a:pt x="3531" y="13252"/>
                    <a:pt x="1839" y="11917"/>
                    <a:pt x="870" y="10328"/>
                  </a:cubicBezTo>
                  <a:cubicBezTo>
                    <a:pt x="-501" y="8072"/>
                    <a:pt x="-148" y="5563"/>
                    <a:pt x="1201" y="3246"/>
                  </a:cubicBezTo>
                  <a:close/>
                </a:path>
              </a:pathLst>
            </a:custGeom>
            <a:solidFill>
              <a:srgbClr val="000000">
                <a:alpha val="21568"/>
              </a:srgbClr>
            </a:solidFill>
            <a:ln w="25400" cap="flat" cmpd="sng">
              <a:solidFill>
                <a:srgbClr val="000000">
                  <a:alpha val="21568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9783" name="AutoShape 87"/>
            <p:cNvSpPr>
              <a:spLocks/>
            </p:cNvSpPr>
            <p:nvPr/>
          </p:nvSpPr>
          <p:spPr bwMode="auto">
            <a:xfrm>
              <a:off x="5701905" y="5780278"/>
              <a:ext cx="1930747" cy="1506457"/>
            </a:xfrm>
            <a:custGeom>
              <a:avLst/>
              <a:gdLst>
                <a:gd name="T0" fmla="+- 0 11004 826"/>
                <a:gd name="T1" fmla="*/ T0 w 20356"/>
                <a:gd name="T2" fmla="+- 0 10750 1212"/>
                <a:gd name="T3" fmla="*/ 10750 h 19076"/>
                <a:gd name="T4" fmla="+- 0 11004 826"/>
                <a:gd name="T5" fmla="*/ T4 w 20356"/>
                <a:gd name="T6" fmla="+- 0 10750 1212"/>
                <a:gd name="T7" fmla="*/ 10750 h 19076"/>
                <a:gd name="T8" fmla="+- 0 11004 826"/>
                <a:gd name="T9" fmla="*/ T8 w 20356"/>
                <a:gd name="T10" fmla="+- 0 10750 1212"/>
                <a:gd name="T11" fmla="*/ 10750 h 19076"/>
                <a:gd name="T12" fmla="+- 0 11004 826"/>
                <a:gd name="T13" fmla="*/ T12 w 20356"/>
                <a:gd name="T14" fmla="+- 0 10750 1212"/>
                <a:gd name="T15" fmla="*/ 10750 h 1907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356" h="19076">
                  <a:moveTo>
                    <a:pt x="90" y="4774"/>
                  </a:moveTo>
                  <a:cubicBezTo>
                    <a:pt x="-826" y="-696"/>
                    <a:pt x="5350" y="-1212"/>
                    <a:pt x="10163" y="1937"/>
                  </a:cubicBezTo>
                  <a:cubicBezTo>
                    <a:pt x="13065" y="3836"/>
                    <a:pt x="15287" y="5936"/>
                    <a:pt x="17175" y="8107"/>
                  </a:cubicBezTo>
                  <a:cubicBezTo>
                    <a:pt x="18652" y="9803"/>
                    <a:pt x="20102" y="11803"/>
                    <a:pt x="20337" y="14666"/>
                  </a:cubicBezTo>
                  <a:cubicBezTo>
                    <a:pt x="20774" y="19978"/>
                    <a:pt x="13415" y="20387"/>
                    <a:pt x="8830" y="16446"/>
                  </a:cubicBezTo>
                  <a:cubicBezTo>
                    <a:pt x="6215" y="14199"/>
                    <a:pt x="4001" y="11235"/>
                    <a:pt x="1871" y="8556"/>
                  </a:cubicBezTo>
                  <a:cubicBezTo>
                    <a:pt x="1007" y="7471"/>
                    <a:pt x="347" y="6306"/>
                    <a:pt x="90" y="4774"/>
                  </a:cubicBezTo>
                  <a:close/>
                </a:path>
              </a:pathLst>
            </a:custGeom>
            <a:solidFill>
              <a:srgbClr val="000000">
                <a:alpha val="33333"/>
              </a:srgbClr>
            </a:solidFill>
            <a:ln w="25400" cap="flat" cmpd="sng">
              <a:solidFill>
                <a:srgbClr val="000000">
                  <a:alpha val="33333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</p:grpSp>
      <p:sp>
        <p:nvSpPr>
          <p:cNvPr id="29784" name="AutoShape 88"/>
          <p:cNvSpPr>
            <a:spLocks/>
          </p:cNvSpPr>
          <p:nvPr/>
        </p:nvSpPr>
        <p:spPr bwMode="auto">
          <a:xfrm>
            <a:off x="2331461" y="252829"/>
            <a:ext cx="1887668" cy="429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2146" tIns="32146" rIns="32146" bIns="32146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defTabSz="642915"/>
            <a:r>
              <a:rPr lang="ru-RU" altLang="ru-RU" sz="2531">
                <a:solidFill>
                  <a:srgbClr val="FFFFFF"/>
                </a:solidFill>
              </a:rPr>
              <a:t>РУССКИЙ</a:t>
            </a:r>
            <a:endParaRPr lang="ru-RU" altLang="ru-RU" sz="2953"/>
          </a:p>
        </p:txBody>
      </p:sp>
    </p:spTree>
    <p:extLst>
      <p:ext uri="{BB962C8B-B14F-4D97-AF65-F5344CB8AC3E}">
        <p14:creationId xmlns:p14="http://schemas.microsoft.com/office/powerpoint/2010/main" val="3662201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/>
          </p:cNvSpPr>
          <p:nvPr>
            <p:ph type="body" idx="1"/>
          </p:nvPr>
        </p:nvSpPr>
        <p:spPr bwMode="auto">
          <a:xfrm>
            <a:off x="2483941" y="836043"/>
            <a:ext cx="7359179" cy="5787553"/>
          </a:xfrm>
          <a:solidFill>
            <a:srgbClr val="FFFFFF">
              <a:alpha val="93724"/>
            </a:srgbClr>
          </a:solidFill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10751"/>
            <a:endParaRPr lang="ru-RU" altLang="ru-RU" sz="2531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2476128" y="918642"/>
            <a:ext cx="6580063" cy="5621238"/>
            <a:chOff x="0" y="-1"/>
            <a:chExt cx="9358168" cy="7993157"/>
          </a:xfrm>
        </p:grpSpPr>
        <p:grpSp>
          <p:nvGrpSpPr>
            <p:cNvPr id="27651" name="Group 3"/>
            <p:cNvGrpSpPr>
              <a:grpSpLocks/>
            </p:cNvGrpSpPr>
            <p:nvPr/>
          </p:nvGrpSpPr>
          <p:grpSpPr bwMode="auto">
            <a:xfrm>
              <a:off x="4573657" y="2859806"/>
              <a:ext cx="1273197" cy="389012"/>
              <a:chOff x="0" y="0"/>
              <a:chExt cx="1273196" cy="389012"/>
            </a:xfrm>
          </p:grpSpPr>
          <p:sp>
            <p:nvSpPr>
              <p:cNvPr id="27652" name="AutoShape 4"/>
              <p:cNvSpPr>
                <a:spLocks/>
              </p:cNvSpPr>
              <p:nvPr/>
            </p:nvSpPr>
            <p:spPr bwMode="auto">
              <a:xfrm>
                <a:off x="0" y="0"/>
                <a:ext cx="1273196" cy="389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53" name="AutoShape 5"/>
              <p:cNvSpPr>
                <a:spLocks/>
              </p:cNvSpPr>
              <p:nvPr/>
            </p:nvSpPr>
            <p:spPr bwMode="auto">
              <a:xfrm>
                <a:off x="0" y="53823"/>
                <a:ext cx="1273196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качели</a:t>
                </a:r>
                <a:endParaRPr lang="ru-RU" altLang="ru-RU" sz="2953"/>
              </a:p>
            </p:txBody>
          </p:sp>
        </p:grpSp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4535557" y="354262"/>
              <a:ext cx="1522437" cy="936716"/>
              <a:chOff x="0" y="0"/>
              <a:chExt cx="1522437" cy="936715"/>
            </a:xfrm>
          </p:grpSpPr>
          <p:sp>
            <p:nvSpPr>
              <p:cNvPr id="27655" name="AutoShape 7"/>
              <p:cNvSpPr>
                <a:spLocks/>
              </p:cNvSpPr>
              <p:nvPr/>
            </p:nvSpPr>
            <p:spPr bwMode="auto">
              <a:xfrm>
                <a:off x="0" y="0"/>
                <a:ext cx="1522437" cy="9367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56" name="AutoShape 8"/>
              <p:cNvSpPr>
                <a:spLocks/>
              </p:cNvSpPr>
              <p:nvPr/>
            </p:nvSpPr>
            <p:spPr bwMode="auto">
              <a:xfrm>
                <a:off x="0" y="54426"/>
                <a:ext cx="1522437" cy="82795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33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человек на качелях (+контроль)</a:t>
                </a:r>
                <a:endParaRPr lang="ru-RU" altLang="ru-RU" sz="2953"/>
              </a:p>
            </p:txBody>
          </p:sp>
        </p:grpSp>
        <p:grpSp>
          <p:nvGrpSpPr>
            <p:cNvPr id="27657" name="Group 9"/>
            <p:cNvGrpSpPr>
              <a:grpSpLocks/>
            </p:cNvGrpSpPr>
            <p:nvPr/>
          </p:nvGrpSpPr>
          <p:grpSpPr bwMode="auto">
            <a:xfrm>
              <a:off x="4659384" y="1630851"/>
              <a:ext cx="1281133" cy="681104"/>
              <a:chOff x="0" y="0"/>
              <a:chExt cx="1281133" cy="681103"/>
            </a:xfrm>
          </p:grpSpPr>
          <p:sp>
            <p:nvSpPr>
              <p:cNvPr id="27658" name="AutoShape 10"/>
              <p:cNvSpPr>
                <a:spLocks/>
              </p:cNvSpPr>
              <p:nvPr/>
            </p:nvSpPr>
            <p:spPr bwMode="auto">
              <a:xfrm>
                <a:off x="0" y="0"/>
                <a:ext cx="1281074" cy="68110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59" name="AutoShape 11"/>
              <p:cNvSpPr>
                <a:spLocks/>
              </p:cNvSpPr>
              <p:nvPr/>
            </p:nvSpPr>
            <p:spPr bwMode="auto">
              <a:xfrm>
                <a:off x="0" y="53823"/>
                <a:ext cx="1281133" cy="5734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кресло-качалка</a:t>
                </a:r>
                <a:endParaRPr lang="ru-RU" altLang="ru-RU" sz="2953"/>
              </a:p>
            </p:txBody>
          </p:sp>
        </p:grpSp>
        <p:grpSp>
          <p:nvGrpSpPr>
            <p:cNvPr id="27660" name="Group 12"/>
            <p:cNvGrpSpPr>
              <a:grpSpLocks/>
            </p:cNvGrpSpPr>
            <p:nvPr/>
          </p:nvGrpSpPr>
          <p:grpSpPr bwMode="auto">
            <a:xfrm>
              <a:off x="4568895" y="3991905"/>
              <a:ext cx="1273196" cy="389012"/>
              <a:chOff x="0" y="0"/>
              <a:chExt cx="1273195" cy="389011"/>
            </a:xfrm>
          </p:grpSpPr>
          <p:sp>
            <p:nvSpPr>
              <p:cNvPr id="27661" name="AutoShape 13"/>
              <p:cNvSpPr>
                <a:spLocks/>
              </p:cNvSpPr>
              <p:nvPr/>
            </p:nvSpPr>
            <p:spPr bwMode="auto">
              <a:xfrm>
                <a:off x="0" y="0"/>
                <a:ext cx="1273195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62" name="AutoShape 14"/>
              <p:cNvSpPr>
                <a:spLocks/>
              </p:cNvSpPr>
              <p:nvPr/>
            </p:nvSpPr>
            <p:spPr bwMode="auto">
              <a:xfrm>
                <a:off x="0" y="53823"/>
                <a:ext cx="1273195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фонарь</a:t>
                </a:r>
                <a:endParaRPr lang="ru-RU" altLang="ru-RU" sz="2953"/>
              </a:p>
            </p:txBody>
          </p:sp>
        </p:grpSp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4691134" y="6062393"/>
              <a:ext cx="1271609" cy="389011"/>
              <a:chOff x="0" y="0"/>
              <a:chExt cx="1271608" cy="389011"/>
            </a:xfrm>
          </p:grpSpPr>
          <p:sp>
            <p:nvSpPr>
              <p:cNvPr id="27664" name="AutoShape 16"/>
              <p:cNvSpPr>
                <a:spLocks/>
              </p:cNvSpPr>
              <p:nvPr/>
            </p:nvSpPr>
            <p:spPr bwMode="auto">
              <a:xfrm>
                <a:off x="0" y="0"/>
                <a:ext cx="1271549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65" name="AutoShape 17"/>
              <p:cNvSpPr>
                <a:spLocks/>
              </p:cNvSpPr>
              <p:nvPr/>
            </p:nvSpPr>
            <p:spPr bwMode="auto">
              <a:xfrm>
                <a:off x="0" y="53823"/>
                <a:ext cx="127160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дерево</a:t>
                </a:r>
                <a:endParaRPr lang="ru-RU" altLang="ru-RU" sz="2953"/>
              </a:p>
            </p:txBody>
          </p:sp>
        </p:grpSp>
        <p:grpSp>
          <p:nvGrpSpPr>
            <p:cNvPr id="27666" name="Group 18"/>
            <p:cNvGrpSpPr>
              <a:grpSpLocks/>
            </p:cNvGrpSpPr>
            <p:nvPr/>
          </p:nvGrpSpPr>
          <p:grpSpPr bwMode="auto">
            <a:xfrm>
              <a:off x="6485037" y="3991905"/>
              <a:ext cx="866790" cy="389012"/>
              <a:chOff x="0" y="0"/>
              <a:chExt cx="866790" cy="389011"/>
            </a:xfrm>
          </p:grpSpPr>
          <p:sp>
            <p:nvSpPr>
              <p:cNvPr id="27667" name="AutoShape 19"/>
              <p:cNvSpPr>
                <a:spLocks/>
              </p:cNvSpPr>
              <p:nvPr/>
            </p:nvSpPr>
            <p:spPr bwMode="auto">
              <a:xfrm>
                <a:off x="0" y="0"/>
                <a:ext cx="866790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68" name="AutoShape 20"/>
              <p:cNvSpPr>
                <a:spLocks/>
              </p:cNvSpPr>
              <p:nvPr/>
            </p:nvSpPr>
            <p:spPr bwMode="auto">
              <a:xfrm>
                <a:off x="0" y="53823"/>
                <a:ext cx="866790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брелок</a:t>
                </a:r>
                <a:endParaRPr lang="ru-RU" altLang="ru-RU" sz="2953"/>
              </a:p>
            </p:txBody>
          </p:sp>
        </p:grpSp>
        <p:grpSp>
          <p:nvGrpSpPr>
            <p:cNvPr id="27669" name="Group 21"/>
            <p:cNvGrpSpPr>
              <a:grpSpLocks/>
            </p:cNvGrpSpPr>
            <p:nvPr/>
          </p:nvGrpSpPr>
          <p:grpSpPr bwMode="auto">
            <a:xfrm>
              <a:off x="7683617" y="3991905"/>
              <a:ext cx="965217" cy="389012"/>
              <a:chOff x="-1" y="0"/>
              <a:chExt cx="965217" cy="389011"/>
            </a:xfrm>
          </p:grpSpPr>
          <p:sp>
            <p:nvSpPr>
              <p:cNvPr id="27670" name="AutoShape 22"/>
              <p:cNvSpPr>
                <a:spLocks/>
              </p:cNvSpPr>
              <p:nvPr/>
            </p:nvSpPr>
            <p:spPr bwMode="auto">
              <a:xfrm>
                <a:off x="-1" y="0"/>
                <a:ext cx="965173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71" name="AutoShape 23"/>
              <p:cNvSpPr>
                <a:spLocks/>
              </p:cNvSpPr>
              <p:nvPr/>
            </p:nvSpPr>
            <p:spPr bwMode="auto">
              <a:xfrm>
                <a:off x="0" y="53823"/>
                <a:ext cx="965216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шнурки</a:t>
                </a:r>
                <a:endParaRPr lang="ru-RU" altLang="ru-RU" sz="2953"/>
              </a:p>
            </p:txBody>
          </p:sp>
        </p:grpSp>
        <p:grpSp>
          <p:nvGrpSpPr>
            <p:cNvPr id="27672" name="Group 24"/>
            <p:cNvGrpSpPr>
              <a:grpSpLocks/>
            </p:cNvGrpSpPr>
            <p:nvPr/>
          </p:nvGrpSpPr>
          <p:grpSpPr bwMode="auto">
            <a:xfrm>
              <a:off x="6485037" y="5238325"/>
              <a:ext cx="866790" cy="389013"/>
              <a:chOff x="0" y="0"/>
              <a:chExt cx="866790" cy="389012"/>
            </a:xfrm>
          </p:grpSpPr>
          <p:sp>
            <p:nvSpPr>
              <p:cNvPr id="27673" name="AutoShape 25"/>
              <p:cNvSpPr>
                <a:spLocks/>
              </p:cNvSpPr>
              <p:nvPr/>
            </p:nvSpPr>
            <p:spPr bwMode="auto">
              <a:xfrm>
                <a:off x="0" y="0"/>
                <a:ext cx="866790" cy="389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74" name="AutoShape 26"/>
              <p:cNvSpPr>
                <a:spLocks/>
              </p:cNvSpPr>
              <p:nvPr/>
            </p:nvSpPr>
            <p:spPr bwMode="auto">
              <a:xfrm>
                <a:off x="0" y="53823"/>
                <a:ext cx="866790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колесо</a:t>
                </a:r>
                <a:endParaRPr lang="ru-RU" altLang="ru-RU" sz="2953"/>
              </a:p>
            </p:txBody>
          </p:sp>
        </p:grpSp>
        <p:grpSp>
          <p:nvGrpSpPr>
            <p:cNvPr id="27675" name="Group 27"/>
            <p:cNvGrpSpPr>
              <a:grpSpLocks/>
            </p:cNvGrpSpPr>
            <p:nvPr/>
          </p:nvGrpSpPr>
          <p:grpSpPr bwMode="auto">
            <a:xfrm>
              <a:off x="6477099" y="6068744"/>
              <a:ext cx="919179" cy="389012"/>
              <a:chOff x="-1" y="0"/>
              <a:chExt cx="919179" cy="389011"/>
            </a:xfrm>
          </p:grpSpPr>
          <p:sp>
            <p:nvSpPr>
              <p:cNvPr id="27676" name="AutoShape 28"/>
              <p:cNvSpPr>
                <a:spLocks/>
              </p:cNvSpPr>
              <p:nvPr/>
            </p:nvSpPr>
            <p:spPr bwMode="auto">
              <a:xfrm>
                <a:off x="-1" y="0"/>
                <a:ext cx="919136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77" name="AutoShape 29"/>
              <p:cNvSpPr>
                <a:spLocks/>
              </p:cNvSpPr>
              <p:nvPr/>
            </p:nvSpPr>
            <p:spPr bwMode="auto">
              <a:xfrm>
                <a:off x="0" y="53823"/>
                <a:ext cx="91917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стул</a:t>
                </a:r>
                <a:endParaRPr lang="ru-RU" altLang="ru-RU" sz="2953"/>
              </a:p>
            </p:txBody>
          </p:sp>
        </p:grpSp>
        <p:grpSp>
          <p:nvGrpSpPr>
            <p:cNvPr id="27678" name="Group 30"/>
            <p:cNvGrpSpPr>
              <a:grpSpLocks/>
            </p:cNvGrpSpPr>
            <p:nvPr/>
          </p:nvGrpSpPr>
          <p:grpSpPr bwMode="auto">
            <a:xfrm>
              <a:off x="5848440" y="6900750"/>
              <a:ext cx="866789" cy="389011"/>
              <a:chOff x="0" y="0"/>
              <a:chExt cx="866789" cy="389011"/>
            </a:xfrm>
          </p:grpSpPr>
          <p:sp>
            <p:nvSpPr>
              <p:cNvPr id="27679" name="AutoShape 31"/>
              <p:cNvSpPr>
                <a:spLocks/>
              </p:cNvSpPr>
              <p:nvPr/>
            </p:nvSpPr>
            <p:spPr bwMode="auto">
              <a:xfrm>
                <a:off x="0" y="0"/>
                <a:ext cx="866789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80" name="AutoShape 32"/>
              <p:cNvSpPr>
                <a:spLocks/>
              </p:cNvSpPr>
              <p:nvPr/>
            </p:nvSpPr>
            <p:spPr bwMode="auto">
              <a:xfrm>
                <a:off x="0" y="53823"/>
                <a:ext cx="86678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мост</a:t>
                </a:r>
                <a:endParaRPr lang="ru-RU" altLang="ru-RU" sz="2953"/>
              </a:p>
            </p:txBody>
          </p:sp>
        </p:grpSp>
        <p:grpSp>
          <p:nvGrpSpPr>
            <p:cNvPr id="27681" name="Group 33"/>
            <p:cNvGrpSpPr>
              <a:grpSpLocks/>
            </p:cNvGrpSpPr>
            <p:nvPr/>
          </p:nvGrpSpPr>
          <p:grpSpPr bwMode="auto">
            <a:xfrm>
              <a:off x="7194660" y="6897574"/>
              <a:ext cx="931879" cy="389012"/>
              <a:chOff x="0" y="0"/>
              <a:chExt cx="931878" cy="389011"/>
            </a:xfrm>
          </p:grpSpPr>
          <p:sp>
            <p:nvSpPr>
              <p:cNvPr id="27682" name="AutoShape 34"/>
              <p:cNvSpPr>
                <a:spLocks/>
              </p:cNvSpPr>
              <p:nvPr/>
            </p:nvSpPr>
            <p:spPr bwMode="auto">
              <a:xfrm>
                <a:off x="0" y="0"/>
                <a:ext cx="931878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83" name="AutoShape 35"/>
              <p:cNvSpPr>
                <a:spLocks/>
              </p:cNvSpPr>
              <p:nvPr/>
            </p:nvSpPr>
            <p:spPr bwMode="auto">
              <a:xfrm>
                <a:off x="0" y="53823"/>
                <a:ext cx="93187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пьяный</a:t>
                </a:r>
                <a:endParaRPr lang="ru-RU" altLang="ru-RU" sz="2953"/>
              </a:p>
            </p:txBody>
          </p:sp>
        </p:grpSp>
        <p:grpSp>
          <p:nvGrpSpPr>
            <p:cNvPr id="27684" name="Group 36"/>
            <p:cNvGrpSpPr>
              <a:grpSpLocks/>
            </p:cNvGrpSpPr>
            <p:nvPr/>
          </p:nvGrpSpPr>
          <p:grpSpPr bwMode="auto">
            <a:xfrm>
              <a:off x="2955970" y="1780104"/>
              <a:ext cx="919178" cy="389012"/>
              <a:chOff x="-1" y="0"/>
              <a:chExt cx="919179" cy="389012"/>
            </a:xfrm>
          </p:grpSpPr>
          <p:sp>
            <p:nvSpPr>
              <p:cNvPr id="27685" name="AutoShape 37"/>
              <p:cNvSpPr>
                <a:spLocks/>
              </p:cNvSpPr>
              <p:nvPr/>
            </p:nvSpPr>
            <p:spPr bwMode="auto">
              <a:xfrm>
                <a:off x="-1" y="0"/>
                <a:ext cx="919136" cy="389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86" name="AutoShape 38"/>
              <p:cNvSpPr>
                <a:spLocks/>
              </p:cNvSpPr>
              <p:nvPr/>
            </p:nvSpPr>
            <p:spPr bwMode="auto">
              <a:xfrm>
                <a:off x="0" y="53823"/>
                <a:ext cx="91917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поезд</a:t>
                </a:r>
                <a:endParaRPr lang="ru-RU" altLang="ru-RU" sz="2953"/>
              </a:p>
            </p:txBody>
          </p:sp>
        </p:grpSp>
        <p:grpSp>
          <p:nvGrpSpPr>
            <p:cNvPr id="27687" name="Group 39"/>
            <p:cNvGrpSpPr>
              <a:grpSpLocks/>
            </p:cNvGrpSpPr>
            <p:nvPr/>
          </p:nvGrpSpPr>
          <p:grpSpPr bwMode="auto">
            <a:xfrm>
              <a:off x="1443059" y="1780104"/>
              <a:ext cx="728675" cy="389012"/>
              <a:chOff x="-1" y="0"/>
              <a:chExt cx="728676" cy="389012"/>
            </a:xfrm>
          </p:grpSpPr>
          <p:sp>
            <p:nvSpPr>
              <p:cNvPr id="27688" name="AutoShape 40"/>
              <p:cNvSpPr>
                <a:spLocks/>
              </p:cNvSpPr>
              <p:nvPr/>
            </p:nvSpPr>
            <p:spPr bwMode="auto">
              <a:xfrm>
                <a:off x="-1" y="0"/>
                <a:ext cx="728608" cy="389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89" name="AutoShape 41"/>
              <p:cNvSpPr>
                <a:spLocks/>
              </p:cNvSpPr>
              <p:nvPr/>
            </p:nvSpPr>
            <p:spPr bwMode="auto">
              <a:xfrm>
                <a:off x="1" y="53823"/>
                <a:ext cx="728674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лодка</a:t>
                </a:r>
                <a:endParaRPr lang="ru-RU" altLang="ru-RU" sz="2953"/>
              </a:p>
            </p:txBody>
          </p:sp>
        </p:grpSp>
        <p:grpSp>
          <p:nvGrpSpPr>
            <p:cNvPr id="27690" name="Group 42"/>
            <p:cNvGrpSpPr>
              <a:grpSpLocks/>
            </p:cNvGrpSpPr>
            <p:nvPr/>
          </p:nvGrpSpPr>
          <p:grpSpPr bwMode="auto">
            <a:xfrm>
              <a:off x="1389083" y="2862981"/>
              <a:ext cx="728675" cy="389013"/>
              <a:chOff x="-1" y="0"/>
              <a:chExt cx="728676" cy="389012"/>
            </a:xfrm>
          </p:grpSpPr>
          <p:sp>
            <p:nvSpPr>
              <p:cNvPr id="27691" name="AutoShape 43"/>
              <p:cNvSpPr>
                <a:spLocks/>
              </p:cNvSpPr>
              <p:nvPr/>
            </p:nvSpPr>
            <p:spPr bwMode="auto">
              <a:xfrm>
                <a:off x="-1" y="0"/>
                <a:ext cx="728608" cy="389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92" name="AutoShape 44"/>
              <p:cNvSpPr>
                <a:spLocks/>
              </p:cNvSpPr>
              <p:nvPr/>
            </p:nvSpPr>
            <p:spPr bwMode="auto">
              <a:xfrm>
                <a:off x="1" y="53823"/>
                <a:ext cx="728674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вода</a:t>
                </a:r>
                <a:endParaRPr lang="ru-RU" altLang="ru-RU" sz="2953"/>
              </a:p>
            </p:txBody>
          </p:sp>
        </p:grpSp>
        <p:grpSp>
          <p:nvGrpSpPr>
            <p:cNvPr id="27693" name="Group 45"/>
            <p:cNvGrpSpPr>
              <a:grpSpLocks/>
            </p:cNvGrpSpPr>
            <p:nvPr/>
          </p:nvGrpSpPr>
          <p:grpSpPr bwMode="auto">
            <a:xfrm>
              <a:off x="1389083" y="4687360"/>
              <a:ext cx="728675" cy="389012"/>
              <a:chOff x="-1" y="0"/>
              <a:chExt cx="728676" cy="389011"/>
            </a:xfrm>
          </p:grpSpPr>
          <p:sp>
            <p:nvSpPr>
              <p:cNvPr id="27694" name="AutoShape 46"/>
              <p:cNvSpPr>
                <a:spLocks/>
              </p:cNvSpPr>
              <p:nvPr/>
            </p:nvSpPr>
            <p:spPr bwMode="auto">
              <a:xfrm>
                <a:off x="-1" y="0"/>
                <a:ext cx="728608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95" name="AutoShape 47"/>
              <p:cNvSpPr>
                <a:spLocks/>
              </p:cNvSpPr>
              <p:nvPr/>
            </p:nvSpPr>
            <p:spPr bwMode="auto">
              <a:xfrm>
                <a:off x="1" y="53823"/>
                <a:ext cx="728674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луг</a:t>
                </a:r>
                <a:endParaRPr lang="ru-RU" altLang="ru-RU" sz="2953"/>
              </a:p>
            </p:txBody>
          </p:sp>
        </p:grpSp>
        <p:grpSp>
          <p:nvGrpSpPr>
            <p:cNvPr id="27696" name="Group 48"/>
            <p:cNvGrpSpPr>
              <a:grpSpLocks/>
            </p:cNvGrpSpPr>
            <p:nvPr/>
          </p:nvGrpSpPr>
          <p:grpSpPr bwMode="auto">
            <a:xfrm>
              <a:off x="2833730" y="4687360"/>
              <a:ext cx="1165245" cy="389012"/>
              <a:chOff x="0" y="0"/>
              <a:chExt cx="1165244" cy="389011"/>
            </a:xfrm>
          </p:grpSpPr>
          <p:sp>
            <p:nvSpPr>
              <p:cNvPr id="27697" name="AutoShape 49"/>
              <p:cNvSpPr>
                <a:spLocks/>
              </p:cNvSpPr>
              <p:nvPr/>
            </p:nvSpPr>
            <p:spPr bwMode="auto">
              <a:xfrm>
                <a:off x="0" y="0"/>
                <a:ext cx="1165244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698" name="AutoShape 50"/>
              <p:cNvSpPr>
                <a:spLocks/>
              </p:cNvSpPr>
              <p:nvPr/>
            </p:nvSpPr>
            <p:spPr bwMode="auto">
              <a:xfrm>
                <a:off x="0" y="53823"/>
                <a:ext cx="1165244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занавеска</a:t>
                </a:r>
                <a:endParaRPr lang="ru-RU" altLang="ru-RU" sz="2953"/>
              </a:p>
            </p:txBody>
          </p:sp>
        </p:grpSp>
        <p:grpSp>
          <p:nvGrpSpPr>
            <p:cNvPr id="27699" name="Group 51"/>
            <p:cNvGrpSpPr>
              <a:grpSpLocks/>
            </p:cNvGrpSpPr>
            <p:nvPr/>
          </p:nvGrpSpPr>
          <p:grpSpPr bwMode="auto">
            <a:xfrm>
              <a:off x="2946444" y="6062393"/>
              <a:ext cx="938230" cy="389011"/>
              <a:chOff x="0" y="0"/>
              <a:chExt cx="938229" cy="389011"/>
            </a:xfrm>
          </p:grpSpPr>
          <p:sp>
            <p:nvSpPr>
              <p:cNvPr id="27700" name="AutoShape 52"/>
              <p:cNvSpPr>
                <a:spLocks/>
              </p:cNvSpPr>
              <p:nvPr/>
            </p:nvSpPr>
            <p:spPr bwMode="auto">
              <a:xfrm>
                <a:off x="0" y="0"/>
                <a:ext cx="938186" cy="3890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701" name="AutoShape 53"/>
              <p:cNvSpPr>
                <a:spLocks/>
              </p:cNvSpPr>
              <p:nvPr/>
            </p:nvSpPr>
            <p:spPr bwMode="auto">
              <a:xfrm>
                <a:off x="0" y="53823"/>
                <a:ext cx="93822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стебель</a:t>
                </a:r>
                <a:endParaRPr lang="ru-RU" altLang="ru-RU" sz="2953"/>
              </a:p>
            </p:txBody>
          </p:sp>
        </p:grpSp>
        <p:grpSp>
          <p:nvGrpSpPr>
            <p:cNvPr id="27702" name="Group 54"/>
            <p:cNvGrpSpPr>
              <a:grpSpLocks/>
            </p:cNvGrpSpPr>
            <p:nvPr/>
          </p:nvGrpSpPr>
          <p:grpSpPr bwMode="auto">
            <a:xfrm>
              <a:off x="2836905" y="2862981"/>
              <a:ext cx="774714" cy="389013"/>
              <a:chOff x="0" y="0"/>
              <a:chExt cx="774713" cy="389012"/>
            </a:xfrm>
          </p:grpSpPr>
          <p:sp>
            <p:nvSpPr>
              <p:cNvPr id="27703" name="AutoShape 55"/>
              <p:cNvSpPr>
                <a:spLocks/>
              </p:cNvSpPr>
              <p:nvPr/>
            </p:nvSpPr>
            <p:spPr bwMode="auto">
              <a:xfrm>
                <a:off x="0" y="0"/>
                <a:ext cx="774643" cy="3890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7704" name="AutoShape 56"/>
              <p:cNvSpPr>
                <a:spLocks/>
              </p:cNvSpPr>
              <p:nvPr/>
            </p:nvSpPr>
            <p:spPr bwMode="auto">
              <a:xfrm>
                <a:off x="1" y="53823"/>
                <a:ext cx="774712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пламя</a:t>
                </a:r>
                <a:endParaRPr lang="ru-RU" altLang="ru-RU" sz="2953"/>
              </a:p>
            </p:txBody>
          </p:sp>
        </p:grpSp>
        <p:sp>
          <p:nvSpPr>
            <p:cNvPr id="27705" name="Line 57"/>
            <p:cNvSpPr>
              <a:spLocks noChangeShapeType="1"/>
            </p:cNvSpPr>
            <p:nvPr/>
          </p:nvSpPr>
          <p:spPr bwMode="auto">
            <a:xfrm flipV="1">
              <a:off x="5205492" y="4377739"/>
              <a:ext cx="2" cy="168148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06" name="Line 58"/>
            <p:cNvSpPr>
              <a:spLocks noChangeShapeType="1"/>
            </p:cNvSpPr>
            <p:nvPr/>
          </p:nvSpPr>
          <p:spPr bwMode="auto">
            <a:xfrm flipV="1">
              <a:off x="5213430" y="2310428"/>
              <a:ext cx="1" cy="54938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07" name="Line 59"/>
            <p:cNvSpPr>
              <a:spLocks noChangeShapeType="1"/>
            </p:cNvSpPr>
            <p:nvPr/>
          </p:nvSpPr>
          <p:spPr bwMode="auto">
            <a:xfrm flipV="1">
              <a:off x="5208667" y="1281535"/>
              <a:ext cx="2" cy="35884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08" name="Line 60"/>
            <p:cNvSpPr>
              <a:spLocks noChangeShapeType="1"/>
            </p:cNvSpPr>
            <p:nvPr/>
          </p:nvSpPr>
          <p:spPr bwMode="auto">
            <a:xfrm flipV="1">
              <a:off x="5210255" y="3250403"/>
              <a:ext cx="1" cy="739916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09" name="Line 61"/>
            <p:cNvSpPr>
              <a:spLocks noChangeShapeType="1"/>
            </p:cNvSpPr>
            <p:nvPr/>
          </p:nvSpPr>
          <p:spPr bwMode="auto">
            <a:xfrm flipV="1">
              <a:off x="6918432" y="4392030"/>
              <a:ext cx="1" cy="84471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0" name="Line 62"/>
            <p:cNvSpPr>
              <a:spLocks noChangeShapeType="1"/>
            </p:cNvSpPr>
            <p:nvPr/>
          </p:nvSpPr>
          <p:spPr bwMode="auto">
            <a:xfrm flipV="1">
              <a:off x="6918432" y="5627336"/>
              <a:ext cx="1" cy="44617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1" name="Line 63"/>
            <p:cNvSpPr>
              <a:spLocks noChangeShapeType="1"/>
            </p:cNvSpPr>
            <p:nvPr/>
          </p:nvSpPr>
          <p:spPr bwMode="auto">
            <a:xfrm flipV="1">
              <a:off x="3300462" y="5077959"/>
              <a:ext cx="2" cy="98126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2" name="Line 64"/>
            <p:cNvSpPr>
              <a:spLocks noChangeShapeType="1"/>
            </p:cNvSpPr>
            <p:nvPr/>
          </p:nvSpPr>
          <p:spPr bwMode="auto">
            <a:xfrm flipV="1">
              <a:off x="1811365" y="3248816"/>
              <a:ext cx="2" cy="1440134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3" name="Line 65"/>
            <p:cNvSpPr>
              <a:spLocks noChangeShapeType="1"/>
            </p:cNvSpPr>
            <p:nvPr/>
          </p:nvSpPr>
          <p:spPr bwMode="auto">
            <a:xfrm flipV="1">
              <a:off x="3308401" y="3255167"/>
              <a:ext cx="1" cy="142743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4" name="Line 66"/>
            <p:cNvSpPr>
              <a:spLocks noChangeShapeType="1"/>
            </p:cNvSpPr>
            <p:nvPr/>
          </p:nvSpPr>
          <p:spPr bwMode="auto">
            <a:xfrm flipV="1">
              <a:off x="1808189" y="2178641"/>
              <a:ext cx="3" cy="687518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5" name="Line 67"/>
            <p:cNvSpPr>
              <a:spLocks noChangeShapeType="1"/>
            </p:cNvSpPr>
            <p:nvPr/>
          </p:nvSpPr>
          <p:spPr bwMode="auto">
            <a:xfrm flipH="1" flipV="1">
              <a:off x="7248637" y="6451402"/>
              <a:ext cx="182566" cy="44776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6" name="Line 68"/>
            <p:cNvSpPr>
              <a:spLocks noChangeShapeType="1"/>
            </p:cNvSpPr>
            <p:nvPr/>
          </p:nvSpPr>
          <p:spPr bwMode="auto">
            <a:xfrm flipV="1">
              <a:off x="6451699" y="6457754"/>
              <a:ext cx="444509" cy="44617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7" name="Line 69"/>
            <p:cNvSpPr>
              <a:spLocks noChangeShapeType="1"/>
            </p:cNvSpPr>
            <p:nvPr/>
          </p:nvSpPr>
          <p:spPr bwMode="auto">
            <a:xfrm>
              <a:off x="7353413" y="4187204"/>
              <a:ext cx="325444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8" name="Line 70"/>
            <p:cNvSpPr>
              <a:spLocks noChangeShapeType="1"/>
            </p:cNvSpPr>
            <p:nvPr/>
          </p:nvSpPr>
          <p:spPr bwMode="auto">
            <a:xfrm>
              <a:off x="3883085" y="1972228"/>
              <a:ext cx="779476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19" name="Line 71"/>
            <p:cNvSpPr>
              <a:spLocks noChangeShapeType="1"/>
            </p:cNvSpPr>
            <p:nvPr/>
          </p:nvSpPr>
          <p:spPr bwMode="auto">
            <a:xfrm>
              <a:off x="2155858" y="1965877"/>
              <a:ext cx="781063" cy="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20" name="Line 72"/>
            <p:cNvSpPr>
              <a:spLocks noChangeShapeType="1"/>
            </p:cNvSpPr>
            <p:nvPr/>
          </p:nvSpPr>
          <p:spPr bwMode="auto">
            <a:xfrm>
              <a:off x="2119344" y="3056692"/>
              <a:ext cx="722326" cy="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21" name="Line 73"/>
            <p:cNvSpPr>
              <a:spLocks noChangeShapeType="1"/>
            </p:cNvSpPr>
            <p:nvPr/>
          </p:nvSpPr>
          <p:spPr bwMode="auto">
            <a:xfrm>
              <a:off x="2116169" y="4881072"/>
              <a:ext cx="715975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22" name="Line 74"/>
            <p:cNvSpPr>
              <a:spLocks noChangeShapeType="1"/>
            </p:cNvSpPr>
            <p:nvPr/>
          </p:nvSpPr>
          <p:spPr bwMode="auto">
            <a:xfrm>
              <a:off x="5837327" y="4187204"/>
              <a:ext cx="652474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23" name="Line 75"/>
            <p:cNvSpPr>
              <a:spLocks noChangeShapeType="1"/>
            </p:cNvSpPr>
            <p:nvPr/>
          </p:nvSpPr>
          <p:spPr bwMode="auto">
            <a:xfrm>
              <a:off x="3884672" y="6256104"/>
              <a:ext cx="804876" cy="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24" name="Line 76"/>
            <p:cNvSpPr>
              <a:spLocks noChangeShapeType="1"/>
            </p:cNvSpPr>
            <p:nvPr/>
          </p:nvSpPr>
          <p:spPr bwMode="auto">
            <a:xfrm>
              <a:off x="6716815" y="7094461"/>
              <a:ext cx="476259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7725" name="AutoShape 77"/>
            <p:cNvSpPr>
              <a:spLocks/>
            </p:cNvSpPr>
            <p:nvPr/>
          </p:nvSpPr>
          <p:spPr bwMode="auto">
            <a:xfrm>
              <a:off x="1138346" y="1195801"/>
              <a:ext cx="6388156" cy="6325459"/>
            </a:xfrm>
            <a:custGeom>
              <a:avLst/>
              <a:gdLst>
                <a:gd name="T0" fmla="+- 0 11065 653"/>
                <a:gd name="T1" fmla="*/ T0 w 20825"/>
                <a:gd name="T2" fmla="+- 0 11022 771"/>
                <a:gd name="T3" fmla="*/ 11022 h 20503"/>
                <a:gd name="T4" fmla="+- 0 11065 653"/>
                <a:gd name="T5" fmla="*/ T4 w 20825"/>
                <a:gd name="T6" fmla="+- 0 11022 771"/>
                <a:gd name="T7" fmla="*/ 11022 h 20503"/>
                <a:gd name="T8" fmla="+- 0 11065 653"/>
                <a:gd name="T9" fmla="*/ T8 w 20825"/>
                <a:gd name="T10" fmla="+- 0 11022 771"/>
                <a:gd name="T11" fmla="*/ 11022 h 20503"/>
                <a:gd name="T12" fmla="+- 0 11065 653"/>
                <a:gd name="T13" fmla="*/ T12 w 20825"/>
                <a:gd name="T14" fmla="+- 0 11022 771"/>
                <a:gd name="T15" fmla="*/ 11022 h 205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825" h="20503">
                  <a:moveTo>
                    <a:pt x="14288" y="19948"/>
                  </a:moveTo>
                  <a:cubicBezTo>
                    <a:pt x="10953" y="18718"/>
                    <a:pt x="6706" y="19205"/>
                    <a:pt x="4753" y="16106"/>
                  </a:cubicBezTo>
                  <a:cubicBezTo>
                    <a:pt x="3880" y="14721"/>
                    <a:pt x="3987" y="12852"/>
                    <a:pt x="5081" y="11635"/>
                  </a:cubicBezTo>
                  <a:cubicBezTo>
                    <a:pt x="6043" y="10562"/>
                    <a:pt x="7631" y="10365"/>
                    <a:pt x="8710" y="9421"/>
                  </a:cubicBezTo>
                  <a:cubicBezTo>
                    <a:pt x="10331" y="8003"/>
                    <a:pt x="10324" y="5494"/>
                    <a:pt x="8591" y="4415"/>
                  </a:cubicBezTo>
                  <a:cubicBezTo>
                    <a:pt x="7615" y="3807"/>
                    <a:pt x="6339" y="3984"/>
                    <a:pt x="5144" y="4033"/>
                  </a:cubicBezTo>
                  <a:cubicBezTo>
                    <a:pt x="4237" y="4069"/>
                    <a:pt x="3302" y="4003"/>
                    <a:pt x="2490" y="4136"/>
                  </a:cubicBezTo>
                  <a:cubicBezTo>
                    <a:pt x="1749" y="4257"/>
                    <a:pt x="1012" y="4454"/>
                    <a:pt x="326" y="3814"/>
                  </a:cubicBezTo>
                  <a:cubicBezTo>
                    <a:pt x="-653" y="2901"/>
                    <a:pt x="707" y="1131"/>
                    <a:pt x="2636" y="987"/>
                  </a:cubicBezTo>
                  <a:cubicBezTo>
                    <a:pt x="5497" y="774"/>
                    <a:pt x="8551" y="1042"/>
                    <a:pt x="11463" y="662"/>
                  </a:cubicBezTo>
                  <a:cubicBezTo>
                    <a:pt x="14363" y="284"/>
                    <a:pt x="17744" y="-771"/>
                    <a:pt x="19607" y="974"/>
                  </a:cubicBezTo>
                  <a:cubicBezTo>
                    <a:pt x="20947" y="2229"/>
                    <a:pt x="20396" y="4446"/>
                    <a:pt x="20273" y="6319"/>
                  </a:cubicBezTo>
                  <a:cubicBezTo>
                    <a:pt x="20189" y="7599"/>
                    <a:pt x="20315" y="8862"/>
                    <a:pt x="20378" y="10137"/>
                  </a:cubicBezTo>
                  <a:cubicBezTo>
                    <a:pt x="20438" y="11350"/>
                    <a:pt x="20438" y="12577"/>
                    <a:pt x="20570" y="13782"/>
                  </a:cubicBezTo>
                  <a:cubicBezTo>
                    <a:pt x="20637" y="14396"/>
                    <a:pt x="20744" y="15006"/>
                    <a:pt x="20803" y="15617"/>
                  </a:cubicBezTo>
                  <a:cubicBezTo>
                    <a:pt x="20865" y="16272"/>
                    <a:pt x="20822" y="16981"/>
                    <a:pt x="20286" y="17309"/>
                  </a:cubicBezTo>
                  <a:cubicBezTo>
                    <a:pt x="19870" y="17565"/>
                    <a:pt x="19249" y="17463"/>
                    <a:pt x="18977" y="17893"/>
                  </a:cubicBezTo>
                  <a:cubicBezTo>
                    <a:pt x="18753" y="18248"/>
                    <a:pt x="18969" y="18680"/>
                    <a:pt x="18961" y="19093"/>
                  </a:cubicBezTo>
                  <a:cubicBezTo>
                    <a:pt x="18930" y="20829"/>
                    <a:pt x="16513" y="20768"/>
                    <a:pt x="14288" y="19948"/>
                  </a:cubicBezTo>
                  <a:close/>
                </a:path>
              </a:pathLst>
            </a:custGeom>
            <a:solidFill>
              <a:srgbClr val="53585F">
                <a:alpha val="14902"/>
              </a:srgbClr>
            </a:solidFill>
            <a:ln w="25400" cap="flat" cmpd="sng">
              <a:solidFill>
                <a:srgbClr val="000000">
                  <a:alpha val="14902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grpSp>
          <p:nvGrpSpPr>
            <p:cNvPr id="27726" name="Group 78"/>
            <p:cNvGrpSpPr>
              <a:grpSpLocks/>
            </p:cNvGrpSpPr>
            <p:nvPr/>
          </p:nvGrpSpPr>
          <p:grpSpPr bwMode="auto">
            <a:xfrm>
              <a:off x="7129571" y="6697512"/>
              <a:ext cx="1400199" cy="1206727"/>
              <a:chOff x="0" y="0"/>
              <a:chExt cx="1400198" cy="1206727"/>
            </a:xfrm>
          </p:grpSpPr>
          <p:sp>
            <p:nvSpPr>
              <p:cNvPr id="27727" name="AutoShape 79"/>
              <p:cNvSpPr>
                <a:spLocks/>
              </p:cNvSpPr>
              <p:nvPr/>
            </p:nvSpPr>
            <p:spPr bwMode="auto">
              <a:xfrm>
                <a:off x="0" y="0"/>
                <a:ext cx="1400198" cy="1206727"/>
              </a:xfrm>
              <a:prstGeom prst="roundRect">
                <a:avLst>
                  <a:gd name="adj" fmla="val 11606"/>
                </a:avLst>
              </a:prstGeom>
              <a:solidFill>
                <a:srgbClr val="000000">
                  <a:alpha val="25098"/>
                </a:srgbClr>
              </a:solidFill>
              <a:ln>
                <a:noFill/>
              </a:ln>
              <a:effectLst>
                <a:outerShdw blurRad="38100" dist="25400" dir="54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endParaRPr lang="ru-RU" altLang="ru-RU" sz="2531"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7728" name="AutoShape 80"/>
              <p:cNvSpPr>
                <a:spLocks/>
              </p:cNvSpPr>
              <p:nvPr/>
            </p:nvSpPr>
            <p:spPr bwMode="auto">
              <a:xfrm>
                <a:off x="40999" y="419177"/>
                <a:ext cx="1318199" cy="3683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38100" dist="25400" dir="54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687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rPr>
                  <a:t> </a:t>
                </a:r>
                <a:endParaRPr lang="ru-RU" altLang="ru-RU" sz="2953"/>
              </a:p>
            </p:txBody>
          </p:sp>
        </p:grpSp>
        <p:sp>
          <p:nvSpPr>
            <p:cNvPr id="27729" name="AutoShape 81"/>
            <p:cNvSpPr>
              <a:spLocks/>
            </p:cNvSpPr>
            <p:nvPr/>
          </p:nvSpPr>
          <p:spPr bwMode="auto">
            <a:xfrm>
              <a:off x="726988" y="2572273"/>
              <a:ext cx="1904838" cy="2792652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7730" name="AutoShape 82"/>
            <p:cNvSpPr>
              <a:spLocks/>
            </p:cNvSpPr>
            <p:nvPr/>
          </p:nvSpPr>
          <p:spPr bwMode="auto">
            <a:xfrm>
              <a:off x="0" y="3286789"/>
              <a:ext cx="1130318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валъёоны</a:t>
              </a:r>
              <a:endParaRPr lang="ru-RU" altLang="ru-RU" sz="2953"/>
            </a:p>
          </p:txBody>
        </p:sp>
        <p:sp>
          <p:nvSpPr>
            <p:cNvPr id="27731" name="AutoShape 83"/>
            <p:cNvSpPr>
              <a:spLocks/>
            </p:cNvSpPr>
            <p:nvPr/>
          </p:nvSpPr>
          <p:spPr bwMode="auto">
            <a:xfrm>
              <a:off x="1298595" y="1216301"/>
              <a:ext cx="762012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вәрны</a:t>
              </a:r>
              <a:endParaRPr lang="ru-RU" altLang="ru-RU" sz="2953"/>
            </a:p>
          </p:txBody>
        </p:sp>
        <p:sp>
          <p:nvSpPr>
            <p:cNvPr id="27732" name="AutoShape 84"/>
            <p:cNvSpPr>
              <a:spLocks/>
            </p:cNvSpPr>
            <p:nvPr/>
          </p:nvSpPr>
          <p:spPr bwMode="auto">
            <a:xfrm>
              <a:off x="7331188" y="7548436"/>
              <a:ext cx="908065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доёоны</a:t>
              </a:r>
              <a:endParaRPr lang="ru-RU" altLang="ru-RU" sz="2953"/>
            </a:p>
          </p:txBody>
        </p:sp>
        <p:sp>
          <p:nvSpPr>
            <p:cNvPr id="27733" name="AutoShape 85"/>
            <p:cNvSpPr>
              <a:spLocks/>
            </p:cNvSpPr>
            <p:nvPr/>
          </p:nvSpPr>
          <p:spPr bwMode="auto">
            <a:xfrm>
              <a:off x="4200563" y="0"/>
              <a:ext cx="2009783" cy="3629336"/>
            </a:xfrm>
            <a:custGeom>
              <a:avLst/>
              <a:gdLst>
                <a:gd name="T0" fmla="+- 0 10799 960"/>
                <a:gd name="T1" fmla="*/ T0 w 19679"/>
                <a:gd name="T2" fmla="+- 0 10800 961"/>
                <a:gd name="T3" fmla="*/ 10800 h 19679"/>
                <a:gd name="T4" fmla="+- 0 10799 960"/>
                <a:gd name="T5" fmla="*/ T4 w 19679"/>
                <a:gd name="T6" fmla="+- 0 10800 961"/>
                <a:gd name="T7" fmla="*/ 10800 h 19679"/>
                <a:gd name="T8" fmla="+- 0 10799 960"/>
                <a:gd name="T9" fmla="*/ T8 w 19679"/>
                <a:gd name="T10" fmla="+- 0 10800 961"/>
                <a:gd name="T11" fmla="*/ 10800 h 19679"/>
                <a:gd name="T12" fmla="+- 0 10799 960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40" y="6724"/>
                    <a:pt x="20640" y="12953"/>
                    <a:pt x="16796" y="16796"/>
                  </a:cubicBezTo>
                  <a:cubicBezTo>
                    <a:pt x="12954" y="20639"/>
                    <a:pt x="6724" y="20639"/>
                    <a:pt x="2880" y="16796"/>
                  </a:cubicBezTo>
                  <a:cubicBezTo>
                    <a:pt x="-960" y="12953"/>
                    <a:pt x="-960" y="6724"/>
                    <a:pt x="2880" y="2881"/>
                  </a:cubicBezTo>
                  <a:cubicBezTo>
                    <a:pt x="6724" y="-961"/>
                    <a:pt x="12954" y="-961"/>
                    <a:pt x="16796" y="2881"/>
                  </a:cubicBezTo>
                  <a:close/>
                </a:path>
              </a:pathLst>
            </a:custGeom>
            <a:solidFill>
              <a:srgbClr val="000000">
                <a:alpha val="26274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7734" name="AutoShape 86"/>
            <p:cNvSpPr>
              <a:spLocks/>
            </p:cNvSpPr>
            <p:nvPr/>
          </p:nvSpPr>
          <p:spPr bwMode="auto">
            <a:xfrm>
              <a:off x="7453331" y="3234429"/>
              <a:ext cx="1904837" cy="1905165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9" y="6724"/>
                    <a:pt x="20639" y="12953"/>
                    <a:pt x="16796" y="16796"/>
                  </a:cubicBezTo>
                  <a:cubicBezTo>
                    <a:pt x="12953" y="20639"/>
                    <a:pt x="6724" y="20639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7735" name="AutoShape 87"/>
            <p:cNvSpPr>
              <a:spLocks/>
            </p:cNvSpPr>
            <p:nvPr/>
          </p:nvSpPr>
          <p:spPr bwMode="auto">
            <a:xfrm>
              <a:off x="5400758" y="7548436"/>
              <a:ext cx="1271608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лайкъёоны</a:t>
              </a:r>
              <a:endParaRPr lang="ru-RU" altLang="ru-RU" sz="2953"/>
            </a:p>
          </p:txBody>
        </p:sp>
        <p:sp>
          <p:nvSpPr>
            <p:cNvPr id="27736" name="AutoShape 88"/>
            <p:cNvSpPr>
              <a:spLocks/>
            </p:cNvSpPr>
            <p:nvPr/>
          </p:nvSpPr>
          <p:spPr bwMode="auto">
            <a:xfrm>
              <a:off x="7994773" y="4521301"/>
              <a:ext cx="1112856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легъёоны</a:t>
              </a:r>
              <a:endParaRPr lang="ru-RU" altLang="ru-RU" sz="2953"/>
            </a:p>
          </p:txBody>
        </p:sp>
        <p:sp>
          <p:nvSpPr>
            <p:cNvPr id="27737" name="Line 89"/>
            <p:cNvSpPr>
              <a:spLocks noChangeShapeType="1"/>
            </p:cNvSpPr>
            <p:nvPr/>
          </p:nvSpPr>
          <p:spPr bwMode="auto">
            <a:xfrm>
              <a:off x="5970679" y="6264042"/>
              <a:ext cx="512772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grpSp>
          <p:nvGrpSpPr>
            <p:cNvPr id="27738" name="Group 90"/>
            <p:cNvGrpSpPr>
              <a:grpSpLocks/>
            </p:cNvGrpSpPr>
            <p:nvPr/>
          </p:nvGrpSpPr>
          <p:grpSpPr bwMode="auto">
            <a:xfrm>
              <a:off x="5462671" y="6786428"/>
              <a:ext cx="1400198" cy="1206728"/>
              <a:chOff x="0" y="0"/>
              <a:chExt cx="1400198" cy="1206727"/>
            </a:xfrm>
          </p:grpSpPr>
          <p:sp>
            <p:nvSpPr>
              <p:cNvPr id="27739" name="AutoShape 91"/>
              <p:cNvSpPr>
                <a:spLocks/>
              </p:cNvSpPr>
              <p:nvPr/>
            </p:nvSpPr>
            <p:spPr bwMode="auto">
              <a:xfrm>
                <a:off x="0" y="0"/>
                <a:ext cx="1400198" cy="1206727"/>
              </a:xfrm>
              <a:prstGeom prst="roundRect">
                <a:avLst>
                  <a:gd name="adj" fmla="val 11606"/>
                </a:avLst>
              </a:prstGeom>
              <a:solidFill>
                <a:srgbClr val="000000">
                  <a:alpha val="25098"/>
                </a:srgbClr>
              </a:solidFill>
              <a:ln>
                <a:noFill/>
              </a:ln>
              <a:effectLst>
                <a:outerShdw blurRad="38100" dist="25400" dir="5400000" algn="ctr" rotWithShape="0">
                  <a:srgbClr val="000000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endParaRPr lang="ru-RU" altLang="ru-RU" sz="2531"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7740" name="AutoShape 92"/>
              <p:cNvSpPr>
                <a:spLocks/>
              </p:cNvSpPr>
              <p:nvPr/>
            </p:nvSpPr>
            <p:spPr bwMode="auto">
              <a:xfrm>
                <a:off x="40999" y="419177"/>
                <a:ext cx="1318199" cy="36830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>
                <a:outerShdw blurRad="38100" dist="25400" dir="54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687">
                    <a:solidFill>
                      <a:srgbClr val="FFFFFF"/>
                    </a:solidFill>
                    <a:latin typeface="Helvetica Light" charset="0"/>
                    <a:ea typeface="Helvetica Light" charset="0"/>
                    <a:cs typeface="Helvetica Light" charset="0"/>
                    <a:sym typeface="Helvetica Light" charset="0"/>
                  </a:rPr>
                  <a:t> </a:t>
                </a:r>
                <a:endParaRPr lang="ru-RU" altLang="ru-RU" sz="2953"/>
              </a:p>
            </p:txBody>
          </p:sp>
        </p:grpSp>
      </p:grpSp>
      <p:sp>
        <p:nvSpPr>
          <p:cNvPr id="27741" name="AutoShape 93"/>
          <p:cNvSpPr>
            <a:spLocks/>
          </p:cNvSpPr>
          <p:nvPr/>
        </p:nvSpPr>
        <p:spPr bwMode="auto">
          <a:xfrm>
            <a:off x="6652990" y="1076027"/>
            <a:ext cx="965522" cy="19868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defTabSz="642915"/>
            <a:r>
              <a:rPr lang="ru-RU" altLang="ru-RU" sz="1406" i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качатчыны</a:t>
            </a:r>
            <a:endParaRPr lang="ru-RU" altLang="ru-RU" sz="2953"/>
          </a:p>
        </p:txBody>
      </p:sp>
      <p:sp>
        <p:nvSpPr>
          <p:cNvPr id="27742" name="AutoShape 94"/>
          <p:cNvSpPr>
            <a:spLocks/>
          </p:cNvSpPr>
          <p:nvPr/>
        </p:nvSpPr>
        <p:spPr bwMode="auto">
          <a:xfrm>
            <a:off x="2477244" y="238869"/>
            <a:ext cx="1013520" cy="429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2146" tIns="32146" rIns="32146" bIns="32146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defTabSz="642915"/>
            <a:r>
              <a:rPr lang="ru-RU" altLang="ru-RU" sz="2531" dirty="0">
                <a:solidFill>
                  <a:srgbClr val="FFFFFF"/>
                </a:solidFill>
              </a:rPr>
              <a:t>КОМИ</a:t>
            </a:r>
            <a:endParaRPr lang="ru-RU" altLang="ru-RU" sz="2953" dirty="0"/>
          </a:p>
        </p:txBody>
      </p:sp>
    </p:spTree>
    <p:extLst>
      <p:ext uri="{BB962C8B-B14F-4D97-AF65-F5344CB8AC3E}">
        <p14:creationId xmlns:p14="http://schemas.microsoft.com/office/powerpoint/2010/main" val="321788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/>
          </p:cNvSpPr>
          <p:nvPr>
            <p:ph type="body" idx="1"/>
          </p:nvPr>
        </p:nvSpPr>
        <p:spPr bwMode="auto">
          <a:xfrm>
            <a:off x="2303115" y="626195"/>
            <a:ext cx="7359179" cy="6015260"/>
          </a:xfrm>
          <a:solidFill>
            <a:srgbClr val="FFFFFF">
              <a:alpha val="93724"/>
            </a:srgbClr>
          </a:solidFill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10751"/>
            <a:endParaRPr lang="ru-RU" altLang="ru-RU" sz="2531">
              <a:solidFill>
                <a:srgbClr val="FFFFFF"/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2498452" y="617265"/>
            <a:ext cx="5883548" cy="5980658"/>
            <a:chOff x="0" y="-1"/>
            <a:chExt cx="8369192" cy="8504242"/>
          </a:xfrm>
        </p:grpSpPr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4054579" y="3141766"/>
              <a:ext cx="1273209" cy="388932"/>
              <a:chOff x="0" y="0"/>
              <a:chExt cx="1273208" cy="388932"/>
            </a:xfrm>
          </p:grpSpPr>
          <p:sp>
            <p:nvSpPr>
              <p:cNvPr id="28676" name="AutoShape 4"/>
              <p:cNvSpPr>
                <a:spLocks/>
              </p:cNvSpPr>
              <p:nvPr/>
            </p:nvSpPr>
            <p:spPr bwMode="auto">
              <a:xfrm>
                <a:off x="0" y="0"/>
                <a:ext cx="1273208" cy="3889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77" name="AutoShape 5"/>
              <p:cNvSpPr>
                <a:spLocks/>
              </p:cNvSpPr>
              <p:nvPr/>
            </p:nvSpPr>
            <p:spPr bwMode="auto">
              <a:xfrm>
                <a:off x="0" y="53812"/>
                <a:ext cx="127320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качели</a:t>
                </a:r>
                <a:endParaRPr lang="ru-RU" altLang="ru-RU" sz="2953"/>
              </a:p>
            </p:txBody>
          </p:sp>
        </p:grp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4016478" y="636739"/>
              <a:ext cx="1522453" cy="936522"/>
              <a:chOff x="0" y="-1"/>
              <a:chExt cx="1522453" cy="936523"/>
            </a:xfrm>
          </p:grpSpPr>
          <p:sp>
            <p:nvSpPr>
              <p:cNvPr id="28679" name="AutoShape 7"/>
              <p:cNvSpPr>
                <a:spLocks/>
              </p:cNvSpPr>
              <p:nvPr/>
            </p:nvSpPr>
            <p:spPr bwMode="auto">
              <a:xfrm>
                <a:off x="0" y="-1"/>
                <a:ext cx="1522453" cy="93652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80" name="AutoShape 8"/>
              <p:cNvSpPr>
                <a:spLocks/>
              </p:cNvSpPr>
              <p:nvPr/>
            </p:nvSpPr>
            <p:spPr bwMode="auto">
              <a:xfrm>
                <a:off x="0" y="54336"/>
                <a:ext cx="1522453" cy="82795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33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человек на качелях (+контроль)</a:t>
                </a:r>
                <a:endParaRPr lang="ru-RU" altLang="ru-RU" sz="2953"/>
              </a:p>
            </p:txBody>
          </p:sp>
        </p:grpSp>
        <p:grpSp>
          <p:nvGrpSpPr>
            <p:cNvPr id="28681" name="Group 9"/>
            <p:cNvGrpSpPr>
              <a:grpSpLocks/>
            </p:cNvGrpSpPr>
            <p:nvPr/>
          </p:nvGrpSpPr>
          <p:grpSpPr bwMode="auto">
            <a:xfrm>
              <a:off x="4140306" y="1913064"/>
              <a:ext cx="1281147" cy="680964"/>
              <a:chOff x="0" y="0"/>
              <a:chExt cx="1281147" cy="680963"/>
            </a:xfrm>
          </p:grpSpPr>
          <p:sp>
            <p:nvSpPr>
              <p:cNvPr id="28682" name="AutoShape 10"/>
              <p:cNvSpPr>
                <a:spLocks/>
              </p:cNvSpPr>
              <p:nvPr/>
            </p:nvSpPr>
            <p:spPr bwMode="auto">
              <a:xfrm>
                <a:off x="0" y="0"/>
                <a:ext cx="1281087" cy="6809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83" name="AutoShape 11"/>
              <p:cNvSpPr>
                <a:spLocks/>
              </p:cNvSpPr>
              <p:nvPr/>
            </p:nvSpPr>
            <p:spPr bwMode="auto">
              <a:xfrm>
                <a:off x="0" y="53812"/>
                <a:ext cx="1281147" cy="5734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кресло-качалка</a:t>
                </a:r>
                <a:endParaRPr lang="ru-RU" altLang="ru-RU" sz="2953"/>
              </a:p>
            </p:txBody>
          </p:sp>
        </p:grpSp>
        <p:grpSp>
          <p:nvGrpSpPr>
            <p:cNvPr id="28684" name="Group 12"/>
            <p:cNvGrpSpPr>
              <a:grpSpLocks/>
            </p:cNvGrpSpPr>
            <p:nvPr/>
          </p:nvGrpSpPr>
          <p:grpSpPr bwMode="auto">
            <a:xfrm>
              <a:off x="4049816" y="4273632"/>
              <a:ext cx="1273210" cy="388932"/>
              <a:chOff x="0" y="0"/>
              <a:chExt cx="1273209" cy="388931"/>
            </a:xfrm>
          </p:grpSpPr>
          <p:sp>
            <p:nvSpPr>
              <p:cNvPr id="28685" name="AutoShape 13"/>
              <p:cNvSpPr>
                <a:spLocks/>
              </p:cNvSpPr>
              <p:nvPr/>
            </p:nvSpPr>
            <p:spPr bwMode="auto">
              <a:xfrm>
                <a:off x="0" y="0"/>
                <a:ext cx="1273209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86" name="AutoShape 14"/>
              <p:cNvSpPr>
                <a:spLocks/>
              </p:cNvSpPr>
              <p:nvPr/>
            </p:nvSpPr>
            <p:spPr bwMode="auto">
              <a:xfrm>
                <a:off x="0" y="53811"/>
                <a:ext cx="127320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фонарь</a:t>
                </a:r>
                <a:endParaRPr lang="ru-RU" altLang="ru-RU" sz="2953"/>
              </a:p>
            </p:txBody>
          </p:sp>
        </p:grpSp>
        <p:grpSp>
          <p:nvGrpSpPr>
            <p:cNvPr id="28687" name="Group 15"/>
            <p:cNvGrpSpPr>
              <a:grpSpLocks/>
            </p:cNvGrpSpPr>
            <p:nvPr/>
          </p:nvGrpSpPr>
          <p:grpSpPr bwMode="auto">
            <a:xfrm>
              <a:off x="4172057" y="6343693"/>
              <a:ext cx="1271622" cy="388932"/>
              <a:chOff x="0" y="0"/>
              <a:chExt cx="1271621" cy="388931"/>
            </a:xfrm>
          </p:grpSpPr>
          <p:sp>
            <p:nvSpPr>
              <p:cNvPr id="28688" name="AutoShape 16"/>
              <p:cNvSpPr>
                <a:spLocks/>
              </p:cNvSpPr>
              <p:nvPr/>
            </p:nvSpPr>
            <p:spPr bwMode="auto">
              <a:xfrm>
                <a:off x="0" y="0"/>
                <a:ext cx="1271562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89" name="AutoShape 17"/>
              <p:cNvSpPr>
                <a:spLocks/>
              </p:cNvSpPr>
              <p:nvPr/>
            </p:nvSpPr>
            <p:spPr bwMode="auto">
              <a:xfrm>
                <a:off x="0" y="53811"/>
                <a:ext cx="1271621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дерево</a:t>
                </a:r>
                <a:endParaRPr lang="ru-RU" altLang="ru-RU" sz="2953"/>
              </a:p>
            </p:txBody>
          </p:sp>
        </p:grpSp>
        <p:grpSp>
          <p:nvGrpSpPr>
            <p:cNvPr id="28690" name="Group 18"/>
            <p:cNvGrpSpPr>
              <a:grpSpLocks/>
            </p:cNvGrpSpPr>
            <p:nvPr/>
          </p:nvGrpSpPr>
          <p:grpSpPr bwMode="auto">
            <a:xfrm>
              <a:off x="5965978" y="4273632"/>
              <a:ext cx="866799" cy="388932"/>
              <a:chOff x="0" y="0"/>
              <a:chExt cx="866798" cy="388931"/>
            </a:xfrm>
          </p:grpSpPr>
          <p:sp>
            <p:nvSpPr>
              <p:cNvPr id="28691" name="AutoShape 19"/>
              <p:cNvSpPr>
                <a:spLocks/>
              </p:cNvSpPr>
              <p:nvPr/>
            </p:nvSpPr>
            <p:spPr bwMode="auto">
              <a:xfrm>
                <a:off x="0" y="0"/>
                <a:ext cx="866798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92" name="AutoShape 20"/>
              <p:cNvSpPr>
                <a:spLocks/>
              </p:cNvSpPr>
              <p:nvPr/>
            </p:nvSpPr>
            <p:spPr bwMode="auto">
              <a:xfrm>
                <a:off x="0" y="53811"/>
                <a:ext cx="86679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брелок</a:t>
                </a:r>
                <a:endParaRPr lang="ru-RU" altLang="ru-RU" sz="2953"/>
              </a:p>
            </p:txBody>
          </p:sp>
        </p:grpSp>
        <p:grpSp>
          <p:nvGrpSpPr>
            <p:cNvPr id="28693" name="Group 21"/>
            <p:cNvGrpSpPr>
              <a:grpSpLocks/>
            </p:cNvGrpSpPr>
            <p:nvPr/>
          </p:nvGrpSpPr>
          <p:grpSpPr bwMode="auto">
            <a:xfrm>
              <a:off x="7164571" y="4273632"/>
              <a:ext cx="965227" cy="388932"/>
              <a:chOff x="-1" y="0"/>
              <a:chExt cx="965227" cy="388931"/>
            </a:xfrm>
          </p:grpSpPr>
          <p:sp>
            <p:nvSpPr>
              <p:cNvPr id="28694" name="AutoShape 22"/>
              <p:cNvSpPr>
                <a:spLocks/>
              </p:cNvSpPr>
              <p:nvPr/>
            </p:nvSpPr>
            <p:spPr bwMode="auto">
              <a:xfrm>
                <a:off x="-1" y="0"/>
                <a:ext cx="965183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95" name="AutoShape 23"/>
              <p:cNvSpPr>
                <a:spLocks/>
              </p:cNvSpPr>
              <p:nvPr/>
            </p:nvSpPr>
            <p:spPr bwMode="auto">
              <a:xfrm>
                <a:off x="0" y="53811"/>
                <a:ext cx="965226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шнурки</a:t>
                </a:r>
                <a:endParaRPr lang="ru-RU" altLang="ru-RU" sz="2953"/>
              </a:p>
            </p:txBody>
          </p:sp>
        </p:grpSp>
        <p:grpSp>
          <p:nvGrpSpPr>
            <p:cNvPr id="28696" name="Group 24"/>
            <p:cNvGrpSpPr>
              <a:grpSpLocks/>
            </p:cNvGrpSpPr>
            <p:nvPr/>
          </p:nvGrpSpPr>
          <p:grpSpPr bwMode="auto">
            <a:xfrm>
              <a:off x="5965978" y="5519796"/>
              <a:ext cx="866799" cy="388932"/>
              <a:chOff x="0" y="0"/>
              <a:chExt cx="866798" cy="388932"/>
            </a:xfrm>
          </p:grpSpPr>
          <p:sp>
            <p:nvSpPr>
              <p:cNvPr id="28697" name="AutoShape 25"/>
              <p:cNvSpPr>
                <a:spLocks/>
              </p:cNvSpPr>
              <p:nvPr/>
            </p:nvSpPr>
            <p:spPr bwMode="auto">
              <a:xfrm>
                <a:off x="0" y="0"/>
                <a:ext cx="866798" cy="3889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698" name="AutoShape 26"/>
              <p:cNvSpPr>
                <a:spLocks/>
              </p:cNvSpPr>
              <p:nvPr/>
            </p:nvSpPr>
            <p:spPr bwMode="auto">
              <a:xfrm>
                <a:off x="0" y="53812"/>
                <a:ext cx="86679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колесо</a:t>
                </a:r>
                <a:endParaRPr lang="ru-RU" altLang="ru-RU" sz="2953"/>
              </a:p>
            </p:txBody>
          </p:sp>
        </p:grpSp>
        <p:grpSp>
          <p:nvGrpSpPr>
            <p:cNvPr id="28699" name="Group 27"/>
            <p:cNvGrpSpPr>
              <a:grpSpLocks/>
            </p:cNvGrpSpPr>
            <p:nvPr/>
          </p:nvGrpSpPr>
          <p:grpSpPr bwMode="auto">
            <a:xfrm>
              <a:off x="5958040" y="6350043"/>
              <a:ext cx="919188" cy="388932"/>
              <a:chOff x="-1" y="0"/>
              <a:chExt cx="919188" cy="388931"/>
            </a:xfrm>
          </p:grpSpPr>
          <p:sp>
            <p:nvSpPr>
              <p:cNvPr id="28700" name="AutoShape 28"/>
              <p:cNvSpPr>
                <a:spLocks/>
              </p:cNvSpPr>
              <p:nvPr/>
            </p:nvSpPr>
            <p:spPr bwMode="auto">
              <a:xfrm>
                <a:off x="-1" y="0"/>
                <a:ext cx="919146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01" name="AutoShape 29"/>
              <p:cNvSpPr>
                <a:spLocks/>
              </p:cNvSpPr>
              <p:nvPr/>
            </p:nvSpPr>
            <p:spPr bwMode="auto">
              <a:xfrm>
                <a:off x="0" y="53811"/>
                <a:ext cx="91918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стул</a:t>
                </a:r>
                <a:endParaRPr lang="ru-RU" altLang="ru-RU" sz="2953"/>
              </a:p>
            </p:txBody>
          </p:sp>
        </p:grpSp>
        <p:grpSp>
          <p:nvGrpSpPr>
            <p:cNvPr id="28702" name="Group 30"/>
            <p:cNvGrpSpPr>
              <a:grpSpLocks/>
            </p:cNvGrpSpPr>
            <p:nvPr/>
          </p:nvGrpSpPr>
          <p:grpSpPr bwMode="auto">
            <a:xfrm>
              <a:off x="5329374" y="7181877"/>
              <a:ext cx="866799" cy="388932"/>
              <a:chOff x="0" y="0"/>
              <a:chExt cx="866799" cy="388931"/>
            </a:xfrm>
          </p:grpSpPr>
          <p:sp>
            <p:nvSpPr>
              <p:cNvPr id="28703" name="AutoShape 31"/>
              <p:cNvSpPr>
                <a:spLocks/>
              </p:cNvSpPr>
              <p:nvPr/>
            </p:nvSpPr>
            <p:spPr bwMode="auto">
              <a:xfrm>
                <a:off x="0" y="0"/>
                <a:ext cx="866799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04" name="AutoShape 32"/>
              <p:cNvSpPr>
                <a:spLocks/>
              </p:cNvSpPr>
              <p:nvPr/>
            </p:nvSpPr>
            <p:spPr bwMode="auto">
              <a:xfrm>
                <a:off x="0" y="53811"/>
                <a:ext cx="866799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мост</a:t>
                </a:r>
                <a:endParaRPr lang="ru-RU" altLang="ru-RU" sz="2953"/>
              </a:p>
            </p:txBody>
          </p:sp>
        </p:grpSp>
        <p:grpSp>
          <p:nvGrpSpPr>
            <p:cNvPr id="28705" name="Group 33"/>
            <p:cNvGrpSpPr>
              <a:grpSpLocks/>
            </p:cNvGrpSpPr>
            <p:nvPr/>
          </p:nvGrpSpPr>
          <p:grpSpPr bwMode="auto">
            <a:xfrm>
              <a:off x="6675609" y="7178702"/>
              <a:ext cx="931888" cy="388932"/>
              <a:chOff x="0" y="0"/>
              <a:chExt cx="931888" cy="388931"/>
            </a:xfrm>
          </p:grpSpPr>
          <p:sp>
            <p:nvSpPr>
              <p:cNvPr id="28706" name="AutoShape 34"/>
              <p:cNvSpPr>
                <a:spLocks/>
              </p:cNvSpPr>
              <p:nvPr/>
            </p:nvSpPr>
            <p:spPr bwMode="auto">
              <a:xfrm>
                <a:off x="0" y="0"/>
                <a:ext cx="931888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07" name="AutoShape 35"/>
              <p:cNvSpPr>
                <a:spLocks/>
              </p:cNvSpPr>
              <p:nvPr/>
            </p:nvSpPr>
            <p:spPr bwMode="auto">
              <a:xfrm>
                <a:off x="0" y="53811"/>
                <a:ext cx="93188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пьяный</a:t>
                </a:r>
                <a:endParaRPr lang="ru-RU" altLang="ru-RU" sz="2953"/>
              </a:p>
            </p:txBody>
          </p:sp>
        </p:grpSp>
        <p:grpSp>
          <p:nvGrpSpPr>
            <p:cNvPr id="28708" name="Group 36"/>
            <p:cNvGrpSpPr>
              <a:grpSpLocks/>
            </p:cNvGrpSpPr>
            <p:nvPr/>
          </p:nvGrpSpPr>
          <p:grpSpPr bwMode="auto">
            <a:xfrm>
              <a:off x="2436874" y="2062286"/>
              <a:ext cx="919188" cy="388933"/>
              <a:chOff x="-1" y="0"/>
              <a:chExt cx="919188" cy="388932"/>
            </a:xfrm>
          </p:grpSpPr>
          <p:sp>
            <p:nvSpPr>
              <p:cNvPr id="28709" name="AutoShape 37"/>
              <p:cNvSpPr>
                <a:spLocks/>
              </p:cNvSpPr>
              <p:nvPr/>
            </p:nvSpPr>
            <p:spPr bwMode="auto">
              <a:xfrm>
                <a:off x="-1" y="0"/>
                <a:ext cx="919146" cy="3889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10" name="AutoShape 38"/>
              <p:cNvSpPr>
                <a:spLocks/>
              </p:cNvSpPr>
              <p:nvPr/>
            </p:nvSpPr>
            <p:spPr bwMode="auto">
              <a:xfrm>
                <a:off x="0" y="53812"/>
                <a:ext cx="91918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поезд</a:t>
                </a:r>
                <a:endParaRPr lang="ru-RU" altLang="ru-RU" sz="2953"/>
              </a:p>
            </p:txBody>
          </p:sp>
        </p:grpSp>
        <p:grpSp>
          <p:nvGrpSpPr>
            <p:cNvPr id="28711" name="Group 39"/>
            <p:cNvGrpSpPr>
              <a:grpSpLocks/>
            </p:cNvGrpSpPr>
            <p:nvPr/>
          </p:nvGrpSpPr>
          <p:grpSpPr bwMode="auto">
            <a:xfrm>
              <a:off x="923947" y="2062286"/>
              <a:ext cx="728684" cy="388933"/>
              <a:chOff x="0" y="0"/>
              <a:chExt cx="728683" cy="388932"/>
            </a:xfrm>
          </p:grpSpPr>
          <p:sp>
            <p:nvSpPr>
              <p:cNvPr id="28712" name="AutoShape 40"/>
              <p:cNvSpPr>
                <a:spLocks/>
              </p:cNvSpPr>
              <p:nvPr/>
            </p:nvSpPr>
            <p:spPr bwMode="auto">
              <a:xfrm>
                <a:off x="0" y="0"/>
                <a:ext cx="728616" cy="3889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13" name="AutoShape 41"/>
              <p:cNvSpPr>
                <a:spLocks/>
              </p:cNvSpPr>
              <p:nvPr/>
            </p:nvSpPr>
            <p:spPr bwMode="auto">
              <a:xfrm>
                <a:off x="1" y="53812"/>
                <a:ext cx="728682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лодка</a:t>
                </a:r>
                <a:endParaRPr lang="ru-RU" altLang="ru-RU" sz="2953"/>
              </a:p>
            </p:txBody>
          </p:sp>
        </p:grpSp>
        <p:grpSp>
          <p:nvGrpSpPr>
            <p:cNvPr id="28714" name="Group 42"/>
            <p:cNvGrpSpPr>
              <a:grpSpLocks/>
            </p:cNvGrpSpPr>
            <p:nvPr/>
          </p:nvGrpSpPr>
          <p:grpSpPr bwMode="auto">
            <a:xfrm>
              <a:off x="869971" y="3144941"/>
              <a:ext cx="728684" cy="388932"/>
              <a:chOff x="0" y="0"/>
              <a:chExt cx="728683" cy="388932"/>
            </a:xfrm>
          </p:grpSpPr>
          <p:sp>
            <p:nvSpPr>
              <p:cNvPr id="28715" name="AutoShape 43"/>
              <p:cNvSpPr>
                <a:spLocks/>
              </p:cNvSpPr>
              <p:nvPr/>
            </p:nvSpPr>
            <p:spPr bwMode="auto">
              <a:xfrm>
                <a:off x="0" y="0"/>
                <a:ext cx="728616" cy="3889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16" name="AutoShape 44"/>
              <p:cNvSpPr>
                <a:spLocks/>
              </p:cNvSpPr>
              <p:nvPr/>
            </p:nvSpPr>
            <p:spPr bwMode="auto">
              <a:xfrm>
                <a:off x="1" y="53812"/>
                <a:ext cx="728682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вода</a:t>
                </a:r>
                <a:endParaRPr lang="ru-RU" altLang="ru-RU" sz="2953"/>
              </a:p>
            </p:txBody>
          </p:sp>
        </p:grpSp>
        <p:grpSp>
          <p:nvGrpSpPr>
            <p:cNvPr id="28717" name="Group 45"/>
            <p:cNvGrpSpPr>
              <a:grpSpLocks/>
            </p:cNvGrpSpPr>
            <p:nvPr/>
          </p:nvGrpSpPr>
          <p:grpSpPr bwMode="auto">
            <a:xfrm>
              <a:off x="869971" y="4968944"/>
              <a:ext cx="728684" cy="388932"/>
              <a:chOff x="0" y="0"/>
              <a:chExt cx="728683" cy="388931"/>
            </a:xfrm>
          </p:grpSpPr>
          <p:sp>
            <p:nvSpPr>
              <p:cNvPr id="28718" name="AutoShape 46"/>
              <p:cNvSpPr>
                <a:spLocks/>
              </p:cNvSpPr>
              <p:nvPr/>
            </p:nvSpPr>
            <p:spPr bwMode="auto">
              <a:xfrm>
                <a:off x="0" y="0"/>
                <a:ext cx="728616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19" name="AutoShape 47"/>
              <p:cNvSpPr>
                <a:spLocks/>
              </p:cNvSpPr>
              <p:nvPr/>
            </p:nvSpPr>
            <p:spPr bwMode="auto">
              <a:xfrm>
                <a:off x="1" y="53811"/>
                <a:ext cx="728682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луг</a:t>
                </a:r>
                <a:endParaRPr lang="ru-RU" altLang="ru-RU" sz="2953"/>
              </a:p>
            </p:txBody>
          </p:sp>
        </p:grpSp>
        <p:grpSp>
          <p:nvGrpSpPr>
            <p:cNvPr id="28720" name="Group 48"/>
            <p:cNvGrpSpPr>
              <a:grpSpLocks/>
            </p:cNvGrpSpPr>
            <p:nvPr/>
          </p:nvGrpSpPr>
          <p:grpSpPr bwMode="auto">
            <a:xfrm>
              <a:off x="2314634" y="4968944"/>
              <a:ext cx="1165256" cy="388932"/>
              <a:chOff x="-1" y="0"/>
              <a:chExt cx="1165257" cy="388931"/>
            </a:xfrm>
          </p:grpSpPr>
          <p:sp>
            <p:nvSpPr>
              <p:cNvPr id="28721" name="AutoShape 49"/>
              <p:cNvSpPr>
                <a:spLocks/>
              </p:cNvSpPr>
              <p:nvPr/>
            </p:nvSpPr>
            <p:spPr bwMode="auto">
              <a:xfrm>
                <a:off x="-1" y="0"/>
                <a:ext cx="1165257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22" name="AutoShape 50"/>
              <p:cNvSpPr>
                <a:spLocks/>
              </p:cNvSpPr>
              <p:nvPr/>
            </p:nvSpPr>
            <p:spPr bwMode="auto">
              <a:xfrm>
                <a:off x="-1" y="53811"/>
                <a:ext cx="1165257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занавеска</a:t>
                </a:r>
                <a:endParaRPr lang="ru-RU" altLang="ru-RU" sz="2953"/>
              </a:p>
            </p:txBody>
          </p:sp>
        </p:grpSp>
        <p:grpSp>
          <p:nvGrpSpPr>
            <p:cNvPr id="28723" name="Group 51"/>
            <p:cNvGrpSpPr>
              <a:grpSpLocks/>
            </p:cNvGrpSpPr>
            <p:nvPr/>
          </p:nvGrpSpPr>
          <p:grpSpPr bwMode="auto">
            <a:xfrm>
              <a:off x="2427349" y="6343693"/>
              <a:ext cx="938238" cy="388932"/>
              <a:chOff x="-1" y="0"/>
              <a:chExt cx="938239" cy="388931"/>
            </a:xfrm>
          </p:grpSpPr>
          <p:sp>
            <p:nvSpPr>
              <p:cNvPr id="28724" name="AutoShape 52"/>
              <p:cNvSpPr>
                <a:spLocks/>
              </p:cNvSpPr>
              <p:nvPr/>
            </p:nvSpPr>
            <p:spPr bwMode="auto">
              <a:xfrm>
                <a:off x="-1" y="0"/>
                <a:ext cx="938196" cy="38893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25" name="AutoShape 53"/>
              <p:cNvSpPr>
                <a:spLocks/>
              </p:cNvSpPr>
              <p:nvPr/>
            </p:nvSpPr>
            <p:spPr bwMode="auto">
              <a:xfrm>
                <a:off x="0" y="53811"/>
                <a:ext cx="938238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стебель</a:t>
                </a:r>
                <a:endParaRPr lang="ru-RU" altLang="ru-RU" sz="2953"/>
              </a:p>
            </p:txBody>
          </p:sp>
        </p:grpSp>
        <p:grpSp>
          <p:nvGrpSpPr>
            <p:cNvPr id="28726" name="Group 54"/>
            <p:cNvGrpSpPr>
              <a:grpSpLocks/>
            </p:cNvGrpSpPr>
            <p:nvPr/>
          </p:nvGrpSpPr>
          <p:grpSpPr bwMode="auto">
            <a:xfrm>
              <a:off x="2317808" y="3144941"/>
              <a:ext cx="774722" cy="388932"/>
              <a:chOff x="-1" y="0"/>
              <a:chExt cx="774722" cy="388932"/>
            </a:xfrm>
          </p:grpSpPr>
          <p:sp>
            <p:nvSpPr>
              <p:cNvPr id="28727" name="AutoShape 55"/>
              <p:cNvSpPr>
                <a:spLocks/>
              </p:cNvSpPr>
              <p:nvPr/>
            </p:nvSpPr>
            <p:spPr bwMode="auto">
              <a:xfrm>
                <a:off x="-1" y="0"/>
                <a:ext cx="774652" cy="38893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endParaRPr lang="ru-RU" altLang="ru-RU" sz="1266"/>
              </a:p>
            </p:txBody>
          </p:sp>
          <p:sp>
            <p:nvSpPr>
              <p:cNvPr id="28728" name="AutoShape 56"/>
              <p:cNvSpPr>
                <a:spLocks/>
              </p:cNvSpPr>
              <p:nvPr/>
            </p:nvSpPr>
            <p:spPr bwMode="auto">
              <a:xfrm>
                <a:off x="1" y="53812"/>
                <a:ext cx="774720" cy="28131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599" y="0"/>
                    </a:lnTo>
                    <a:lnTo>
                      <a:pt x="21599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1pPr>
                <a:lvl2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2pPr>
                <a:lvl3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3pPr>
                <a:lvl4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4pPr>
                <a:lvl5pPr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5pPr>
                <a:lvl6pPr marL="18288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6pPr>
                <a:lvl7pPr marL="22860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7pPr>
                <a:lvl8pPr marL="27432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8pPr>
                <a:lvl9pPr marL="3200400" algn="ctr" fontAlgn="base" hangingPunct="0">
                  <a:spcBef>
                    <a:spcPct val="0"/>
                  </a:spcBef>
                  <a:spcAft>
                    <a:spcPct val="0"/>
                  </a:spcAft>
                  <a:defRPr sz="4200">
                    <a:solidFill>
                      <a:srgbClr val="000000"/>
                    </a:solidFill>
                    <a:latin typeface="Gill Sans" charset="0"/>
                    <a:ea typeface="Gill Sans" charset="0"/>
                    <a:cs typeface="Gill Sans" charset="0"/>
                    <a:sym typeface="Gill Sans" charset="0"/>
                  </a:defRPr>
                </a:lvl9pPr>
              </a:lstStyle>
              <a:p>
                <a:pPr defTabSz="642915"/>
                <a:r>
                  <a:rPr lang="ru-RU" altLang="ru-RU" sz="1406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пламя</a:t>
                </a:r>
                <a:endParaRPr lang="ru-RU" altLang="ru-RU" sz="2953"/>
              </a:p>
            </p:txBody>
          </p:sp>
        </p:grpSp>
        <p:sp>
          <p:nvSpPr>
            <p:cNvPr id="28729" name="Line 57"/>
            <p:cNvSpPr>
              <a:spLocks noChangeShapeType="1"/>
            </p:cNvSpPr>
            <p:nvPr/>
          </p:nvSpPr>
          <p:spPr bwMode="auto">
            <a:xfrm flipV="1">
              <a:off x="4686420" y="4659387"/>
              <a:ext cx="1" cy="168113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0" name="Line 58"/>
            <p:cNvSpPr>
              <a:spLocks noChangeShapeType="1"/>
            </p:cNvSpPr>
            <p:nvPr/>
          </p:nvSpPr>
          <p:spPr bwMode="auto">
            <a:xfrm flipV="1">
              <a:off x="4694358" y="2592501"/>
              <a:ext cx="2" cy="549267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1" name="Line 59"/>
            <p:cNvSpPr>
              <a:spLocks noChangeShapeType="1"/>
            </p:cNvSpPr>
            <p:nvPr/>
          </p:nvSpPr>
          <p:spPr bwMode="auto">
            <a:xfrm flipV="1">
              <a:off x="4689596" y="1563821"/>
              <a:ext cx="1" cy="358770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2" name="Line 60"/>
            <p:cNvSpPr>
              <a:spLocks noChangeShapeType="1"/>
            </p:cNvSpPr>
            <p:nvPr/>
          </p:nvSpPr>
          <p:spPr bwMode="auto">
            <a:xfrm flipV="1">
              <a:off x="4691182" y="3532283"/>
              <a:ext cx="2" cy="739763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3" name="Line 61"/>
            <p:cNvSpPr>
              <a:spLocks noChangeShapeType="1"/>
            </p:cNvSpPr>
            <p:nvPr/>
          </p:nvSpPr>
          <p:spPr bwMode="auto">
            <a:xfrm flipV="1">
              <a:off x="6399376" y="4673675"/>
              <a:ext cx="2" cy="844536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4" name="Line 62"/>
            <p:cNvSpPr>
              <a:spLocks noChangeShapeType="1"/>
            </p:cNvSpPr>
            <p:nvPr/>
          </p:nvSpPr>
          <p:spPr bwMode="auto">
            <a:xfrm flipV="1">
              <a:off x="6399376" y="5908726"/>
              <a:ext cx="2" cy="446081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5" name="Line 63"/>
            <p:cNvSpPr>
              <a:spLocks noChangeShapeType="1"/>
            </p:cNvSpPr>
            <p:nvPr/>
          </p:nvSpPr>
          <p:spPr bwMode="auto">
            <a:xfrm flipV="1">
              <a:off x="2781371" y="5359462"/>
              <a:ext cx="1" cy="981058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6" name="Line 64"/>
            <p:cNvSpPr>
              <a:spLocks noChangeShapeType="1"/>
            </p:cNvSpPr>
            <p:nvPr/>
          </p:nvSpPr>
          <p:spPr bwMode="auto">
            <a:xfrm flipV="1">
              <a:off x="1292258" y="3530697"/>
              <a:ext cx="1" cy="1439836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7" name="Line 65"/>
            <p:cNvSpPr>
              <a:spLocks noChangeShapeType="1"/>
            </p:cNvSpPr>
            <p:nvPr/>
          </p:nvSpPr>
          <p:spPr bwMode="auto">
            <a:xfrm flipV="1">
              <a:off x="2789309" y="3537046"/>
              <a:ext cx="1" cy="1427137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8" name="Line 66"/>
            <p:cNvSpPr>
              <a:spLocks noChangeShapeType="1"/>
            </p:cNvSpPr>
            <p:nvPr/>
          </p:nvSpPr>
          <p:spPr bwMode="auto">
            <a:xfrm flipV="1">
              <a:off x="1289083" y="2460742"/>
              <a:ext cx="1" cy="687376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39" name="Line 67"/>
            <p:cNvSpPr>
              <a:spLocks noChangeShapeType="1"/>
            </p:cNvSpPr>
            <p:nvPr/>
          </p:nvSpPr>
          <p:spPr bwMode="auto">
            <a:xfrm flipH="1" flipV="1">
              <a:off x="6729585" y="6732623"/>
              <a:ext cx="182570" cy="447668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0" name="Line 68"/>
            <p:cNvSpPr>
              <a:spLocks noChangeShapeType="1"/>
            </p:cNvSpPr>
            <p:nvPr/>
          </p:nvSpPr>
          <p:spPr bwMode="auto">
            <a:xfrm flipV="1">
              <a:off x="5932640" y="6738972"/>
              <a:ext cx="444513" cy="44608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1" name="Line 69"/>
            <p:cNvSpPr>
              <a:spLocks noChangeShapeType="1"/>
            </p:cNvSpPr>
            <p:nvPr/>
          </p:nvSpPr>
          <p:spPr bwMode="auto">
            <a:xfrm>
              <a:off x="6834363" y="4468891"/>
              <a:ext cx="325447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2" name="Line 70"/>
            <p:cNvSpPr>
              <a:spLocks noChangeShapeType="1"/>
            </p:cNvSpPr>
            <p:nvPr/>
          </p:nvSpPr>
          <p:spPr bwMode="auto">
            <a:xfrm>
              <a:off x="3363998" y="2254371"/>
              <a:ext cx="779485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3" name="Line 71"/>
            <p:cNvSpPr>
              <a:spLocks noChangeShapeType="1"/>
            </p:cNvSpPr>
            <p:nvPr/>
          </p:nvSpPr>
          <p:spPr bwMode="auto">
            <a:xfrm>
              <a:off x="1636754" y="2248021"/>
              <a:ext cx="781072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4" name="Line 72"/>
            <p:cNvSpPr>
              <a:spLocks noChangeShapeType="1"/>
            </p:cNvSpPr>
            <p:nvPr/>
          </p:nvSpPr>
          <p:spPr bwMode="auto">
            <a:xfrm>
              <a:off x="1600241" y="3338612"/>
              <a:ext cx="722332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5" name="Line 73"/>
            <p:cNvSpPr>
              <a:spLocks noChangeShapeType="1"/>
            </p:cNvSpPr>
            <p:nvPr/>
          </p:nvSpPr>
          <p:spPr bwMode="auto">
            <a:xfrm>
              <a:off x="1597066" y="5162615"/>
              <a:ext cx="715982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6" name="Line 74"/>
            <p:cNvSpPr>
              <a:spLocks noChangeShapeType="1"/>
            </p:cNvSpPr>
            <p:nvPr/>
          </p:nvSpPr>
          <p:spPr bwMode="auto">
            <a:xfrm>
              <a:off x="5318262" y="4468891"/>
              <a:ext cx="652481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7" name="Line 75"/>
            <p:cNvSpPr>
              <a:spLocks noChangeShapeType="1"/>
            </p:cNvSpPr>
            <p:nvPr/>
          </p:nvSpPr>
          <p:spPr bwMode="auto">
            <a:xfrm>
              <a:off x="3365586" y="6537364"/>
              <a:ext cx="804885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8" name="Line 76"/>
            <p:cNvSpPr>
              <a:spLocks noChangeShapeType="1"/>
            </p:cNvSpPr>
            <p:nvPr/>
          </p:nvSpPr>
          <p:spPr bwMode="auto">
            <a:xfrm>
              <a:off x="6197759" y="7375548"/>
              <a:ext cx="476263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49" name="AutoShape 77"/>
            <p:cNvSpPr>
              <a:spLocks/>
            </p:cNvSpPr>
            <p:nvPr/>
          </p:nvSpPr>
          <p:spPr bwMode="auto">
            <a:xfrm>
              <a:off x="4278422" y="-1"/>
              <a:ext cx="838224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piŋker-</a:t>
              </a:r>
              <a:endParaRPr lang="ru-RU" altLang="ru-RU" sz="2953"/>
            </a:p>
          </p:txBody>
        </p:sp>
        <p:sp>
          <p:nvSpPr>
            <p:cNvPr id="28750" name="AutoShape 78"/>
            <p:cNvSpPr>
              <a:spLocks/>
            </p:cNvSpPr>
            <p:nvPr/>
          </p:nvSpPr>
          <p:spPr bwMode="auto">
            <a:xfrm>
              <a:off x="6375564" y="7178702"/>
              <a:ext cx="1530390" cy="1325539"/>
            </a:xfrm>
            <a:prstGeom prst="roundRect">
              <a:avLst>
                <a:gd name="adj" fmla="val 11532"/>
              </a:avLst>
            </a:prstGeom>
            <a:solidFill>
              <a:srgbClr val="000000">
                <a:alpha val="25098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endParaRPr lang="ru-RU" altLang="ru-RU" sz="1687">
                <a:solidFill>
                  <a:srgbClr val="FFFFFF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endParaRPr>
            </a:p>
          </p:txBody>
        </p:sp>
        <p:sp>
          <p:nvSpPr>
            <p:cNvPr id="28751" name="AutoShape 79"/>
            <p:cNvSpPr>
              <a:spLocks/>
            </p:cNvSpPr>
            <p:nvPr/>
          </p:nvSpPr>
          <p:spPr bwMode="auto">
            <a:xfrm>
              <a:off x="0" y="3924225"/>
              <a:ext cx="777896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púqla-</a:t>
              </a:r>
              <a:endParaRPr lang="ru-RU" altLang="ru-RU" sz="2953"/>
            </a:p>
          </p:txBody>
        </p:sp>
        <p:sp>
          <p:nvSpPr>
            <p:cNvPr id="28752" name="AutoShape 80"/>
            <p:cNvSpPr>
              <a:spLocks/>
            </p:cNvSpPr>
            <p:nvPr/>
          </p:nvSpPr>
          <p:spPr bwMode="auto">
            <a:xfrm>
              <a:off x="2409887" y="4109959"/>
              <a:ext cx="763608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lәbna-</a:t>
              </a:r>
              <a:endParaRPr lang="ru-RU" altLang="ru-RU" sz="2953"/>
            </a:p>
          </p:txBody>
        </p:sp>
        <p:sp>
          <p:nvSpPr>
            <p:cNvPr id="28753" name="AutoShape 81"/>
            <p:cNvSpPr>
              <a:spLocks/>
            </p:cNvSpPr>
            <p:nvPr/>
          </p:nvSpPr>
          <p:spPr bwMode="auto">
            <a:xfrm>
              <a:off x="6897865" y="7829401"/>
              <a:ext cx="735032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saqje-</a:t>
              </a:r>
              <a:endParaRPr lang="ru-RU" altLang="ru-RU" sz="2953"/>
            </a:p>
          </p:txBody>
        </p:sp>
        <p:sp>
          <p:nvSpPr>
            <p:cNvPr id="28754" name="AutoShape 82"/>
            <p:cNvSpPr>
              <a:spLocks/>
            </p:cNvSpPr>
            <p:nvPr/>
          </p:nvSpPr>
          <p:spPr bwMode="auto">
            <a:xfrm>
              <a:off x="3681481" y="282549"/>
              <a:ext cx="2009803" cy="3628588"/>
            </a:xfrm>
            <a:custGeom>
              <a:avLst/>
              <a:gdLst>
                <a:gd name="T0" fmla="+- 0 10799 960"/>
                <a:gd name="T1" fmla="*/ T0 w 19679"/>
                <a:gd name="T2" fmla="+- 0 10800 961"/>
                <a:gd name="T3" fmla="*/ 10800 h 19679"/>
                <a:gd name="T4" fmla="+- 0 10799 960"/>
                <a:gd name="T5" fmla="*/ T4 w 19679"/>
                <a:gd name="T6" fmla="+- 0 10800 961"/>
                <a:gd name="T7" fmla="*/ 10800 h 19679"/>
                <a:gd name="T8" fmla="+- 0 10799 960"/>
                <a:gd name="T9" fmla="*/ T8 w 19679"/>
                <a:gd name="T10" fmla="+- 0 10800 961"/>
                <a:gd name="T11" fmla="*/ 10800 h 19679"/>
                <a:gd name="T12" fmla="+- 0 10799 960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40" y="6724"/>
                    <a:pt x="20640" y="12953"/>
                    <a:pt x="16796" y="16796"/>
                  </a:cubicBezTo>
                  <a:cubicBezTo>
                    <a:pt x="12954" y="20638"/>
                    <a:pt x="6724" y="20638"/>
                    <a:pt x="2880" y="16796"/>
                  </a:cubicBezTo>
                  <a:cubicBezTo>
                    <a:pt x="-960" y="12953"/>
                    <a:pt x="-960" y="6724"/>
                    <a:pt x="2880" y="2881"/>
                  </a:cubicBezTo>
                  <a:cubicBezTo>
                    <a:pt x="6724" y="-961"/>
                    <a:pt x="12954" y="-961"/>
                    <a:pt x="16796" y="2881"/>
                  </a:cubicBezTo>
                  <a:close/>
                </a:path>
              </a:pathLst>
            </a:custGeom>
            <a:solidFill>
              <a:srgbClr val="000000">
                <a:alpha val="26274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8755" name="AutoShape 83"/>
            <p:cNvSpPr>
              <a:spLocks/>
            </p:cNvSpPr>
            <p:nvPr/>
          </p:nvSpPr>
          <p:spPr bwMode="auto">
            <a:xfrm>
              <a:off x="5524497" y="3738502"/>
              <a:ext cx="2844695" cy="2396930"/>
            </a:xfrm>
            <a:custGeom>
              <a:avLst/>
              <a:gdLst>
                <a:gd name="T0" fmla="+- 0 10800 961"/>
                <a:gd name="T1" fmla="*/ T0 w 19679"/>
                <a:gd name="T2" fmla="+- 0 10799 960"/>
                <a:gd name="T3" fmla="*/ 10799 h 19679"/>
                <a:gd name="T4" fmla="+- 0 10800 961"/>
                <a:gd name="T5" fmla="*/ T4 w 19679"/>
                <a:gd name="T6" fmla="+- 0 10799 960"/>
                <a:gd name="T7" fmla="*/ 10799 h 19679"/>
                <a:gd name="T8" fmla="+- 0 10800 961"/>
                <a:gd name="T9" fmla="*/ T8 w 19679"/>
                <a:gd name="T10" fmla="+- 0 10799 960"/>
                <a:gd name="T11" fmla="*/ 10799 h 19679"/>
                <a:gd name="T12" fmla="+- 0 10800 961"/>
                <a:gd name="T13" fmla="*/ T12 w 19679"/>
                <a:gd name="T14" fmla="+- 0 10799 960"/>
                <a:gd name="T15" fmla="*/ 10799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5" y="2881"/>
                  </a:moveTo>
                  <a:cubicBezTo>
                    <a:pt x="20638" y="6725"/>
                    <a:pt x="20638" y="12953"/>
                    <a:pt x="16795" y="16796"/>
                  </a:cubicBezTo>
                  <a:cubicBezTo>
                    <a:pt x="12952" y="20639"/>
                    <a:pt x="6724" y="20639"/>
                    <a:pt x="2881" y="16796"/>
                  </a:cubicBezTo>
                  <a:cubicBezTo>
                    <a:pt x="-961" y="12953"/>
                    <a:pt x="-961" y="6725"/>
                    <a:pt x="2881" y="2881"/>
                  </a:cubicBezTo>
                  <a:cubicBezTo>
                    <a:pt x="6724" y="-960"/>
                    <a:pt x="12952" y="-960"/>
                    <a:pt x="16795" y="2881"/>
                  </a:cubicBezTo>
                  <a:close/>
                </a:path>
              </a:pathLst>
            </a:custGeom>
            <a:solidFill>
              <a:srgbClr val="000000">
                <a:alpha val="29411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8756" name="AutoShape 84"/>
            <p:cNvSpPr>
              <a:spLocks/>
            </p:cNvSpPr>
            <p:nvPr/>
          </p:nvSpPr>
          <p:spPr bwMode="auto">
            <a:xfrm>
              <a:off x="6802612" y="5019580"/>
              <a:ext cx="933476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sadana-</a:t>
              </a:r>
              <a:endParaRPr lang="ru-RU" altLang="ru-RU" sz="2953"/>
            </a:p>
          </p:txBody>
        </p:sp>
        <p:sp>
          <p:nvSpPr>
            <p:cNvPr id="28757" name="Line 85"/>
            <p:cNvSpPr>
              <a:spLocks noChangeShapeType="1"/>
            </p:cNvSpPr>
            <p:nvPr/>
          </p:nvSpPr>
          <p:spPr bwMode="auto">
            <a:xfrm>
              <a:off x="5451615" y="6545301"/>
              <a:ext cx="512777" cy="2"/>
            </a:xfrm>
            <a:prstGeom prst="line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l"/>
              <a:endParaRPr lang="ru-RU" altLang="ru-RU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8758" name="AutoShape 86"/>
            <p:cNvSpPr>
              <a:spLocks/>
            </p:cNvSpPr>
            <p:nvPr/>
          </p:nvSpPr>
          <p:spPr bwMode="auto">
            <a:xfrm>
              <a:off x="618928" y="1447678"/>
              <a:ext cx="6259934" cy="6259375"/>
            </a:xfrm>
            <a:custGeom>
              <a:avLst/>
              <a:gdLst>
                <a:gd name="T0" fmla="+- 0 10926 528"/>
                <a:gd name="T1" fmla="*/ T0 w 20796"/>
                <a:gd name="T2" fmla="+- 0 10984 802"/>
                <a:gd name="T3" fmla="*/ 10984 h 20365"/>
                <a:gd name="T4" fmla="+- 0 10926 528"/>
                <a:gd name="T5" fmla="*/ T4 w 20796"/>
                <a:gd name="T6" fmla="+- 0 10984 802"/>
                <a:gd name="T7" fmla="*/ 10984 h 20365"/>
                <a:gd name="T8" fmla="+- 0 10926 528"/>
                <a:gd name="T9" fmla="*/ T8 w 20796"/>
                <a:gd name="T10" fmla="+- 0 10984 802"/>
                <a:gd name="T11" fmla="*/ 10984 h 20365"/>
                <a:gd name="T12" fmla="+- 0 10926 528"/>
                <a:gd name="T13" fmla="*/ T12 w 20796"/>
                <a:gd name="T14" fmla="+- 0 10984 802"/>
                <a:gd name="T15" fmla="*/ 10984 h 203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796" h="20365">
                  <a:moveTo>
                    <a:pt x="11638" y="20011"/>
                  </a:moveTo>
                  <a:cubicBezTo>
                    <a:pt x="8397" y="18372"/>
                    <a:pt x="10554" y="14122"/>
                    <a:pt x="10623" y="10640"/>
                  </a:cubicBezTo>
                  <a:cubicBezTo>
                    <a:pt x="10651" y="9193"/>
                    <a:pt x="10262" y="7772"/>
                    <a:pt x="9466" y="6555"/>
                  </a:cubicBezTo>
                  <a:cubicBezTo>
                    <a:pt x="8861" y="5626"/>
                    <a:pt x="8036" y="4845"/>
                    <a:pt x="6996" y="4424"/>
                  </a:cubicBezTo>
                  <a:cubicBezTo>
                    <a:pt x="6099" y="4059"/>
                    <a:pt x="5143" y="4032"/>
                    <a:pt x="4187" y="4039"/>
                  </a:cubicBezTo>
                  <a:cubicBezTo>
                    <a:pt x="3449" y="4045"/>
                    <a:pt x="2692" y="4009"/>
                    <a:pt x="2023" y="4144"/>
                  </a:cubicBezTo>
                  <a:cubicBezTo>
                    <a:pt x="1418" y="4266"/>
                    <a:pt x="809" y="4459"/>
                    <a:pt x="259" y="3820"/>
                  </a:cubicBezTo>
                  <a:cubicBezTo>
                    <a:pt x="-528" y="2903"/>
                    <a:pt x="581" y="1167"/>
                    <a:pt x="2142" y="982"/>
                  </a:cubicBezTo>
                  <a:cubicBezTo>
                    <a:pt x="3308" y="845"/>
                    <a:pt x="4513" y="791"/>
                    <a:pt x="5726" y="785"/>
                  </a:cubicBezTo>
                  <a:cubicBezTo>
                    <a:pt x="6933" y="778"/>
                    <a:pt x="8146" y="819"/>
                    <a:pt x="9336" y="656"/>
                  </a:cubicBezTo>
                  <a:cubicBezTo>
                    <a:pt x="11706" y="331"/>
                    <a:pt x="14456" y="-802"/>
                    <a:pt x="15972" y="969"/>
                  </a:cubicBezTo>
                  <a:cubicBezTo>
                    <a:pt x="17090" y="2275"/>
                    <a:pt x="16535" y="4437"/>
                    <a:pt x="16276" y="6306"/>
                  </a:cubicBezTo>
                  <a:cubicBezTo>
                    <a:pt x="16102" y="7576"/>
                    <a:pt x="16093" y="8848"/>
                    <a:pt x="16025" y="10124"/>
                  </a:cubicBezTo>
                  <a:cubicBezTo>
                    <a:pt x="15951" y="11446"/>
                    <a:pt x="15854" y="12860"/>
                    <a:pt x="16756" y="13824"/>
                  </a:cubicBezTo>
                  <a:cubicBezTo>
                    <a:pt x="17320" y="14425"/>
                    <a:pt x="18351" y="14929"/>
                    <a:pt x="19286" y="15152"/>
                  </a:cubicBezTo>
                  <a:cubicBezTo>
                    <a:pt x="20250" y="15382"/>
                    <a:pt x="21072" y="15603"/>
                    <a:pt x="20707" y="16666"/>
                  </a:cubicBezTo>
                  <a:cubicBezTo>
                    <a:pt x="20395" y="17577"/>
                    <a:pt x="19041" y="17207"/>
                    <a:pt x="18593" y="17979"/>
                  </a:cubicBezTo>
                  <a:cubicBezTo>
                    <a:pt x="18251" y="18565"/>
                    <a:pt x="18840" y="19404"/>
                    <a:pt x="18390" y="19982"/>
                  </a:cubicBezTo>
                  <a:cubicBezTo>
                    <a:pt x="18018" y="20464"/>
                    <a:pt x="17319" y="20310"/>
                    <a:pt x="16695" y="20223"/>
                  </a:cubicBezTo>
                  <a:cubicBezTo>
                    <a:pt x="14998" y="19990"/>
                    <a:pt x="13189" y="20798"/>
                    <a:pt x="11638" y="20011"/>
                  </a:cubicBezTo>
                  <a:close/>
                </a:path>
              </a:pathLst>
            </a:custGeom>
            <a:solidFill>
              <a:srgbClr val="53585F">
                <a:alpha val="14902"/>
              </a:srgbClr>
            </a:solidFill>
            <a:ln w="25400" cap="flat" cmpd="sng">
              <a:solidFill>
                <a:srgbClr val="000000">
                  <a:alpha val="14902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8759" name="AutoShape 87"/>
            <p:cNvSpPr>
              <a:spLocks/>
            </p:cNvSpPr>
            <p:nvPr/>
          </p:nvSpPr>
          <p:spPr bwMode="auto">
            <a:xfrm>
              <a:off x="2152688" y="3032191"/>
              <a:ext cx="1279528" cy="3090767"/>
            </a:xfrm>
            <a:custGeom>
              <a:avLst/>
              <a:gdLst>
                <a:gd name="T0" fmla="+- 0 10799 960"/>
                <a:gd name="T1" fmla="*/ T0 w 19679"/>
                <a:gd name="T2" fmla="+- 0 10799 960"/>
                <a:gd name="T3" fmla="*/ 10799 h 19679"/>
                <a:gd name="T4" fmla="+- 0 10799 960"/>
                <a:gd name="T5" fmla="*/ T4 w 19679"/>
                <a:gd name="T6" fmla="+- 0 10799 960"/>
                <a:gd name="T7" fmla="*/ 10799 h 19679"/>
                <a:gd name="T8" fmla="+- 0 10799 960"/>
                <a:gd name="T9" fmla="*/ T8 w 19679"/>
                <a:gd name="T10" fmla="+- 0 10799 960"/>
                <a:gd name="T11" fmla="*/ 10799 h 19679"/>
                <a:gd name="T12" fmla="+- 0 10799 960"/>
                <a:gd name="T13" fmla="*/ T12 w 19679"/>
                <a:gd name="T14" fmla="+- 0 10799 960"/>
                <a:gd name="T15" fmla="*/ 10799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0"/>
                  </a:moveTo>
                  <a:cubicBezTo>
                    <a:pt x="20640" y="6723"/>
                    <a:pt x="20640" y="12953"/>
                    <a:pt x="16796" y="16796"/>
                  </a:cubicBezTo>
                  <a:cubicBezTo>
                    <a:pt x="12954" y="20640"/>
                    <a:pt x="6724" y="20640"/>
                    <a:pt x="2881" y="16796"/>
                  </a:cubicBezTo>
                  <a:cubicBezTo>
                    <a:pt x="-960" y="12953"/>
                    <a:pt x="-960" y="6723"/>
                    <a:pt x="2881" y="2880"/>
                  </a:cubicBezTo>
                  <a:cubicBezTo>
                    <a:pt x="6724" y="-960"/>
                    <a:pt x="12954" y="-960"/>
                    <a:pt x="16796" y="2880"/>
                  </a:cubicBezTo>
                  <a:close/>
                </a:path>
              </a:pathLst>
            </a:custGeom>
            <a:solidFill>
              <a:srgbClr val="000000">
                <a:alpha val="23921"/>
              </a:srgbClr>
            </a:solidFill>
            <a:ln>
              <a:noFill/>
            </a:ln>
            <a:effectLst>
              <a:outerShdw blurRad="38100" dist="25400" dir="5400000" algn="ctr" rotWithShape="0">
                <a:srgbClr val="000000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8760" name="AutoShape 88"/>
            <p:cNvSpPr>
              <a:spLocks/>
            </p:cNvSpPr>
            <p:nvPr/>
          </p:nvSpPr>
          <p:spPr bwMode="auto">
            <a:xfrm>
              <a:off x="439704" y="2947907"/>
              <a:ext cx="3233662" cy="4158774"/>
            </a:xfrm>
            <a:custGeom>
              <a:avLst/>
              <a:gdLst>
                <a:gd name="T0" fmla="+- 0 11273 2421"/>
                <a:gd name="T1" fmla="*/ T0 w 17704"/>
                <a:gd name="T2" fmla="+- 0 11525 2013"/>
                <a:gd name="T3" fmla="*/ 11525 h 19024"/>
                <a:gd name="T4" fmla="+- 0 11273 2421"/>
                <a:gd name="T5" fmla="*/ T4 w 17704"/>
                <a:gd name="T6" fmla="+- 0 11525 2013"/>
                <a:gd name="T7" fmla="*/ 11525 h 19024"/>
                <a:gd name="T8" fmla="+- 0 11273 2421"/>
                <a:gd name="T9" fmla="*/ T8 w 17704"/>
                <a:gd name="T10" fmla="+- 0 11525 2013"/>
                <a:gd name="T11" fmla="*/ 11525 h 19024"/>
                <a:gd name="T12" fmla="+- 0 11273 2421"/>
                <a:gd name="T13" fmla="*/ T12 w 17704"/>
                <a:gd name="T14" fmla="+- 0 11525 2013"/>
                <a:gd name="T15" fmla="*/ 11525 h 1902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7704" h="19024">
                  <a:moveTo>
                    <a:pt x="5914" y="513"/>
                  </a:moveTo>
                  <a:cubicBezTo>
                    <a:pt x="8540" y="2020"/>
                    <a:pt x="6462" y="5262"/>
                    <a:pt x="7875" y="7360"/>
                  </a:cubicBezTo>
                  <a:cubicBezTo>
                    <a:pt x="8761" y="8676"/>
                    <a:pt x="10528" y="9227"/>
                    <a:pt x="12154" y="8900"/>
                  </a:cubicBezTo>
                  <a:cubicBezTo>
                    <a:pt x="13781" y="8572"/>
                    <a:pt x="15480" y="7419"/>
                    <a:pt x="16855" y="8350"/>
                  </a:cubicBezTo>
                  <a:cubicBezTo>
                    <a:pt x="19179" y="9924"/>
                    <a:pt x="16012" y="12097"/>
                    <a:pt x="15875" y="14076"/>
                  </a:cubicBezTo>
                  <a:cubicBezTo>
                    <a:pt x="15778" y="15473"/>
                    <a:pt x="17102" y="16926"/>
                    <a:pt x="16131" y="18151"/>
                  </a:cubicBezTo>
                  <a:cubicBezTo>
                    <a:pt x="14994" y="19587"/>
                    <a:pt x="12896" y="19057"/>
                    <a:pt x="10931" y="17953"/>
                  </a:cubicBezTo>
                  <a:cubicBezTo>
                    <a:pt x="8069" y="16345"/>
                    <a:pt x="4130" y="14520"/>
                    <a:pt x="1816" y="11261"/>
                  </a:cubicBezTo>
                  <a:cubicBezTo>
                    <a:pt x="-2421" y="5293"/>
                    <a:pt x="1511" y="-2013"/>
                    <a:pt x="5914" y="513"/>
                  </a:cubicBezTo>
                  <a:close/>
                </a:path>
              </a:pathLst>
            </a:custGeom>
            <a:solidFill>
              <a:srgbClr val="000000">
                <a:alpha val="19215"/>
              </a:srgbClr>
            </a:solidFill>
            <a:ln w="25400" cap="flat" cmpd="sng">
              <a:solidFill>
                <a:srgbClr val="000000">
                  <a:alpha val="19215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ru-RU" altLang="ru-RU" sz="1266"/>
            </a:p>
          </p:txBody>
        </p:sp>
        <p:sp>
          <p:nvSpPr>
            <p:cNvPr id="28761" name="AutoShape 89"/>
            <p:cNvSpPr>
              <a:spLocks/>
            </p:cNvSpPr>
            <p:nvPr/>
          </p:nvSpPr>
          <p:spPr bwMode="auto">
            <a:xfrm>
              <a:off x="1620878" y="1381099"/>
              <a:ext cx="847749" cy="2813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fontAlgn="base" hangingPunct="0">
                <a:spcBef>
                  <a:spcPct val="0"/>
                </a:spcBef>
                <a:spcAft>
                  <a:spcPct val="0"/>
                </a:spcAft>
                <a:defRPr sz="42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defTabSz="642915"/>
              <a:r>
                <a:rPr lang="ru-RU" altLang="ru-RU" sz="1406" i="1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 pitchFamily="18" charset="0"/>
                </a:rPr>
                <a:t>mәncә-</a:t>
              </a:r>
              <a:endParaRPr lang="ru-RU" altLang="ru-RU" sz="2953"/>
            </a:p>
          </p:txBody>
        </p:sp>
      </p:grpSp>
      <p:sp>
        <p:nvSpPr>
          <p:cNvPr id="28762" name="AutoShape 90"/>
          <p:cNvSpPr>
            <a:spLocks/>
          </p:cNvSpPr>
          <p:nvPr/>
        </p:nvSpPr>
        <p:spPr bwMode="auto">
          <a:xfrm>
            <a:off x="2286372" y="53578"/>
            <a:ext cx="2167386" cy="429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32146" tIns="32146" rIns="32146" bIns="32146"/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18288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22860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27432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3200400" algn="ctr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defTabSz="642915"/>
            <a:r>
              <a:rPr lang="ru-RU" altLang="ru-RU" sz="2531">
                <a:solidFill>
                  <a:srgbClr val="FFFFFF"/>
                </a:solidFill>
              </a:rPr>
              <a:t>НЕНЕЦКИЙ</a:t>
            </a:r>
            <a:endParaRPr lang="ru-RU" altLang="ru-RU" sz="2953"/>
          </a:p>
        </p:txBody>
      </p:sp>
    </p:spTree>
    <p:extLst>
      <p:ext uri="{BB962C8B-B14F-4D97-AF65-F5344CB8AC3E}">
        <p14:creationId xmlns:p14="http://schemas.microsoft.com/office/powerpoint/2010/main" val="28691806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карта: проблемные точки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78680"/>
          </a:xfrm>
        </p:spPr>
        <p:txBody>
          <a:bodyPr>
            <a:normAutofit fontScale="92500"/>
          </a:bodyPr>
          <a:lstStyle/>
          <a:p>
            <a:r>
              <a:rPr lang="ru-RU" sz="2400" dirty="0" smtClean="0"/>
              <a:t>Как определить, </a:t>
            </a:r>
            <a:r>
              <a:rPr lang="ru-RU" sz="2400" dirty="0" smtClean="0"/>
              <a:t>какие </a:t>
            </a:r>
            <a:r>
              <a:rPr lang="ru-RU" sz="2400" dirty="0" smtClean="0"/>
              <a:t>значения считать </a:t>
            </a:r>
            <a:r>
              <a:rPr lang="ru-RU" sz="2400" dirty="0" smtClean="0"/>
              <a:t>узлами</a:t>
            </a:r>
            <a:endParaRPr lang="ru-RU" sz="2400" dirty="0" smtClean="0"/>
          </a:p>
          <a:p>
            <a:r>
              <a:rPr lang="ru-RU" sz="2400" dirty="0" smtClean="0"/>
              <a:t>Для больших наборов данных сложно составлять вручную</a:t>
            </a:r>
          </a:p>
          <a:p>
            <a:r>
              <a:rPr lang="ru-RU" sz="2400" dirty="0" smtClean="0"/>
              <a:t>Автоматизировать тоже не так просто: недостаточно четкое определение (хотим запрещать или разрешать?) – </a:t>
            </a:r>
            <a:r>
              <a:rPr lang="ru-RU" sz="2400" b="1" dirty="0" smtClean="0"/>
              <a:t>проблема определения</a:t>
            </a:r>
          </a:p>
          <a:p>
            <a:r>
              <a:rPr lang="ru-RU" sz="2400" dirty="0" smtClean="0"/>
              <a:t>Одни и те же данные могут описываться картами разных конфигураций </a:t>
            </a:r>
            <a:r>
              <a:rPr lang="ru-RU" sz="2400" b="1" dirty="0"/>
              <a:t>(</a:t>
            </a:r>
            <a:r>
              <a:rPr lang="ru-RU" sz="2400" b="1" dirty="0" smtClean="0"/>
              <a:t>проблема правильного ответа)</a:t>
            </a:r>
          </a:p>
          <a:p>
            <a:r>
              <a:rPr lang="ru-RU" sz="2400" dirty="0" smtClean="0"/>
              <a:t>Связи только между двумя объектами </a:t>
            </a:r>
            <a:r>
              <a:rPr lang="ru-RU" sz="2400" b="1" dirty="0"/>
              <a:t>(</a:t>
            </a:r>
            <a:r>
              <a:rPr lang="ru-RU" sz="2400" b="1" dirty="0" smtClean="0"/>
              <a:t>проблема комбинаций и импликаций)</a:t>
            </a:r>
          </a:p>
          <a:p>
            <a:r>
              <a:rPr lang="ru-RU" sz="2400" dirty="0" smtClean="0"/>
              <a:t>Связи могут быть разных типов </a:t>
            </a:r>
            <a:r>
              <a:rPr lang="ru-RU" sz="2400" b="1" dirty="0" smtClean="0"/>
              <a:t>(проблема связей)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659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950720"/>
            <a:ext cx="961644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Что мы хотим получить? Хотим, чтобы карта разрешала все возможные комбинации или запрещала всё то, чего не бывает?</a:t>
            </a:r>
          </a:p>
          <a:p>
            <a:pPr marL="0" indent="0">
              <a:buNone/>
            </a:pPr>
            <a:r>
              <a:rPr lang="ru-RU" sz="2800" dirty="0"/>
              <a:t>Одновременно – не получается</a:t>
            </a:r>
          </a:p>
          <a:p>
            <a:pPr marL="0" indent="0">
              <a:buNone/>
            </a:pPr>
            <a:r>
              <a:rPr lang="ru-RU" sz="2800" dirty="0"/>
              <a:t>Традиционная карта разрешает всё засвидетельствованное и запрещает часть </a:t>
            </a:r>
            <a:r>
              <a:rPr lang="ru-RU" sz="2800" dirty="0" smtClean="0"/>
              <a:t>незасвидетельствованного (т.е. разрешает больше, чем реально встретилось)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206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хотим отобразить?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9101328" cy="4351337"/>
          </a:xfrm>
        </p:spPr>
        <p:txBody>
          <a:bodyPr/>
          <a:lstStyle/>
          <a:p>
            <a:r>
              <a:rPr lang="ru-RU" sz="2400" dirty="0" smtClean="0"/>
              <a:t>Если хотим, чтобы карта разрешала все то, что действительно засвидетельствовано, подойдет полный граф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sz="2400" dirty="0" smtClean="0"/>
              <a:t>НО: тогда мы ничего не запретим, и смысла в карте будет мало (</a:t>
            </a:r>
            <a:r>
              <a:rPr lang="en-US" sz="2400" dirty="0" err="1" smtClean="0"/>
              <a:t>Haspelmath</a:t>
            </a:r>
            <a:r>
              <a:rPr lang="en-US" sz="2400" dirty="0" smtClean="0"/>
              <a:t> 2003: “vacuous” map</a:t>
            </a:r>
            <a:r>
              <a:rPr lang="ru-RU" sz="2400" dirty="0" smtClean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82672" y="3410857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461657" y="4078514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340642" y="3410857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461657" y="2794000"/>
            <a:ext cx="595086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4" idx="3"/>
            <a:endCxn id="6" idx="1"/>
          </p:cNvCxnSpPr>
          <p:nvPr/>
        </p:nvCxnSpPr>
        <p:spPr>
          <a:xfrm>
            <a:off x="3177758" y="3570514"/>
            <a:ext cx="11628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endCxn id="5" idx="0"/>
          </p:cNvCxnSpPr>
          <p:nvPr/>
        </p:nvCxnSpPr>
        <p:spPr>
          <a:xfrm>
            <a:off x="3759200" y="3113314"/>
            <a:ext cx="0" cy="96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</p:cNvCxnSpPr>
          <p:nvPr/>
        </p:nvCxnSpPr>
        <p:spPr>
          <a:xfrm flipV="1">
            <a:off x="3177758" y="3113314"/>
            <a:ext cx="56779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endCxn id="6" idx="1"/>
          </p:cNvCxnSpPr>
          <p:nvPr/>
        </p:nvCxnSpPr>
        <p:spPr>
          <a:xfrm>
            <a:off x="3759200" y="3113314"/>
            <a:ext cx="581442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177758" y="3599133"/>
            <a:ext cx="567798" cy="47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5" idx="0"/>
          </p:cNvCxnSpPr>
          <p:nvPr/>
        </p:nvCxnSpPr>
        <p:spPr>
          <a:xfrm flipH="1">
            <a:off x="3759200" y="3570514"/>
            <a:ext cx="581442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33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1489" y="32122"/>
            <a:ext cx="9692640" cy="913264"/>
          </a:xfrm>
        </p:spPr>
        <p:txBody>
          <a:bodyPr/>
          <a:lstStyle/>
          <a:p>
            <a:r>
              <a:rPr lang="ru-RU" dirty="0" smtClean="0"/>
              <a:t>Что хотим отобразить?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0219" y="960022"/>
            <a:ext cx="9692640" cy="507999"/>
          </a:xfrm>
        </p:spPr>
        <p:txBody>
          <a:bodyPr>
            <a:noAutofit/>
          </a:bodyPr>
          <a:lstStyle/>
          <a:p>
            <a:r>
              <a:rPr lang="ru-RU" sz="2400" dirty="0" smtClean="0"/>
              <a:t>Может быть, лучше запретить все то, чего не бывает? Не так-то просто!</a:t>
            </a:r>
          </a:p>
        </p:txBody>
      </p:sp>
      <p:pic>
        <p:nvPicPr>
          <p:cNvPr id="4" name="Объект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74" y="1685205"/>
            <a:ext cx="9316130" cy="2825913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740219" y="4511117"/>
            <a:ext cx="9692640" cy="2121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1+2+3+4 – серб. </a:t>
            </a:r>
            <a:r>
              <a:rPr lang="ru-RU" i="1" dirty="0" err="1" smtClean="0"/>
              <a:t>оштар</a:t>
            </a:r>
            <a:endParaRPr lang="ru-RU" i="1" dirty="0"/>
          </a:p>
          <a:p>
            <a:r>
              <a:rPr lang="ru-RU" dirty="0" smtClean="0"/>
              <a:t>1+2+4 </a:t>
            </a:r>
            <a:r>
              <a:rPr lang="en-US" dirty="0" smtClean="0"/>
              <a:t>vs. </a:t>
            </a:r>
            <a:r>
              <a:rPr lang="ru-RU" dirty="0" smtClean="0"/>
              <a:t>3 – русск. </a:t>
            </a:r>
            <a:r>
              <a:rPr lang="ru-RU" i="1" dirty="0" smtClean="0"/>
              <a:t>острый</a:t>
            </a:r>
            <a:r>
              <a:rPr lang="ru-RU" dirty="0" smtClean="0"/>
              <a:t> </a:t>
            </a:r>
            <a:r>
              <a:rPr lang="en-US" dirty="0" smtClean="0"/>
              <a:t>vs. </a:t>
            </a:r>
            <a:r>
              <a:rPr lang="ru-RU" i="1" dirty="0" smtClean="0"/>
              <a:t>колючий</a:t>
            </a:r>
          </a:p>
          <a:p>
            <a:r>
              <a:rPr lang="ru-RU" dirty="0" smtClean="0"/>
              <a:t>1+2 </a:t>
            </a:r>
            <a:r>
              <a:rPr lang="en-US" dirty="0" smtClean="0"/>
              <a:t>vs. </a:t>
            </a:r>
            <a:r>
              <a:rPr lang="ru-RU" dirty="0" smtClean="0"/>
              <a:t>3+4 – </a:t>
            </a:r>
            <a:r>
              <a:rPr lang="ru-RU" dirty="0" err="1" smtClean="0"/>
              <a:t>валл</a:t>
            </a:r>
            <a:r>
              <a:rPr lang="ru-RU" dirty="0" smtClean="0"/>
              <a:t>. </a:t>
            </a:r>
            <a:r>
              <a:rPr lang="en-US" i="1" dirty="0" err="1" smtClean="0"/>
              <a:t>llym</a:t>
            </a:r>
            <a:r>
              <a:rPr lang="en-US" i="1" dirty="0" smtClean="0"/>
              <a:t> </a:t>
            </a:r>
            <a:r>
              <a:rPr lang="en-US" dirty="0" smtClean="0"/>
              <a:t>vs. </a:t>
            </a:r>
            <a:r>
              <a:rPr lang="en-US" i="1" dirty="0" err="1" smtClean="0"/>
              <a:t>pigog</a:t>
            </a:r>
            <a:endParaRPr lang="ru-RU" dirty="0" smtClean="0"/>
          </a:p>
          <a:p>
            <a:r>
              <a:rPr lang="ru-RU" dirty="0" smtClean="0"/>
              <a:t>1+2+3 </a:t>
            </a:r>
            <a:r>
              <a:rPr lang="en-US" dirty="0" smtClean="0"/>
              <a:t>vs. </a:t>
            </a:r>
            <a:r>
              <a:rPr lang="ru-RU" dirty="0" smtClean="0"/>
              <a:t>4 ?</a:t>
            </a:r>
          </a:p>
          <a:p>
            <a:r>
              <a:rPr lang="ru-RU" dirty="0" smtClean="0"/>
              <a:t>1 </a:t>
            </a:r>
            <a:r>
              <a:rPr lang="en-US" dirty="0" smtClean="0"/>
              <a:t>vs. </a:t>
            </a:r>
            <a:r>
              <a:rPr lang="ru-RU" dirty="0" smtClean="0"/>
              <a:t>2+3+4 ?</a:t>
            </a:r>
          </a:p>
          <a:p>
            <a:endParaRPr lang="ru-RU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77142" y="2146425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3682" y="2146425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1257" y="2283957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48775" y="3502098"/>
            <a:ext cx="36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020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2520" y="308113"/>
            <a:ext cx="9692640" cy="743447"/>
          </a:xfrm>
        </p:spPr>
        <p:txBody>
          <a:bodyPr/>
          <a:lstStyle/>
          <a:p>
            <a:r>
              <a:rPr lang="ru-RU" dirty="0" smtClean="0"/>
              <a:t>Поиск оптимального графа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2520" y="1341120"/>
            <a:ext cx="9585960" cy="4884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Проблема приравнивается по уровню сложности к одной из самых известных задач комбинаторной оптимизации – «задаче коммивояжёра»:</a:t>
            </a:r>
          </a:p>
          <a:p>
            <a:pPr marL="365125" indent="0">
              <a:buNone/>
            </a:pPr>
            <a:r>
              <a:rPr lang="ru-RU" sz="2400" dirty="0" smtClean="0"/>
              <a:t>Как найти самый выгодный маршрут, проходящий через указанные города хотя бы по одному разу с последующим возвратом в исходный пункт</a:t>
            </a:r>
          </a:p>
          <a:p>
            <a:pPr marL="0" indent="0">
              <a:buNone/>
            </a:pPr>
            <a:r>
              <a:rPr lang="ru-RU" dirty="0" smtClean="0"/>
              <a:t>(Обычно требуется учитывать: расстояния, стоимость переездов и проч.)</a:t>
            </a:r>
          </a:p>
          <a:p>
            <a:pPr marL="0" indent="0">
              <a:buNone/>
            </a:pPr>
            <a:r>
              <a:rPr lang="ru-RU" sz="2400" dirty="0" smtClean="0"/>
              <a:t>Уже </a:t>
            </a:r>
            <a:r>
              <a:rPr lang="ru-RU" sz="2400" dirty="0"/>
              <a:t>при относительно небольшом числе городов (66 и более) она не может быть решена методом перебора вариантов никакими теоретически мыслимыми компьютерами за время, меньшее нескольких миллиардов лет.</a:t>
            </a:r>
          </a:p>
        </p:txBody>
      </p:sp>
    </p:spTree>
    <p:extLst>
      <p:ext uri="{BB962C8B-B14F-4D97-AF65-F5344CB8AC3E}">
        <p14:creationId xmlns:p14="http://schemas.microsoft.com/office/powerpoint/2010/main" val="359690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карты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Что это такое?</a:t>
            </a:r>
          </a:p>
          <a:p>
            <a:r>
              <a:rPr lang="ru-RU" sz="3200" dirty="0" smtClean="0"/>
              <a:t>Зачем нужны?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895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1120" y="5439936"/>
            <a:ext cx="9250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</a:t>
            </a:r>
            <a:r>
              <a:rPr lang="ru-RU" sz="2400" dirty="0" smtClean="0"/>
              <a:t>птимальный </a:t>
            </a:r>
            <a:r>
              <a:rPr lang="ru-RU" sz="2400" dirty="0"/>
              <a:t>маршрут коммивояжёра через 15 крупнейших городов Германии. Указанный маршрут является самым коротким из всех возможных 43 589 145 600 вариантов.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198120"/>
            <a:ext cx="4884420" cy="524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4360" y="155713"/>
            <a:ext cx="10360152" cy="118540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Попытка оптимизации: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Regier</a:t>
            </a:r>
            <a:r>
              <a:rPr lang="en-US" dirty="0" smtClean="0"/>
              <a:t> et al. 2013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360" y="1493520"/>
            <a:ext cx="10360152" cy="509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u="sng" dirty="0"/>
              <a:t>Дано: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en-US" dirty="0"/>
              <a:t>V</a:t>
            </a:r>
            <a:r>
              <a:rPr lang="ru-RU" dirty="0"/>
              <a:t> – множество узлов графа (= набор семантических функций, или фреймов)</a:t>
            </a:r>
          </a:p>
          <a:p>
            <a:pPr>
              <a:spcBef>
                <a:spcPts val="600"/>
              </a:spcBef>
            </a:pPr>
            <a:r>
              <a:rPr lang="en-US" dirty="0"/>
              <a:t>S</a:t>
            </a:r>
            <a:r>
              <a:rPr lang="en-US" baseline="-25000" dirty="0"/>
              <a:t>i </a:t>
            </a:r>
            <a:r>
              <a:rPr lang="ru-RU" dirty="0"/>
              <a:t>– набор ограничений (= набор групп узлов, т.е. информация о том, какие узлы могут объединяться в разных языках)</a:t>
            </a:r>
          </a:p>
          <a:p>
            <a:pPr marL="0" indent="0">
              <a:buNone/>
            </a:pPr>
            <a:r>
              <a:rPr lang="ru-RU" u="sng" dirty="0"/>
              <a:t>Найти: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Минимальный набор ребер </a:t>
            </a:r>
            <a:r>
              <a:rPr lang="en-US" dirty="0"/>
              <a:t>E</a:t>
            </a:r>
            <a:r>
              <a:rPr lang="ru-RU" dirty="0"/>
              <a:t>, такой, чтобы получился связный граф </a:t>
            </a:r>
            <a:r>
              <a:rPr lang="en-US" dirty="0"/>
              <a:t>G</a:t>
            </a:r>
            <a:r>
              <a:rPr lang="ru-RU" dirty="0"/>
              <a:t> = (</a:t>
            </a:r>
            <a:r>
              <a:rPr lang="en-US" dirty="0"/>
              <a:t>V</a:t>
            </a:r>
            <a:r>
              <a:rPr lang="ru-RU" dirty="0"/>
              <a:t>, </a:t>
            </a:r>
            <a:r>
              <a:rPr lang="en-US" dirty="0"/>
              <a:t>E</a:t>
            </a:r>
            <a:r>
              <a:rPr lang="ru-RU" dirty="0"/>
              <a:t>), отвечающий всем нашим </a:t>
            </a:r>
            <a:r>
              <a:rPr lang="ru-RU" dirty="0" smtClean="0"/>
              <a:t>ограничениям</a:t>
            </a:r>
            <a:endParaRPr lang="ru-RU" dirty="0"/>
          </a:p>
          <a:p>
            <a:pPr marL="0" indent="0">
              <a:buNone/>
            </a:pPr>
            <a:r>
              <a:rPr lang="ru-RU" u="sng" dirty="0" smtClean="0"/>
              <a:t>Алгоритм</a:t>
            </a:r>
            <a:r>
              <a:rPr lang="ru-RU" dirty="0" smtClean="0"/>
              <a:t> </a:t>
            </a:r>
            <a:r>
              <a:rPr lang="ru-RU" dirty="0"/>
              <a:t>решения: </a:t>
            </a:r>
            <a:r>
              <a:rPr lang="en-US" dirty="0" err="1"/>
              <a:t>Angluin</a:t>
            </a:r>
            <a:r>
              <a:rPr lang="en-US" dirty="0"/>
              <a:t> et al</a:t>
            </a:r>
            <a:r>
              <a:rPr lang="ru-RU" dirty="0"/>
              <a:t>. </a:t>
            </a:r>
            <a:r>
              <a:rPr lang="ru-RU" dirty="0" smtClean="0"/>
              <a:t>2010</a:t>
            </a:r>
            <a:r>
              <a:rPr lang="en-US" dirty="0" smtClean="0"/>
              <a:t> (</a:t>
            </a:r>
            <a:r>
              <a:rPr lang="ru-RU" dirty="0" smtClean="0"/>
              <a:t>социальная сеть вспышек эпидемий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u="sng" dirty="0"/>
              <a:t>Работа алгоритма: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Начинаем с пустого множества </a:t>
            </a:r>
            <a:r>
              <a:rPr lang="en-US" dirty="0"/>
              <a:t>E</a:t>
            </a:r>
            <a:r>
              <a:rPr lang="ru-RU" dirty="0"/>
              <a:t>, потом постепенно вводим по одному ребру (в порядке их значимости для графа). Значимость ребра ~ чем больше языков провели эту связь, тем она важнее. Добавляем ребра до тех пор, пока все ограничения не будут </a:t>
            </a:r>
            <a:r>
              <a:rPr lang="ru-RU" dirty="0" smtClean="0"/>
              <a:t>удовлетворены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9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959" y="658633"/>
            <a:ext cx="9692640" cy="773927"/>
          </a:xfrm>
        </p:spPr>
        <p:txBody>
          <a:bodyPr/>
          <a:lstStyle/>
          <a:p>
            <a:r>
              <a:rPr lang="en-US" dirty="0" err="1" smtClean="0"/>
              <a:t>Regier</a:t>
            </a:r>
            <a:r>
              <a:rPr lang="en-US" dirty="0" smtClean="0"/>
              <a:t> et al.: </a:t>
            </a:r>
            <a:r>
              <a:rPr lang="ru-RU" dirty="0" smtClean="0"/>
              <a:t>Результаты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4" y="2240280"/>
            <a:ext cx="10698990" cy="2849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" y="5486400"/>
            <a:ext cx="967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Код:</a:t>
            </a:r>
            <a:r>
              <a:rPr lang="en-US" sz="2800" dirty="0"/>
              <a:t> https://lclab.berkeley.edu/regier/semantic-maps/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6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697727"/>
          </a:xfrm>
        </p:spPr>
        <p:txBody>
          <a:bodyPr>
            <a:normAutofit/>
          </a:bodyPr>
          <a:lstStyle/>
          <a:p>
            <a:r>
              <a:rPr lang="ru-RU" dirty="0" smtClean="0"/>
              <a:t>Проблема правильного ответа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908900"/>
              </p:ext>
            </p:extLst>
          </p:nvPr>
        </p:nvGraphicFramePr>
        <p:xfrm>
          <a:off x="1261871" y="1310640"/>
          <a:ext cx="9144000" cy="4954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5110"/>
                <a:gridCol w="1171139"/>
                <a:gridCol w="1471701"/>
                <a:gridCol w="1575110"/>
                <a:gridCol w="1647109"/>
                <a:gridCol w="1703831"/>
              </a:tblGrid>
              <a:tr h="468042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Language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Word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Sense_2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Sense_3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Sense_4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</a:tr>
              <a:tr h="8566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from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an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elevated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dirty="0" err="1">
                          <a:effectLst/>
                        </a:rPr>
                        <a:t>surface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loss of vertical orientation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detachment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crashing down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English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fall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Chinese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掉diào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倒dǎo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Russian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упасть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рухнуть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</a:tr>
              <a:tr h="468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Japanese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ochiru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</a:tr>
              <a:tr h="5041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ru-RU" sz="2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taoreru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25400" marR="25400" marT="25400" marB="2540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38912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3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3"/>
            <a:endCxn id="5" idx="0"/>
          </p:cNvCxnSpPr>
          <p:nvPr/>
        </p:nvCxnSpPr>
        <p:spPr>
          <a:xfrm>
            <a:off x="2910840" y="3596640"/>
            <a:ext cx="140055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427379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Sense 2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Sense 4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3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83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3"/>
            <a:endCxn id="5" idx="0"/>
          </p:cNvCxnSpPr>
          <p:nvPr/>
        </p:nvCxnSpPr>
        <p:spPr>
          <a:xfrm>
            <a:off x="2910840" y="3596640"/>
            <a:ext cx="1400556" cy="83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1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</a:t>
            </a:r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6187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</a:t>
            </a:r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86912" y="438912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574792" y="3200400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86912" y="2202021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</a:t>
            </a:r>
            <a:r>
              <a:rPr lang="ru-RU" b="1" dirty="0" smtClean="0"/>
              <a:t>1</a:t>
            </a:r>
            <a:endParaRPr lang="ru-RU" b="1" dirty="0"/>
          </a:p>
        </p:txBody>
      </p:sp>
      <p:cxnSp>
        <p:nvCxnSpPr>
          <p:cNvPr id="9" name="Прямая соединительная линия 8"/>
          <p:cNvCxnSpPr>
            <a:stCxn id="4" idx="3"/>
            <a:endCxn id="7" idx="2"/>
          </p:cNvCxnSpPr>
          <p:nvPr/>
        </p:nvCxnSpPr>
        <p:spPr>
          <a:xfrm flipV="1">
            <a:off x="2910840" y="2994501"/>
            <a:ext cx="140055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2"/>
            <a:endCxn id="6" idx="1"/>
          </p:cNvCxnSpPr>
          <p:nvPr/>
        </p:nvCxnSpPr>
        <p:spPr>
          <a:xfrm>
            <a:off x="4311396" y="2994501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6" idx="1"/>
            <a:endCxn id="5" idx="0"/>
          </p:cNvCxnSpPr>
          <p:nvPr/>
        </p:nvCxnSpPr>
        <p:spPr>
          <a:xfrm flipH="1">
            <a:off x="4311396" y="3596640"/>
            <a:ext cx="1263396" cy="79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7" idx="2"/>
            <a:endCxn id="5" idx="0"/>
          </p:cNvCxnSpPr>
          <p:nvPr/>
        </p:nvCxnSpPr>
        <p:spPr>
          <a:xfrm>
            <a:off x="4311396" y="2994501"/>
            <a:ext cx="0" cy="1394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правильного ответа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Одни и те же данные могут описываться картами разных конфигураций</a:t>
            </a:r>
          </a:p>
          <a:p>
            <a:r>
              <a:rPr lang="ru-RU" sz="2800" dirty="0"/>
              <a:t>При расширении выборки конфигурация может уточняться</a:t>
            </a:r>
          </a:p>
          <a:p>
            <a:r>
              <a:rPr lang="ru-RU" sz="2800" dirty="0" smtClean="0"/>
              <a:t>По каким критериям выбирать, если вариантов несколько?</a:t>
            </a:r>
          </a:p>
          <a:p>
            <a:pPr marL="0" indent="0">
              <a:buNone/>
            </a:pPr>
            <a:r>
              <a:rPr lang="ru-RU" sz="2800" dirty="0" smtClean="0"/>
              <a:t>(например, количество и частотность связей)</a:t>
            </a:r>
          </a:p>
        </p:txBody>
      </p:sp>
    </p:spTree>
    <p:extLst>
      <p:ext uri="{BB962C8B-B14F-4D97-AF65-F5344CB8AC3E}">
        <p14:creationId xmlns:p14="http://schemas.microsoft.com/office/powerpoint/2010/main" val="23315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1392" y="253017"/>
            <a:ext cx="9692640" cy="1428929"/>
          </a:xfrm>
        </p:spPr>
        <p:txBody>
          <a:bodyPr/>
          <a:lstStyle/>
          <a:p>
            <a:r>
              <a:rPr lang="ru-RU" dirty="0" smtClean="0"/>
              <a:t>Проблема комбинаций и импликаций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7844" y="1902609"/>
            <a:ext cx="9293352" cy="4351337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Традиционные </a:t>
            </a:r>
            <a:r>
              <a:rPr lang="ru-RU" sz="2800" dirty="0" err="1" smtClean="0"/>
              <a:t>графовые</a:t>
            </a:r>
            <a:r>
              <a:rPr lang="ru-RU" sz="2800" dirty="0" smtClean="0"/>
              <a:t> карты не иллюстрируют частотность разных комбинаций</a:t>
            </a:r>
          </a:p>
          <a:p>
            <a:r>
              <a:rPr lang="ru-RU" sz="2800" dirty="0" smtClean="0"/>
              <a:t>Частично эту проблему решает взвешенный граф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03704" y="468041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1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28744" y="586913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4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16624" y="4680416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2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8744" y="3682037"/>
            <a:ext cx="1648968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Sense 3</a:t>
            </a:r>
            <a:endParaRPr lang="ru-RU" b="1" dirty="0"/>
          </a:p>
        </p:txBody>
      </p:sp>
      <p:cxnSp>
        <p:nvCxnSpPr>
          <p:cNvPr id="8" name="Прямая соединительная линия 7"/>
          <p:cNvCxnSpPr>
            <a:stCxn id="4" idx="3"/>
            <a:endCxn id="7" idx="2"/>
          </p:cNvCxnSpPr>
          <p:nvPr/>
        </p:nvCxnSpPr>
        <p:spPr>
          <a:xfrm flipV="1">
            <a:off x="3852672" y="4474517"/>
            <a:ext cx="1400556" cy="6021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stCxn id="7" idx="2"/>
            <a:endCxn id="6" idx="1"/>
          </p:cNvCxnSpPr>
          <p:nvPr/>
        </p:nvCxnSpPr>
        <p:spPr>
          <a:xfrm>
            <a:off x="5253228" y="4474517"/>
            <a:ext cx="1263396" cy="602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6" idx="1"/>
            <a:endCxn id="5" idx="0"/>
          </p:cNvCxnSpPr>
          <p:nvPr/>
        </p:nvCxnSpPr>
        <p:spPr>
          <a:xfrm flipH="1">
            <a:off x="5253228" y="5076656"/>
            <a:ext cx="1263396" cy="792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4" idx="3"/>
            <a:endCxn id="5" idx="0"/>
          </p:cNvCxnSpPr>
          <p:nvPr/>
        </p:nvCxnSpPr>
        <p:spPr>
          <a:xfrm>
            <a:off x="3852672" y="5076656"/>
            <a:ext cx="1400556" cy="7924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комбинаций и импликаций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Почему взвешенный граф решает проблему только частично?</a:t>
            </a:r>
          </a:p>
          <a:p>
            <a:r>
              <a:rPr lang="ru-RU" sz="2800" dirty="0"/>
              <a:t>В</a:t>
            </a:r>
            <a:r>
              <a:rPr lang="ru-RU" sz="2800" dirty="0" smtClean="0"/>
              <a:t>озможны комбинации, включающие больше двух элементов</a:t>
            </a:r>
          </a:p>
          <a:p>
            <a:r>
              <a:rPr lang="ru-RU" sz="2800" dirty="0" smtClean="0"/>
              <a:t>Связи могут быть не только между отдельными значениями, но и между группами значений</a:t>
            </a:r>
          </a:p>
          <a:p>
            <a:r>
              <a:rPr lang="ru-RU" sz="2800" dirty="0" smtClean="0"/>
              <a:t>Связи могут быть несимметричными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230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Семантические карты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Один из основных инструментов в типологии</a:t>
            </a:r>
          </a:p>
          <a:p>
            <a:r>
              <a:rPr lang="ru-RU" sz="3200" dirty="0"/>
              <a:t>И</a:t>
            </a:r>
            <a:r>
              <a:rPr lang="ru-RU" sz="3200" dirty="0" smtClean="0"/>
              <a:t> визуализация обнаруженных закономерностей, и возможность увидеть новые взаимосвязи и ограничения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873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80" y="399553"/>
            <a:ext cx="10268712" cy="10330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Inferring implications in semantic maps (Zeng, Xiao 2020)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Apriori</a:t>
            </a:r>
            <a:r>
              <a:rPr lang="en-US" sz="2800" b="1" dirty="0" smtClean="0"/>
              <a:t> algorithm</a:t>
            </a:r>
          </a:p>
          <a:p>
            <a:r>
              <a:rPr lang="ru-RU" sz="2800" dirty="0" smtClean="0"/>
              <a:t>Алгоритм поиска ассоциативных правил</a:t>
            </a:r>
          </a:p>
          <a:p>
            <a:r>
              <a:rPr lang="ru-RU" sz="2800" dirty="0" smtClean="0"/>
              <a:t>Самое распространенное применение – </a:t>
            </a:r>
            <a:r>
              <a:rPr lang="en-US" sz="2800" dirty="0" smtClean="0"/>
              <a:t>market basket analysis </a:t>
            </a:r>
            <a:r>
              <a:rPr lang="ru-RU" sz="2800" dirty="0" smtClean="0"/>
              <a:t>(какие товары часто берут вместе?)</a:t>
            </a:r>
          </a:p>
          <a:p>
            <a:r>
              <a:rPr lang="ru-RU" sz="2800" dirty="0" smtClean="0"/>
              <a:t>В приложении к задаче семантических карт: какие значения чаще объединяются (выражаются одним лингвистическим средством)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10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= {i</a:t>
            </a:r>
            <a:r>
              <a:rPr lang="en-US" baseline="-25000" dirty="0" smtClean="0"/>
              <a:t>1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  <a:r>
              <a:rPr lang="en-US" dirty="0" smtClean="0"/>
              <a:t>, i</a:t>
            </a:r>
            <a:r>
              <a:rPr lang="en-US" baseline="-25000" dirty="0" smtClean="0"/>
              <a:t>3</a:t>
            </a:r>
            <a:r>
              <a:rPr lang="en-US" dirty="0" smtClean="0"/>
              <a:t>, …, i</a:t>
            </a:r>
            <a:r>
              <a:rPr lang="en-US" baseline="-25000" dirty="0" smtClean="0"/>
              <a:t>n</a:t>
            </a:r>
            <a:r>
              <a:rPr lang="en-US" dirty="0" smtClean="0"/>
              <a:t>} – </a:t>
            </a:r>
            <a:r>
              <a:rPr lang="ru-RU" dirty="0" smtClean="0"/>
              <a:t>все узлы карты</a:t>
            </a:r>
          </a:p>
          <a:p>
            <a:r>
              <a:rPr lang="en-US" dirty="0" smtClean="0"/>
              <a:t>X, Y – </a:t>
            </a:r>
            <a:r>
              <a:rPr lang="ru-RU" dirty="0" smtClean="0"/>
              <a:t>подмножества </a:t>
            </a:r>
            <a:r>
              <a:rPr lang="en-US" dirty="0" smtClean="0"/>
              <a:t>I 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∩Y = Ø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T </a:t>
            </a:r>
            <a:r>
              <a:rPr lang="en-US" dirty="0"/>
              <a:t>= </a:t>
            </a:r>
            <a:r>
              <a:rPr lang="en-US" dirty="0" smtClean="0"/>
              <a:t>{t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r>
              <a:rPr lang="en-US" dirty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r>
              <a:rPr lang="en-US" dirty="0"/>
              <a:t>, …, </a:t>
            </a:r>
            <a:r>
              <a:rPr lang="en-US" dirty="0" smtClean="0"/>
              <a:t>t</a:t>
            </a:r>
            <a:r>
              <a:rPr lang="en-US" baseline="-25000" dirty="0" smtClean="0"/>
              <a:t>m</a:t>
            </a:r>
            <a:r>
              <a:rPr lang="en-US" dirty="0" smtClean="0"/>
              <a:t>} – </a:t>
            </a:r>
            <a:r>
              <a:rPr lang="ru-RU" dirty="0" smtClean="0"/>
              <a:t>набор «транзакций», т.е. лингвистических единиц, по-разному объединяющих узлы карты в группы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600608"/>
            <a:ext cx="3167777" cy="8077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408328"/>
            <a:ext cx="4158278" cy="10780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72" y="5532120"/>
            <a:ext cx="7059168" cy="993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2240" y="374757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поиск частотных комбинаций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559552" y="4747309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ассоциативные правила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546592" y="5486400"/>
            <a:ext cx="262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ru-RU" dirty="0" smtClean="0"/>
              <a:t>оказывает позитивный эффект на </a:t>
            </a:r>
            <a:r>
              <a:rPr lang="en-US" dirty="0" smtClean="0"/>
              <a:t>Y, </a:t>
            </a:r>
            <a:r>
              <a:rPr lang="ru-RU" dirty="0" smtClean="0"/>
              <a:t>если </a:t>
            </a:r>
            <a:r>
              <a:rPr lang="en-US" dirty="0" smtClean="0"/>
              <a:t>Lift &gt;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152" y="323353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Пример:</a:t>
            </a:r>
            <a:br>
              <a:rPr lang="ru-RU" dirty="0" smtClean="0"/>
            </a:br>
            <a:r>
              <a:rPr lang="ru-RU" dirty="0" smtClean="0"/>
              <a:t>Типология личных показателей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5672" y="1402080"/>
            <a:ext cx="8595360" cy="4351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u="sng" dirty="0" smtClean="0"/>
              <a:t>Примитивы (минимальные значения):</a:t>
            </a:r>
          </a:p>
          <a:p>
            <a:pPr marL="0" indent="0">
              <a:buNone/>
            </a:pPr>
            <a:r>
              <a:rPr lang="ru-RU" sz="2400" dirty="0" smtClean="0"/>
              <a:t>1 – говорящий</a:t>
            </a:r>
          </a:p>
          <a:p>
            <a:pPr marL="0" indent="0">
              <a:buNone/>
            </a:pPr>
            <a:r>
              <a:rPr lang="ru-RU" sz="2400" dirty="0" smtClean="0"/>
              <a:t>2 – слушающий</a:t>
            </a:r>
          </a:p>
          <a:p>
            <a:pPr marL="0" indent="0">
              <a:buNone/>
            </a:pPr>
            <a:r>
              <a:rPr lang="ru-RU" sz="2400" dirty="0" smtClean="0"/>
              <a:t>3 – третье лицо</a:t>
            </a:r>
          </a:p>
          <a:p>
            <a:pPr marL="0" indent="0">
              <a:buNone/>
            </a:pPr>
            <a:r>
              <a:rPr lang="ru-RU" sz="2400" dirty="0" smtClean="0"/>
              <a:t>12 = говорящий + слушающий</a:t>
            </a:r>
          </a:p>
          <a:p>
            <a:pPr marL="0" indent="0">
              <a:buNone/>
            </a:pPr>
            <a:r>
              <a:rPr lang="ru-RU" sz="2400" dirty="0" smtClean="0"/>
              <a:t>123 = говорящий + слушающий + другие</a:t>
            </a:r>
          </a:p>
          <a:p>
            <a:pPr marL="0" indent="0">
              <a:buNone/>
            </a:pPr>
            <a:r>
              <a:rPr lang="ru-RU" sz="2400" dirty="0" smtClean="0"/>
              <a:t>13 = говорящий + другие</a:t>
            </a:r>
          </a:p>
          <a:p>
            <a:pPr marL="0" indent="0">
              <a:buNone/>
            </a:pPr>
            <a:r>
              <a:rPr lang="ru-RU" sz="2400" dirty="0" smtClean="0"/>
              <a:t>23 = слушающий + другие</a:t>
            </a:r>
          </a:p>
          <a:p>
            <a:pPr marL="0" indent="0">
              <a:buNone/>
            </a:pPr>
            <a:r>
              <a:rPr lang="ru-RU" sz="2400" dirty="0" smtClean="0"/>
              <a:t>33 = другие</a:t>
            </a:r>
          </a:p>
        </p:txBody>
      </p:sp>
    </p:spTree>
    <p:extLst>
      <p:ext uri="{BB962C8B-B14F-4D97-AF65-F5344CB8AC3E}">
        <p14:creationId xmlns:p14="http://schemas.microsoft.com/office/powerpoint/2010/main" val="18659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32" y="322340"/>
            <a:ext cx="9692640" cy="8348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Пример:</a:t>
            </a:r>
            <a:br>
              <a:rPr lang="ru-RU" dirty="0" smtClean="0"/>
            </a:br>
            <a:r>
              <a:rPr lang="ru-RU" dirty="0" smtClean="0"/>
              <a:t>Типология личных показателей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15" y="1892617"/>
            <a:ext cx="3213538" cy="30451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872" y="4815840"/>
            <a:ext cx="2587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Семантическая карта (</a:t>
            </a:r>
            <a:r>
              <a:rPr lang="en-US" dirty="0" err="1" smtClean="0"/>
              <a:t>Cysouw</a:t>
            </a:r>
            <a:r>
              <a:rPr lang="en-US" dirty="0" smtClean="0"/>
              <a:t> 2007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065" y="1364172"/>
            <a:ext cx="5783208" cy="4929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71884" y="6318185"/>
            <a:ext cx="506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Частотность объединений </a:t>
            </a:r>
            <a:r>
              <a:rPr lang="en-US" dirty="0" smtClean="0"/>
              <a:t>(Zeng, Xiao 2020)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60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926327"/>
          </a:xfrm>
        </p:spPr>
        <p:txBody>
          <a:bodyPr/>
          <a:lstStyle/>
          <a:p>
            <a:r>
              <a:rPr lang="ru-RU" dirty="0" smtClean="0"/>
              <a:t>Несимметричные импликации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032" y="1386840"/>
            <a:ext cx="10317480" cy="5074920"/>
          </a:xfrm>
        </p:spPr>
        <p:txBody>
          <a:bodyPr>
            <a:normAutofit fontScale="77500" lnSpcReduction="20000"/>
          </a:bodyPr>
          <a:lstStyle/>
          <a:p>
            <a:r>
              <a:rPr lang="ru-RU" sz="3000" dirty="0" smtClean="0"/>
              <a:t>Импликация: если единица Х может выражать значение 1, то велика вероятность, что она выражает и значение 2</a:t>
            </a:r>
            <a:endParaRPr lang="en-US" sz="3000" dirty="0" smtClean="0"/>
          </a:p>
          <a:p>
            <a:r>
              <a:rPr lang="ru-RU" sz="3000" dirty="0" smtClean="0"/>
              <a:t>Направленность (и надежность) импликации измеряется параметром </a:t>
            </a:r>
            <a:r>
              <a:rPr lang="en-US" sz="3000" dirty="0" smtClean="0"/>
              <a:t>Confidence</a:t>
            </a:r>
            <a:endParaRPr lang="ru-RU" sz="3000" dirty="0" smtClean="0"/>
          </a:p>
          <a:p>
            <a:r>
              <a:rPr lang="ru-RU" sz="3000" dirty="0" smtClean="0"/>
              <a:t>Некоторые импликации для </a:t>
            </a:r>
            <a:r>
              <a:rPr lang="en-US" sz="3000" dirty="0" smtClean="0"/>
              <a:t>person marking:</a:t>
            </a:r>
          </a:p>
          <a:p>
            <a:pPr marL="0" indent="0">
              <a:buNone/>
            </a:pPr>
            <a:r>
              <a:rPr lang="en-US" sz="3000" dirty="0" smtClean="0"/>
              <a:t>{3} =&gt; {33} </a:t>
            </a:r>
            <a:r>
              <a:rPr lang="ru-RU" sz="3000" dirty="0" smtClean="0"/>
              <a:t>(наоборот – слабее)</a:t>
            </a:r>
          </a:p>
          <a:p>
            <a:pPr marL="0" indent="0">
              <a:buNone/>
            </a:pPr>
            <a:r>
              <a:rPr lang="en-US" sz="3000" dirty="0" smtClean="0"/>
              <a:t>{2} =&gt; {23} </a:t>
            </a:r>
            <a:r>
              <a:rPr lang="ru-RU" sz="3000" dirty="0"/>
              <a:t>(наоборот – слабее</a:t>
            </a:r>
            <a:r>
              <a:rPr lang="ru-RU" sz="3000" dirty="0" smtClean="0"/>
              <a:t>)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{1} =&gt; {13} </a:t>
            </a:r>
            <a:r>
              <a:rPr lang="ru-RU" sz="3000" dirty="0"/>
              <a:t>(наоборот – слабее</a:t>
            </a:r>
            <a:r>
              <a:rPr lang="ru-RU" sz="3000" dirty="0" smtClean="0"/>
              <a:t>)</a:t>
            </a:r>
          </a:p>
          <a:p>
            <a:pPr marL="0" indent="0">
              <a:buNone/>
            </a:pPr>
            <a:r>
              <a:rPr lang="ru-RU" sz="3000" dirty="0" smtClean="0"/>
              <a:t>От единственного числа к множественному</a:t>
            </a:r>
          </a:p>
          <a:p>
            <a:pPr marL="0" indent="0">
              <a:buNone/>
            </a:pPr>
            <a:r>
              <a:rPr lang="ru-RU" sz="3000" dirty="0" smtClean="0"/>
              <a:t>Отношения, которые не видны на традиционной карте</a:t>
            </a:r>
          </a:p>
          <a:p>
            <a:pPr marL="0" indent="0">
              <a:buNone/>
            </a:pPr>
            <a:r>
              <a:rPr lang="ru-RU" sz="1900" dirty="0" smtClean="0"/>
              <a:t>Имплементация алгоритма </a:t>
            </a:r>
            <a:r>
              <a:rPr lang="en-US" sz="1900" dirty="0" err="1" smtClean="0"/>
              <a:t>Apriori</a:t>
            </a:r>
            <a:r>
              <a:rPr lang="ru-RU" sz="1900" dirty="0" smtClean="0"/>
              <a:t> в </a:t>
            </a:r>
            <a:r>
              <a:rPr lang="en-US" sz="1900" dirty="0" smtClean="0"/>
              <a:t>python:</a:t>
            </a:r>
          </a:p>
          <a:p>
            <a:pPr marL="0" indent="0">
              <a:buNone/>
            </a:pPr>
            <a:r>
              <a:rPr lang="en-US" sz="1900" dirty="0"/>
              <a:t>https://pypi.org/project/efficient-apriori/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6539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987287"/>
          </a:xfrm>
        </p:spPr>
        <p:txBody>
          <a:bodyPr/>
          <a:lstStyle/>
          <a:p>
            <a:r>
              <a:rPr lang="ru-RU" dirty="0" smtClean="0"/>
              <a:t>Проблема связей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Несимметричные импликации (см. выше)</a:t>
            </a:r>
          </a:p>
          <a:p>
            <a:r>
              <a:rPr lang="ru-RU" sz="2800" dirty="0" smtClean="0"/>
              <a:t>Диахрония (сужение – расширение значения)</a:t>
            </a:r>
          </a:p>
          <a:p>
            <a:r>
              <a:rPr lang="ru-RU" sz="2800" dirty="0" smtClean="0"/>
              <a:t>Семантические сдвиги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08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0"/>
            <a:ext cx="9976650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03080" y="6309360"/>
            <a:ext cx="2014728" cy="3736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(Fran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çois 2008)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7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8512" y="460513"/>
            <a:ext cx="9692640" cy="60628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“Dynamic” semantic map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 err="1" smtClean="0"/>
              <a:t>Georgakopoulos</a:t>
            </a:r>
            <a:r>
              <a:rPr lang="en-US" sz="2200" dirty="0" smtClean="0"/>
              <a:t>, Polis </a:t>
            </a:r>
            <a:r>
              <a:rPr lang="ru-RU" sz="2200" dirty="0" smtClean="0"/>
              <a:t>2021</a:t>
            </a:r>
            <a:r>
              <a:rPr lang="en-US" sz="2200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0"/>
            <a:ext cx="11214459" cy="41452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" y="5562599"/>
            <a:ext cx="9418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Семантическое поле ВРЕМЯ (учтены диахронические данные и разные типы семантических сдвигов)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3609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392" y="0"/>
            <a:ext cx="9692640" cy="6062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Наши эксперименты с метафорами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29" y="606287"/>
            <a:ext cx="6881366" cy="614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834887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420837"/>
            <a:ext cx="9580299" cy="502350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Традиционная семантическая карта – понятие </a:t>
            </a:r>
            <a:r>
              <a:rPr lang="ru-RU" sz="2400" i="1" dirty="0" smtClean="0"/>
              <a:t>неформальное</a:t>
            </a:r>
          </a:p>
          <a:p>
            <a:r>
              <a:rPr lang="ru-RU" sz="2400" dirty="0" smtClean="0"/>
              <a:t>Процесс ее построения нельзя просто автоматизировать – необходимо модифицировать сам инструмент</a:t>
            </a:r>
          </a:p>
          <a:p>
            <a:r>
              <a:rPr lang="ru-RU" sz="2400" dirty="0" smtClean="0"/>
              <a:t>Поэтому актуальны разные математические модели с близким функционалом – и разные варианты визуализаций</a:t>
            </a:r>
          </a:p>
          <a:p>
            <a:r>
              <a:rPr lang="ru-RU" sz="2400" dirty="0" smtClean="0"/>
              <a:t>В следующий раз: непрерывные карты и решетки формальных понятий</a:t>
            </a:r>
          </a:p>
        </p:txBody>
      </p:sp>
    </p:spTree>
    <p:extLst>
      <p:ext uri="{BB962C8B-B14F-4D97-AF65-F5344CB8AC3E}">
        <p14:creationId xmlns:p14="http://schemas.microsoft.com/office/powerpoint/2010/main" val="118531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330" y="538166"/>
            <a:ext cx="9692640" cy="97132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Семантические карты в грамматической типологии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800" y="2278743"/>
            <a:ext cx="1042975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Martin </a:t>
            </a:r>
            <a:r>
              <a:rPr lang="en-US" dirty="0" err="1" smtClean="0"/>
              <a:t>Haspelmath</a:t>
            </a:r>
            <a:r>
              <a:rPr lang="en-US" dirty="0" smtClean="0"/>
              <a:t>. 2001. </a:t>
            </a:r>
            <a:r>
              <a:rPr lang="en-US" i="1" dirty="0" smtClean="0"/>
              <a:t>The geometry of grammatical meaning:</a:t>
            </a:r>
            <a:r>
              <a:rPr lang="ru-RU" i="1" dirty="0"/>
              <a:t/>
            </a:r>
            <a:br>
              <a:rPr lang="ru-RU" i="1" dirty="0"/>
            </a:br>
            <a:r>
              <a:rPr lang="en-US" i="1" dirty="0" smtClean="0"/>
              <a:t>Semantic maps and cross-linguistic comparison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semantic map is a geometrical representation of functions in "conceptual/semantic space" which are linked by connecting lines </a:t>
            </a:r>
            <a:r>
              <a:rPr lang="en-US" dirty="0" smtClean="0"/>
              <a:t>and thus </a:t>
            </a:r>
            <a:r>
              <a:rPr lang="en-US" dirty="0"/>
              <a:t>constitute a network. The configuration of functions shown by the map is claimed to be universal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en-US" dirty="0"/>
              <a:t>Similarity is expressed topologically by closeness of nodes in representational </a:t>
            </a:r>
            <a:r>
              <a:rPr lang="en-US" dirty="0" smtClean="0"/>
              <a:t>space</a:t>
            </a:r>
            <a:endParaRPr lang="ru-RU" dirty="0" smtClean="0"/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each language examined, the functions are arranged in such a way that each gram occupies a </a:t>
            </a:r>
            <a:r>
              <a:rPr lang="en-US" b="1" dirty="0"/>
              <a:t>contiguous area </a:t>
            </a:r>
            <a:r>
              <a:rPr lang="en-US" dirty="0"/>
              <a:t>on the semantic </a:t>
            </a:r>
            <a:r>
              <a:rPr lang="en-US" dirty="0" smtClean="0"/>
              <a:t>map</a:t>
            </a:r>
            <a:r>
              <a:rPr lang="ru-RU" dirty="0" smtClean="0"/>
              <a:t> (</a:t>
            </a:r>
            <a:r>
              <a:rPr lang="en-US" dirty="0" smtClean="0"/>
              <a:t>Semantic Map Connectivity Hypothesis</a:t>
            </a:r>
            <a:r>
              <a:rPr lang="ru-RU" dirty="0" smtClean="0"/>
              <a:t>) </a:t>
            </a:r>
            <a:r>
              <a:rPr lang="ru-RU" b="1" dirty="0" smtClean="0"/>
              <a:t>– принцип смежности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429" y="114165"/>
            <a:ext cx="2171121" cy="27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 1: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ru-RU" dirty="0" err="1" smtClean="0"/>
              <a:t>дативные</a:t>
            </a:r>
            <a:r>
              <a:rPr lang="ru-RU" dirty="0" smtClean="0"/>
              <a:t> значения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8249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gave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b="1" i="1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r>
              <a:rPr lang="de-DE" dirty="0" smtClean="0"/>
              <a:t>				</a:t>
            </a:r>
            <a:r>
              <a:rPr lang="ru-RU" dirty="0" smtClean="0"/>
              <a:t>РЕЦИПИЕНТ</a:t>
            </a:r>
            <a:endParaRPr lang="de-DE" dirty="0" smtClean="0"/>
          </a:p>
          <a:p>
            <a:r>
              <a:rPr lang="de-DE" dirty="0" err="1" smtClean="0"/>
              <a:t>went</a:t>
            </a:r>
            <a:r>
              <a:rPr lang="de-DE" dirty="0" smtClean="0"/>
              <a:t> </a:t>
            </a:r>
            <a:r>
              <a:rPr lang="de-DE" b="1" i="1" dirty="0" err="1"/>
              <a:t>to</a:t>
            </a:r>
            <a:r>
              <a:rPr lang="de-DE" b="1" i="1" dirty="0"/>
              <a:t> </a:t>
            </a:r>
            <a:r>
              <a:rPr lang="de-DE" dirty="0"/>
              <a:t>Leipzig			</a:t>
            </a:r>
            <a:r>
              <a:rPr lang="ru-RU" dirty="0" smtClean="0"/>
              <a:t>НАПРАВЛЕНИЕ</a:t>
            </a:r>
            <a:endParaRPr lang="ru-RU" dirty="0"/>
          </a:p>
          <a:p>
            <a:r>
              <a:rPr lang="en-US" dirty="0" smtClean="0"/>
              <a:t>I </a:t>
            </a:r>
            <a:r>
              <a:rPr lang="en-US" dirty="0"/>
              <a:t>left the party </a:t>
            </a:r>
            <a:r>
              <a:rPr lang="en-US" b="1" i="1" dirty="0"/>
              <a:t>to </a:t>
            </a:r>
            <a:r>
              <a:rPr lang="en-US" dirty="0"/>
              <a:t>get home in time	</a:t>
            </a:r>
            <a:r>
              <a:rPr lang="ru-RU" dirty="0"/>
              <a:t>ЦЕЛЬ</a:t>
            </a:r>
          </a:p>
          <a:p>
            <a:endParaRPr lang="ru-RU" dirty="0" smtClean="0"/>
          </a:p>
          <a:p>
            <a:r>
              <a:rPr lang="de-DE" dirty="0" smtClean="0"/>
              <a:t>le </a:t>
            </a:r>
            <a:r>
              <a:rPr lang="de-DE" dirty="0" err="1" smtClean="0"/>
              <a:t>donne</a:t>
            </a:r>
            <a:r>
              <a:rPr lang="de-DE" dirty="0" smtClean="0"/>
              <a:t> à Pierre			</a:t>
            </a:r>
            <a:r>
              <a:rPr lang="ru-RU" dirty="0"/>
              <a:t> РЕЦИПИЕНТ</a:t>
            </a:r>
            <a:endParaRPr lang="de-DE" dirty="0" smtClean="0"/>
          </a:p>
          <a:p>
            <a:r>
              <a:rPr lang="de-DE" dirty="0" err="1" smtClean="0"/>
              <a:t>va</a:t>
            </a:r>
            <a:r>
              <a:rPr lang="de-DE" dirty="0" smtClean="0"/>
              <a:t> à Paris  				</a:t>
            </a:r>
            <a:r>
              <a:rPr lang="ru-RU" dirty="0"/>
              <a:t> НАПРАВЛЕНИЕ</a:t>
            </a:r>
            <a:endParaRPr lang="de-DE" dirty="0" smtClean="0"/>
          </a:p>
          <a:p>
            <a:r>
              <a:rPr lang="ru-RU" dirty="0" smtClean="0"/>
              <a:t>*</a:t>
            </a:r>
            <a:r>
              <a:rPr lang="de-DE" dirty="0" smtClean="0"/>
              <a:t>J</a:t>
            </a:r>
            <a:r>
              <a:rPr lang="en-US" dirty="0" smtClean="0"/>
              <a:t>’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quitté</a:t>
            </a:r>
            <a:r>
              <a:rPr lang="en-US" dirty="0" smtClean="0"/>
              <a:t> la fête </a:t>
            </a:r>
            <a:r>
              <a:rPr lang="en-US" dirty="0" err="1" smtClean="0"/>
              <a:t>tôt</a:t>
            </a:r>
            <a:r>
              <a:rPr lang="en-US" dirty="0" smtClean="0"/>
              <a:t> à arriver à</a:t>
            </a:r>
            <a:r>
              <a:rPr lang="ru-RU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maison</a:t>
            </a:r>
            <a:r>
              <a:rPr lang="en-US" dirty="0" smtClean="0"/>
              <a:t> en bon temps. </a:t>
            </a:r>
            <a:r>
              <a:rPr lang="ru-RU" dirty="0" smtClean="0"/>
              <a:t>ЦЕЛЬ</a:t>
            </a:r>
            <a:endParaRPr lang="en-US" dirty="0" smtClean="0"/>
          </a:p>
          <a:p>
            <a:endParaRPr lang="en-US" dirty="0"/>
          </a:p>
          <a:p>
            <a:r>
              <a:rPr lang="de-DE" dirty="0" smtClean="0"/>
              <a:t>*gab es zu mir				</a:t>
            </a:r>
            <a:r>
              <a:rPr lang="ru-RU" dirty="0"/>
              <a:t> РЕЦИПИЕНТ</a:t>
            </a:r>
            <a:endParaRPr lang="de-DE" dirty="0" smtClean="0"/>
          </a:p>
          <a:p>
            <a:r>
              <a:rPr lang="de-DE" dirty="0" smtClean="0"/>
              <a:t>ging zu Anna				</a:t>
            </a:r>
            <a:r>
              <a:rPr lang="ru-RU" dirty="0"/>
              <a:t> НАПРАВЛЕНИЕ</a:t>
            </a:r>
            <a:endParaRPr lang="de-DE" dirty="0" smtClean="0"/>
          </a:p>
          <a:p>
            <a:r>
              <a:rPr lang="de-DE" dirty="0" smtClean="0"/>
              <a:t>Anna ging zum Spielen in den Garten	</a:t>
            </a:r>
            <a:r>
              <a:rPr lang="ru-RU" dirty="0"/>
              <a:t> ЦЕЛЬ</a:t>
            </a:r>
            <a:endParaRPr lang="de-DE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05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Иллюстрация 1: </a:t>
            </a:r>
            <a:r>
              <a:rPr lang="de-DE" dirty="0"/>
              <a:t/>
            </a:r>
            <a:br>
              <a:rPr lang="de-DE" dirty="0"/>
            </a:br>
            <a:r>
              <a:rPr lang="ru-RU" dirty="0" err="1"/>
              <a:t>дативные</a:t>
            </a:r>
            <a:r>
              <a:rPr lang="ru-RU" dirty="0"/>
              <a:t> 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А. направление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ru-RU" dirty="0"/>
              <a:t>цель – </a:t>
            </a:r>
            <a:r>
              <a:rPr lang="ru-RU" dirty="0" smtClean="0"/>
              <a:t>реципиент</a:t>
            </a:r>
          </a:p>
          <a:p>
            <a:pPr marL="0" indent="0">
              <a:buNone/>
            </a:pPr>
            <a:r>
              <a:rPr lang="de-DE" dirty="0" smtClean="0"/>
              <a:t>B. </a:t>
            </a:r>
            <a:r>
              <a:rPr lang="ru-RU" dirty="0" smtClean="0"/>
              <a:t>цель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ru-RU" dirty="0"/>
              <a:t>направление</a:t>
            </a:r>
            <a:r>
              <a:rPr lang="de-DE" dirty="0"/>
              <a:t> – </a:t>
            </a:r>
            <a:r>
              <a:rPr lang="ru-RU" dirty="0"/>
              <a:t>реципиент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C. </a:t>
            </a:r>
            <a:r>
              <a:rPr lang="ru-RU" dirty="0" smtClean="0"/>
              <a:t>направление </a:t>
            </a:r>
            <a:r>
              <a:rPr lang="ru-RU" dirty="0"/>
              <a:t>– реципиент </a:t>
            </a:r>
            <a:r>
              <a:rPr lang="ru-RU" dirty="0" smtClean="0"/>
              <a:t>– цель</a:t>
            </a:r>
            <a:endParaRPr lang="en-US" dirty="0" smtClean="0"/>
          </a:p>
          <a:p>
            <a:endParaRPr lang="en-US" dirty="0"/>
          </a:p>
          <a:p>
            <a:endParaRPr lang="de-DE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724393" y="1990340"/>
          <a:ext cx="9797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86"/>
                <a:gridCol w="2449286"/>
                <a:gridCol w="2449286"/>
                <a:gridCol w="2449286"/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РЕЦИПИЕНТ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НАПРАВЛЕНИЕ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ЦЕЛЬ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Франц.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Немецк</a:t>
                      </a:r>
                      <a:r>
                        <a:rPr lang="ru-RU" dirty="0" smtClean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3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313189"/>
          </a:xfrm>
        </p:spPr>
        <p:txBody>
          <a:bodyPr/>
          <a:lstStyle/>
          <a:p>
            <a:r>
              <a:rPr lang="ru-RU" dirty="0" smtClean="0"/>
              <a:t>Иллюстрация 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927274" y="5106573"/>
            <a:ext cx="784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Haspelmath</a:t>
            </a:r>
            <a:r>
              <a:rPr lang="en-US" sz="2400" dirty="0" smtClean="0"/>
              <a:t> 199</a:t>
            </a:r>
            <a:r>
              <a:rPr lang="ru-RU" sz="2400" dirty="0" smtClean="0"/>
              <a:t>9</a:t>
            </a:r>
            <a:r>
              <a:rPr lang="en-US" sz="2400" dirty="0" smtClean="0"/>
              <a:t>, </a:t>
            </a:r>
            <a:r>
              <a:rPr lang="ru-RU" sz="2400" dirty="0" err="1" smtClean="0"/>
              <a:t>дативные</a:t>
            </a:r>
            <a:r>
              <a:rPr lang="ru-RU" sz="2400" dirty="0" smtClean="0"/>
              <a:t> значения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776" y="2057819"/>
            <a:ext cx="8716766" cy="256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4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313189"/>
          </a:xfrm>
        </p:spPr>
        <p:txBody>
          <a:bodyPr/>
          <a:lstStyle/>
          <a:p>
            <a:r>
              <a:rPr lang="ru-RU" dirty="0" smtClean="0"/>
              <a:t>Иллюстрация 2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4" y="1815905"/>
            <a:ext cx="9636369" cy="25743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927272" y="4630616"/>
            <a:ext cx="784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Haspelmath</a:t>
            </a:r>
            <a:r>
              <a:rPr lang="en-US" sz="2400" dirty="0" smtClean="0"/>
              <a:t> 1997, </a:t>
            </a:r>
            <a:r>
              <a:rPr lang="ru-RU" sz="2400" dirty="0" smtClean="0"/>
              <a:t>неопределенные местоимения</a:t>
            </a:r>
          </a:p>
          <a:p>
            <a:endParaRPr lang="ru-RU" sz="2400" dirty="0"/>
          </a:p>
          <a:p>
            <a:r>
              <a:rPr lang="ru-RU" sz="2400" dirty="0" smtClean="0"/>
              <a:t>Данные к этой карте хранятся здесь: </a:t>
            </a:r>
            <a:r>
              <a:rPr lang="en-US" sz="2400" dirty="0"/>
              <a:t>https://zenodo.org/record/1157061#.XrhedTlS_Dd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07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Иллюстрация 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85" y="2001610"/>
            <a:ext cx="9550969" cy="36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3862</TotalTime>
  <Words>1391</Words>
  <Application>Microsoft Office PowerPoint</Application>
  <PresentationFormat>Широкоэкранный</PresentationFormat>
  <Paragraphs>349</Paragraphs>
  <Slides>39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Calibri</vt:lpstr>
      <vt:lpstr>Century Schoolbook</vt:lpstr>
      <vt:lpstr>Gill Sans</vt:lpstr>
      <vt:lpstr>Helvetica</vt:lpstr>
      <vt:lpstr>Helvetica Light</vt:lpstr>
      <vt:lpstr>Times New Roman</vt:lpstr>
      <vt:lpstr>Wingdings 2</vt:lpstr>
      <vt:lpstr>View</vt:lpstr>
      <vt:lpstr>Семантические карты (часть 1)</vt:lpstr>
      <vt:lpstr>Семантические карты</vt:lpstr>
      <vt:lpstr>Семантические карты</vt:lpstr>
      <vt:lpstr>Семантические карты в грамматической типологии</vt:lpstr>
      <vt:lpstr>Иллюстрация 1:  дативные значения</vt:lpstr>
      <vt:lpstr>Иллюстрация 1:  дативные значения</vt:lpstr>
      <vt:lpstr>Иллюстрация 1</vt:lpstr>
      <vt:lpstr>Иллюстрация 2</vt:lpstr>
      <vt:lpstr>Иллюстрация 2</vt:lpstr>
      <vt:lpstr>Из грамматической типологии – в лексическую</vt:lpstr>
      <vt:lpstr>Иллюстрация 3</vt:lpstr>
      <vt:lpstr>Презентация PowerPoint</vt:lpstr>
      <vt:lpstr>Презентация PowerPoint</vt:lpstr>
      <vt:lpstr>Презентация PowerPoint</vt:lpstr>
      <vt:lpstr>Семантическая карта: проблемные точки</vt:lpstr>
      <vt:lpstr>Проблемы определения</vt:lpstr>
      <vt:lpstr>Что хотим отобразить?</vt:lpstr>
      <vt:lpstr>Что хотим отобразить?</vt:lpstr>
      <vt:lpstr>Поиск оптимального графа</vt:lpstr>
      <vt:lpstr>Презентация PowerPoint</vt:lpstr>
      <vt:lpstr>Попытка оптимизации: Regier et al. 2013</vt:lpstr>
      <vt:lpstr>Regier et al.: Результаты</vt:lpstr>
      <vt:lpstr>Проблема правильного ответа</vt:lpstr>
      <vt:lpstr>Вариант 1</vt:lpstr>
      <vt:lpstr>Вариант 2</vt:lpstr>
      <vt:lpstr>Вариант 3</vt:lpstr>
      <vt:lpstr>Проблема правильного ответа</vt:lpstr>
      <vt:lpstr>Проблема комбинаций и импликаций</vt:lpstr>
      <vt:lpstr>Проблема комбинаций и импликаций</vt:lpstr>
      <vt:lpstr>Inferring implications in semantic maps (Zeng, Xiao 2020)</vt:lpstr>
      <vt:lpstr>Apriori algorithm</vt:lpstr>
      <vt:lpstr>Пример: Типология личных показателей</vt:lpstr>
      <vt:lpstr>Пример: Типология личных показателей</vt:lpstr>
      <vt:lpstr>Несимметричные импликации</vt:lpstr>
      <vt:lpstr>Проблема связей</vt:lpstr>
      <vt:lpstr>Презентация PowerPoint</vt:lpstr>
      <vt:lpstr>“Dynamic” semantic map (Georgakopoulos, Polis 2021)</vt:lpstr>
      <vt:lpstr>Наши эксперименты с метафорами</vt:lpstr>
      <vt:lpstr>Выводы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семантических карт с помощью решеток формальных понятий</dc:title>
  <dc:creator>Пётр С</dc:creator>
  <cp:lastModifiedBy>Дарья Рыжова</cp:lastModifiedBy>
  <cp:revision>106</cp:revision>
  <dcterms:created xsi:type="dcterms:W3CDTF">2016-03-19T17:47:10Z</dcterms:created>
  <dcterms:modified xsi:type="dcterms:W3CDTF">2021-03-18T21:21:01Z</dcterms:modified>
</cp:coreProperties>
</file>