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83"/>
  </p:notesMasterIdLst>
  <p:sldIdLst>
    <p:sldId id="256" r:id="rId2"/>
    <p:sldId id="364" r:id="rId3"/>
    <p:sldId id="259" r:id="rId4"/>
    <p:sldId id="286" r:id="rId5"/>
    <p:sldId id="365" r:id="rId6"/>
    <p:sldId id="368" r:id="rId7"/>
    <p:sldId id="369" r:id="rId8"/>
    <p:sldId id="370" r:id="rId9"/>
    <p:sldId id="372" r:id="rId10"/>
    <p:sldId id="374" r:id="rId11"/>
    <p:sldId id="373" r:id="rId12"/>
    <p:sldId id="376" r:id="rId13"/>
    <p:sldId id="375" r:id="rId14"/>
    <p:sldId id="377" r:id="rId15"/>
    <p:sldId id="378" r:id="rId16"/>
    <p:sldId id="383" r:id="rId17"/>
    <p:sldId id="379" r:id="rId18"/>
    <p:sldId id="380" r:id="rId19"/>
    <p:sldId id="381" r:id="rId20"/>
    <p:sldId id="363" r:id="rId21"/>
    <p:sldId id="382" r:id="rId22"/>
    <p:sldId id="345" r:id="rId23"/>
    <p:sldId id="346" r:id="rId24"/>
    <p:sldId id="344" r:id="rId25"/>
    <p:sldId id="384" r:id="rId26"/>
    <p:sldId id="389" r:id="rId27"/>
    <p:sldId id="385" r:id="rId28"/>
    <p:sldId id="264" r:id="rId29"/>
    <p:sldId id="387" r:id="rId30"/>
    <p:sldId id="386" r:id="rId31"/>
    <p:sldId id="391" r:id="rId32"/>
    <p:sldId id="392" r:id="rId33"/>
    <p:sldId id="393" r:id="rId34"/>
    <p:sldId id="260" r:id="rId35"/>
    <p:sldId id="390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265" r:id="rId56"/>
    <p:sldId id="349" r:id="rId57"/>
    <p:sldId id="414" r:id="rId58"/>
    <p:sldId id="415" r:id="rId59"/>
    <p:sldId id="350" r:id="rId60"/>
    <p:sldId id="367" r:id="rId61"/>
    <p:sldId id="287" r:id="rId62"/>
    <p:sldId id="288" r:id="rId63"/>
    <p:sldId id="289" r:id="rId64"/>
    <p:sldId id="351" r:id="rId65"/>
    <p:sldId id="352" r:id="rId66"/>
    <p:sldId id="353" r:id="rId67"/>
    <p:sldId id="293" r:id="rId68"/>
    <p:sldId id="294" r:id="rId69"/>
    <p:sldId id="295" r:id="rId70"/>
    <p:sldId id="357" r:id="rId71"/>
    <p:sldId id="308" r:id="rId72"/>
    <p:sldId id="309" r:id="rId73"/>
    <p:sldId id="312" r:id="rId74"/>
    <p:sldId id="354" r:id="rId75"/>
    <p:sldId id="355" r:id="rId76"/>
    <p:sldId id="356" r:id="rId77"/>
    <p:sldId id="358" r:id="rId78"/>
    <p:sldId id="318" r:id="rId79"/>
    <p:sldId id="302" r:id="rId80"/>
    <p:sldId id="359" r:id="rId81"/>
    <p:sldId id="320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6BD97F-2159-4342-A941-9DEB5EE38295}">
          <p14:sldIdLst>
            <p14:sldId id="256"/>
            <p14:sldId id="364"/>
            <p14:sldId id="259"/>
            <p14:sldId id="286"/>
            <p14:sldId id="365"/>
            <p14:sldId id="368"/>
            <p14:sldId id="369"/>
            <p14:sldId id="370"/>
            <p14:sldId id="372"/>
            <p14:sldId id="374"/>
            <p14:sldId id="373"/>
            <p14:sldId id="376"/>
            <p14:sldId id="375"/>
            <p14:sldId id="377"/>
            <p14:sldId id="378"/>
            <p14:sldId id="383"/>
            <p14:sldId id="379"/>
            <p14:sldId id="380"/>
            <p14:sldId id="381"/>
            <p14:sldId id="363"/>
            <p14:sldId id="382"/>
            <p14:sldId id="345"/>
            <p14:sldId id="346"/>
            <p14:sldId id="344"/>
            <p14:sldId id="384"/>
            <p14:sldId id="389"/>
            <p14:sldId id="385"/>
            <p14:sldId id="264"/>
            <p14:sldId id="387"/>
            <p14:sldId id="386"/>
            <p14:sldId id="391"/>
            <p14:sldId id="392"/>
            <p14:sldId id="393"/>
            <p14:sldId id="260"/>
            <p14:sldId id="390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265"/>
            <p14:sldId id="349"/>
            <p14:sldId id="414"/>
            <p14:sldId id="415"/>
            <p14:sldId id="350"/>
            <p14:sldId id="367"/>
            <p14:sldId id="287"/>
            <p14:sldId id="288"/>
            <p14:sldId id="289"/>
            <p14:sldId id="351"/>
            <p14:sldId id="352"/>
            <p14:sldId id="353"/>
            <p14:sldId id="293"/>
            <p14:sldId id="294"/>
            <p14:sldId id="295"/>
            <p14:sldId id="357"/>
            <p14:sldId id="308"/>
            <p14:sldId id="309"/>
            <p14:sldId id="312"/>
            <p14:sldId id="354"/>
            <p14:sldId id="355"/>
            <p14:sldId id="356"/>
            <p14:sldId id="358"/>
            <p14:sldId id="318"/>
            <p14:sldId id="302"/>
            <p14:sldId id="35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233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B2B3-D1C9-48B3-87CB-E3B5D5E60E5C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CD07-C785-4267-AD99-92ECEE23C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1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CD07-C785-4267-AD99-92ECEE23C2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9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“When a word or phrase like ‘defend’, ‘position,’ ‘maneuver’, or ‘strategy’ is used, there is no a priori way to determine whether the intended underlying conceptual metaphor is an athletic contest or a game of chess.” This view goes against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Lakoff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Johnson (1980a), who have postulated single conceptual metaphors but neglected the fact that they can be interpreted in several different ways. The same is true of linguistic expressions: referring to research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Gentner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(2001),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Kövecses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(1995)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(1997), Ritchie (2003, p. 128) points out that “the evidence thus far is consistent with the idea that many everyday phrases represent overlapping interlocking systems of metaphor, affording many possible interpretations.”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Vervaeke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Kennedy (1996) also stress that a metaphor on a linguistic level may be interpreted according to multiple underlying conceptual metaphors and is not necessarily a surface expression of a single cross‑domain mapping.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CD07-C785-4267-AD99-92ECEE23C22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0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состоит из предложений, каждое из которых содержит один из 20 представленных на этом слайде многозначных глаголов.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79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состоит из предложений, каждое из которых содержит один из 20 представленных на этом слайде многозначных глаголов.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4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A34109-A95D-447F-BEA2-3E3B49643519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4014-9021-4196-8850-30EFFBB75C7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2987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2FB0-0869-495C-9A79-AD2900AF612B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20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43544" y="1600200"/>
            <a:ext cx="49004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3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0C1F-EB7A-4DCD-B382-A219BFFC3EE2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0B0-EB92-4808-98F2-FD78497072F4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BB3C-1C71-41C4-B7D4-E0314798047F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47EE-81CC-4854-9FA2-4362A1FA5474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1CE-4A64-4CBC-8EA7-26E8A8BB3914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0F7-527E-4461-8CBD-A686F42DEDA8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BEA-9806-4B83-9B75-D08B37A4B184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FA0A-CE15-4D68-B4BE-DA2C7FBED944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9F945FD-D9A8-4714-B560-C8FC74EC5D8B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908431" y="6096000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fld id="{CB71949C-944D-4BCB-906C-3216CDFCCAF7}" type="slidenum">
              <a:rPr lang="ru-RU" sz="24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63.8462&amp;rep=rep1&amp;type=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taphor.icsi.berkeley.edu/pub/en/index.php/MetaNet_Metaphor_Wiki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iteseerx.ist.psu.edu/viewdoc/download?doi=10.1.1.415.1260&amp;rep=rep1&amp;type=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met.org/metcor/search/showPage.php?page=star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mpetitions.codalab.org/competitions/221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tpressjournals.org/doi/full/10.1162/COLI_a_00124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tpressjournals.org/doi/full/10.1162/COLI_a_0012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SnvHgf0ZOXpx8m84M4aa49OaMd7R6vNIiCHSVjdJjY/edit?usp=sharing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1771" y="2581882"/>
            <a:ext cx="9001429" cy="1168483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COMPUTATIONAL METAPHOR IDENTIFICATION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59176" y="4167384"/>
            <a:ext cx="5406617" cy="49738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Yulia </a:t>
            </a:r>
            <a:r>
              <a:rPr lang="en-US" b="1" dirty="0" smtClean="0"/>
              <a:t>Badryzlova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77271" y="423878"/>
            <a:ext cx="8485929" cy="835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Computational Semantics Seminar</a:t>
            </a:r>
          </a:p>
          <a:p>
            <a:r>
              <a:rPr lang="en-GB" dirty="0" smtClean="0"/>
              <a:t>April 9,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48310" y="4607269"/>
            <a:ext cx="266616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менее понятная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более абстрактная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274322" y="1102451"/>
            <a:ext cx="3326296" cy="419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Lakoff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985747" y="2422045"/>
            <a:ext cx="7019513" cy="1961321"/>
            <a:chOff x="2023437" y="1481463"/>
            <a:chExt cx="7019513" cy="1961321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023437" y="1481463"/>
              <a:ext cx="3048000" cy="1961321"/>
              <a:chOff x="6864626" y="2186610"/>
              <a:chExt cx="3048000" cy="1961321"/>
            </a:xfrm>
          </p:grpSpPr>
          <p:sp>
            <p:nvSpPr>
              <p:cNvPr id="15" name="Облако 14"/>
              <p:cNvSpPr/>
              <p:nvPr/>
            </p:nvSpPr>
            <p:spPr>
              <a:xfrm>
                <a:off x="6864626" y="2186610"/>
                <a:ext cx="3048000" cy="1961321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798904" y="2967215"/>
                <a:ext cx="1322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TARGET</a:t>
                </a:r>
                <a:r>
                  <a:rPr lang="ru-RU" sz="1600" dirty="0" smtClean="0"/>
                  <a:t>**</a:t>
                </a:r>
                <a:endParaRPr lang="en-US" sz="1600" dirty="0" smtClean="0"/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7346671" y="1539717"/>
              <a:ext cx="1696279" cy="1683027"/>
              <a:chOff x="1934817" y="2464904"/>
              <a:chExt cx="1696279" cy="1683027"/>
            </a:xfrm>
          </p:grpSpPr>
          <p:sp>
            <p:nvSpPr>
              <p:cNvPr id="13" name="Куб 12"/>
              <p:cNvSpPr/>
              <p:nvPr/>
            </p:nvSpPr>
            <p:spPr>
              <a:xfrm>
                <a:off x="1934817" y="2464904"/>
                <a:ext cx="1696279" cy="1683027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34817" y="3187255"/>
                <a:ext cx="1373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SOURCE</a:t>
                </a:r>
                <a:r>
                  <a:rPr lang="ru-RU" sz="1600" dirty="0" smtClean="0"/>
                  <a:t>**</a:t>
                </a:r>
                <a:endParaRPr lang="en-US" sz="1600" dirty="0" smtClean="0"/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5179941" y="1970089"/>
              <a:ext cx="1914938" cy="641242"/>
              <a:chOff x="4653167" y="1985479"/>
              <a:chExt cx="1914938" cy="641242"/>
            </a:xfrm>
          </p:grpSpPr>
          <p:sp>
            <p:nvSpPr>
              <p:cNvPr id="11" name="Штриховая стрелка вправо 10"/>
              <p:cNvSpPr/>
              <p:nvPr/>
            </p:nvSpPr>
            <p:spPr>
              <a:xfrm rot="10800000">
                <a:off x="4653167" y="1985479"/>
                <a:ext cx="1914938" cy="641242"/>
              </a:xfrm>
              <a:prstGeom prst="strip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24438" y="2108182"/>
                <a:ext cx="124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mapping</a:t>
                </a:r>
                <a:r>
                  <a:rPr lang="ru-RU" dirty="0" smtClean="0"/>
                  <a:t>*</a:t>
                </a:r>
                <a:endParaRPr lang="ru-RU" dirty="0"/>
              </a:p>
            </p:txBody>
          </p:sp>
        </p:grpSp>
      </p:grpSp>
      <p:sp>
        <p:nvSpPr>
          <p:cNvPr id="18" name="Прямоугольник 17"/>
          <p:cNvSpPr/>
          <p:nvPr/>
        </p:nvSpPr>
        <p:spPr>
          <a:xfrm>
            <a:off x="5746465" y="4301398"/>
            <a:ext cx="48213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основана на непосредственном взаимодействии </a:t>
            </a:r>
            <a:r>
              <a:rPr lang="ru-RU" sz="2000" dirty="0"/>
              <a:t>человека с окружающим </a:t>
            </a:r>
            <a:r>
              <a:rPr lang="ru-RU" sz="2000" dirty="0" smtClean="0"/>
              <a:t>миром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первичным </a:t>
            </a:r>
            <a:r>
              <a:rPr lang="ru-RU" sz="2000" dirty="0"/>
              <a:t>является физический опыт</a:t>
            </a:r>
            <a:endParaRPr lang="ru-RU" sz="2000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460674" y="5978780"/>
            <a:ext cx="4948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*междоменный перенос </a:t>
            </a:r>
            <a:r>
              <a:rPr lang="en-US" sz="140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ru-RU" sz="140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проекция</a:t>
            </a:r>
          </a:p>
          <a:p>
            <a:r>
              <a:rPr lang="ru-RU" sz="1400" smtClean="0">
                <a:latin typeface="Calibri" panose="020F0502020204030204" pitchFamily="34" charset="0"/>
                <a:cs typeface="Arial" panose="020B0604020202020204" pitchFamily="34" charset="0"/>
              </a:rPr>
              <a:t>** концептуальные домены, концептосферы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674" y="8506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элементы сферы-источника структурируют менее понятную концептуальную сферу-мишень, что составляет сущность когнитивного потенциала метафоры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4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5010" y="653656"/>
            <a:ext cx="3326296" cy="419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Lakoff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3615" y="1329819"/>
            <a:ext cx="10016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Концептуальные метафоры</a:t>
            </a:r>
            <a:r>
              <a:rPr lang="ru-RU" sz="2400" dirty="0" smtClean="0"/>
              <a:t> – глубинные схемы </a:t>
            </a:r>
            <a:r>
              <a:rPr lang="ru-RU" sz="2400" dirty="0" err="1" smtClean="0"/>
              <a:t>междоменных</a:t>
            </a:r>
            <a:r>
              <a:rPr lang="ru-RU" sz="2400" dirty="0" smtClean="0"/>
              <a:t> переносов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61322" y="2839162"/>
            <a:ext cx="9952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Лингвистические метафоры</a:t>
            </a:r>
            <a:r>
              <a:rPr lang="ru-RU" sz="2400" dirty="0" smtClean="0"/>
              <a:t> – внешние реализации этих схем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06422" y="2104823"/>
            <a:ext cx="4227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e.g. </a:t>
            </a:r>
            <a:r>
              <a:rPr lang="en-GB" sz="2400" b="1" dirty="0" smtClean="0"/>
              <a:t>WORDS </a:t>
            </a:r>
            <a:r>
              <a:rPr lang="en-GB" sz="2400" b="1" dirty="0"/>
              <a:t>ARE WEAPONS</a:t>
            </a:r>
            <a:endParaRPr lang="ru-RU" sz="2400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37113" y="3758167"/>
            <a:ext cx="49086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She used some sharp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That was pretty cutting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was a barrage of insults.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 was bombarded by insults.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 hurled insults at her.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98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5010" y="653656"/>
            <a:ext cx="3326296" cy="419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Lakoff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1614" y="1073428"/>
            <a:ext cx="10016019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</a:t>
            </a:r>
            <a:r>
              <a:rPr lang="ru-RU" sz="2400" dirty="0" smtClean="0"/>
              <a:t>фера-источник </a:t>
            </a:r>
            <a:r>
              <a:rPr lang="ru-RU" sz="2400" dirty="0"/>
              <a:t>и </a:t>
            </a:r>
            <a:r>
              <a:rPr lang="ru-RU" sz="2400" dirty="0" smtClean="0"/>
              <a:t>сфера-мишень представляют собой структуры знаний – состоят из фреймов и сценариев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76" y="2407146"/>
            <a:ext cx="5372100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43368" y="3681397"/>
            <a:ext cx="27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LIFE IS A JOURNEY</a:t>
            </a:r>
            <a:endParaRPr lang="en-US" sz="16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985137" y="2437035"/>
            <a:ext cx="4625009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00"/>
              </a:spcAft>
            </a:pPr>
            <a:r>
              <a:rPr lang="ru-RU" dirty="0">
                <a:latin typeface="+mj-lt"/>
                <a:ea typeface="Calibri" panose="020F0502020204030204" pitchFamily="34" charset="0"/>
                <a:cs typeface="ArialMT"/>
              </a:rPr>
              <a:t>Метафорическая проекция осуществляется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MT"/>
              </a:rPr>
              <a:t>как между </a:t>
            </a:r>
            <a:r>
              <a:rPr lang="ru-RU" dirty="0">
                <a:latin typeface="+mj-lt"/>
                <a:ea typeface="Calibri" panose="020F0502020204030204" pitchFamily="34" charset="0"/>
                <a:cs typeface="ArialMT"/>
              </a:rPr>
              <a:t>отдельными элементами двух структур знаний,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MT"/>
              </a:rPr>
              <a:t>так и </a:t>
            </a:r>
            <a:r>
              <a:rPr lang="ru-RU" dirty="0">
                <a:latin typeface="+mj-lt"/>
                <a:ea typeface="Calibri" panose="020F0502020204030204" pitchFamily="34" charset="0"/>
                <a:cs typeface="ArialMT"/>
              </a:rPr>
              <a:t>между целыми структурами концептуальных доменов. </a:t>
            </a:r>
            <a:endParaRPr lang="ru-RU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85137" y="4426446"/>
            <a:ext cx="4649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  <a:ea typeface="Calibri" panose="020F0502020204030204" pitchFamily="34" charset="0"/>
                <a:cs typeface="ArialMT"/>
              </a:rPr>
              <a:t>Когнитивная </a:t>
            </a:r>
            <a:r>
              <a:rPr lang="ru-RU" dirty="0">
                <a:latin typeface="+mj-lt"/>
                <a:ea typeface="Calibri" panose="020F0502020204030204" pitchFamily="34" charset="0"/>
                <a:cs typeface="ArialMT"/>
              </a:rPr>
              <a:t>топология сферы-источника в некоторой степени определяет способ осмысления сферы-мишени и может служить основой для принятия решений и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MT"/>
              </a:rPr>
              <a:t>действия.</a:t>
            </a:r>
            <a:endParaRPr lang="ru-RU" dirty="0">
              <a:latin typeface="+mj-lt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9064483" y="3881452"/>
            <a:ext cx="245167" cy="399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5010" y="653656"/>
            <a:ext cx="3326296" cy="419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Lakoff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9458" y="1666411"/>
            <a:ext cx="1075814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Метафорические </a:t>
            </a:r>
            <a:r>
              <a:rPr lang="ru-RU" sz="2400" dirty="0"/>
              <a:t>следствия (</a:t>
            </a:r>
            <a:r>
              <a:rPr lang="ru-RU" sz="2400" dirty="0" err="1"/>
              <a:t>entailments</a:t>
            </a:r>
            <a:r>
              <a:rPr lang="ru-RU" sz="2400" dirty="0" smtClean="0"/>
              <a:t>): не присутствуют в </a:t>
            </a:r>
            <a:r>
              <a:rPr lang="ru-RU" sz="2400" dirty="0"/>
              <a:t>метафорическом выражении </a:t>
            </a:r>
            <a:r>
              <a:rPr lang="ru-RU" sz="2400" dirty="0" smtClean="0"/>
              <a:t>эксплицитно, </a:t>
            </a:r>
            <a:r>
              <a:rPr lang="ru-RU" sz="2400" dirty="0"/>
              <a:t>но выводятся на основе фреймового знания. </a:t>
            </a:r>
            <a:endParaRPr lang="ru-RU" sz="2400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742125" y="3707265"/>
            <a:ext cx="10535475" cy="1938161"/>
            <a:chOff x="-1258953" y="2567578"/>
            <a:chExt cx="13442261" cy="2842177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58953" y="2580830"/>
              <a:ext cx="9296400" cy="28289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4683" y="2567578"/>
              <a:ext cx="4238625" cy="2771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43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5010" y="653656"/>
            <a:ext cx="3326296" cy="419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Lakoff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8972" y="1388115"/>
            <a:ext cx="107581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1. </a:t>
            </a:r>
            <a:r>
              <a:rPr lang="ru-RU" sz="2000" b="1" dirty="0" smtClean="0"/>
              <a:t>ориентационные</a:t>
            </a:r>
            <a:r>
              <a:rPr lang="ru-RU" sz="2000" dirty="0" smtClean="0"/>
              <a:t> (фиксируют наш </a:t>
            </a:r>
            <a:r>
              <a:rPr lang="ru-RU" sz="2000" dirty="0"/>
              <a:t>опыт пространственной ориентации в </a:t>
            </a:r>
            <a:r>
              <a:rPr lang="ru-RU" sz="2000" dirty="0" smtClean="0"/>
              <a:t>мире)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HAPPY IS UP; SAD IS DOWN: I'm feeling </a:t>
            </a:r>
            <a:r>
              <a:rPr lang="en-US" sz="2000" i="1" dirty="0"/>
              <a:t>up</a:t>
            </a:r>
            <a:r>
              <a:rPr lang="en-US" sz="2000" dirty="0"/>
              <a:t> today. He's really </a:t>
            </a:r>
            <a:r>
              <a:rPr lang="en-US" sz="2000" i="1" dirty="0"/>
              <a:t>low</a:t>
            </a:r>
            <a:r>
              <a:rPr lang="en-US" sz="2000" dirty="0"/>
              <a:t> these days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2. </a:t>
            </a:r>
            <a:r>
              <a:rPr lang="ru-RU" sz="2000" b="1" dirty="0" smtClean="0"/>
              <a:t>структурные</a:t>
            </a:r>
            <a:r>
              <a:rPr lang="ru-RU" sz="2000" dirty="0" smtClean="0"/>
              <a:t> </a:t>
            </a:r>
            <a:r>
              <a:rPr lang="ru-RU" sz="2000" dirty="0"/>
              <a:t>(использование естественного опыта в одной сфере для определения другой концептуальной области</a:t>
            </a:r>
            <a:r>
              <a:rPr lang="ru-RU" sz="2000" dirty="0" smtClean="0"/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TIME IS MONEY/ A </a:t>
            </a:r>
            <a:r>
              <a:rPr lang="en-US" sz="2000" dirty="0" smtClean="0"/>
              <a:t>COMMODITY: </a:t>
            </a:r>
            <a:r>
              <a:rPr lang="en-US" sz="2000" i="1" dirty="0" smtClean="0"/>
              <a:t>spend </a:t>
            </a:r>
            <a:r>
              <a:rPr lang="en-US" sz="2000" dirty="0"/>
              <a:t>time, </a:t>
            </a:r>
            <a:r>
              <a:rPr lang="en-US" sz="2000" i="1" dirty="0"/>
              <a:t>waste </a:t>
            </a:r>
            <a:r>
              <a:rPr lang="en-US" sz="2000" dirty="0"/>
              <a:t>time, </a:t>
            </a:r>
            <a:r>
              <a:rPr lang="en-US" sz="2000" i="1" dirty="0" smtClean="0"/>
              <a:t>budget</a:t>
            </a:r>
            <a:r>
              <a:rPr lang="en-US" sz="2000" dirty="0" smtClean="0"/>
              <a:t> </a:t>
            </a:r>
            <a:r>
              <a:rPr lang="en-US" sz="2000" dirty="0"/>
              <a:t>one’s </a:t>
            </a:r>
            <a:r>
              <a:rPr lang="en-US" sz="2000" dirty="0" smtClean="0"/>
              <a:t>time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3. </a:t>
            </a:r>
            <a:r>
              <a:rPr lang="ru-RU" sz="2000" b="1" dirty="0"/>
              <a:t>онтологические</a:t>
            </a:r>
            <a:r>
              <a:rPr lang="ru-RU" sz="2000" dirty="0"/>
              <a:t> (апелляция к естественному опыту с физическими объектами и описание абстрактных явлений, например, эмоций, идей, как материальных субстанций</a:t>
            </a:r>
            <a:r>
              <a:rPr lang="ru-RU" sz="2000" dirty="0" smtClean="0"/>
              <a:t>)</a:t>
            </a:r>
            <a:r>
              <a:rPr lang="en-US" sz="20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282828"/>
                </a:solidFill>
                <a:latin typeface="+mj-lt"/>
              </a:rPr>
              <a:t>INFLATION IS AN </a:t>
            </a:r>
            <a:r>
              <a:rPr lang="ru-RU" altLang="ru-RU" sz="2000" dirty="0" smtClean="0">
                <a:solidFill>
                  <a:srgbClr val="282828"/>
                </a:solidFill>
                <a:latin typeface="+mj-lt"/>
              </a:rPr>
              <a:t>ENTITY</a:t>
            </a:r>
            <a:r>
              <a:rPr lang="en-US" altLang="ru-RU" sz="2000" dirty="0" smtClean="0">
                <a:solidFill>
                  <a:srgbClr val="282828"/>
                </a:solidFill>
                <a:latin typeface="+mj-lt"/>
              </a:rPr>
              <a:t>:</a:t>
            </a:r>
            <a:r>
              <a:rPr lang="en-US" altLang="ru-RU" sz="2000" dirty="0" smtClean="0">
                <a:latin typeface="+mj-lt"/>
              </a:rPr>
              <a:t> </a:t>
            </a:r>
            <a:r>
              <a:rPr lang="ru-RU" altLang="ru-RU" sz="2000" dirty="0" err="1" smtClean="0">
                <a:latin typeface="+mj-lt"/>
              </a:rPr>
              <a:t>We</a:t>
            </a:r>
            <a:r>
              <a:rPr lang="ru-RU" altLang="ru-RU" sz="2000" dirty="0" smtClean="0">
                <a:latin typeface="+mj-lt"/>
              </a:rPr>
              <a:t> </a:t>
            </a:r>
            <a:r>
              <a:rPr lang="ru-RU" altLang="ru-RU" sz="2000" dirty="0" err="1">
                <a:latin typeface="+mj-lt"/>
              </a:rPr>
              <a:t>need</a:t>
            </a:r>
            <a:r>
              <a:rPr lang="ru-RU" altLang="ru-RU" sz="2000" dirty="0">
                <a:latin typeface="+mj-lt"/>
              </a:rPr>
              <a:t> </a:t>
            </a:r>
            <a:r>
              <a:rPr lang="ru-RU" altLang="ru-RU" sz="2000" dirty="0" err="1">
                <a:latin typeface="+mj-lt"/>
              </a:rPr>
              <a:t>to</a:t>
            </a:r>
            <a:r>
              <a:rPr lang="ru-RU" altLang="ru-RU" sz="2000" dirty="0">
                <a:latin typeface="+mj-lt"/>
              </a:rPr>
              <a:t> </a:t>
            </a:r>
            <a:r>
              <a:rPr lang="ru-RU" altLang="ru-RU" sz="2000" i="1" dirty="0" err="1">
                <a:latin typeface="+mj-lt"/>
              </a:rPr>
              <a:t>combat</a:t>
            </a:r>
            <a:r>
              <a:rPr lang="ru-RU" altLang="ru-RU" sz="2000" i="1" dirty="0">
                <a:latin typeface="+mj-lt"/>
              </a:rPr>
              <a:t> </a:t>
            </a:r>
            <a:r>
              <a:rPr lang="ru-RU" altLang="ru-RU" sz="2000" i="1" dirty="0" err="1">
                <a:latin typeface="+mj-lt"/>
              </a:rPr>
              <a:t>inflation</a:t>
            </a:r>
            <a:r>
              <a:rPr lang="ru-RU" altLang="ru-RU" sz="2000" dirty="0">
                <a:latin typeface="+mj-lt"/>
              </a:rPr>
              <a:t>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237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608" y="2840264"/>
            <a:ext cx="10787269" cy="4197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Lakoff</a:t>
            </a:r>
            <a:r>
              <a:rPr lang="en-US" dirty="0"/>
              <a:t>, G., </a:t>
            </a:r>
            <a:r>
              <a:rPr lang="en-US" dirty="0" err="1"/>
              <a:t>Espenson</a:t>
            </a:r>
            <a:r>
              <a:rPr lang="en-US" dirty="0"/>
              <a:t>, J., &amp; Schwartz, A. (1991).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err="1" smtClean="0"/>
              <a:t>Master</a:t>
            </a:r>
            <a:r>
              <a:rPr lang="ru-RU" i="1" dirty="0" smtClean="0"/>
              <a:t> </a:t>
            </a:r>
            <a:r>
              <a:rPr lang="ru-RU" i="1" dirty="0" err="1"/>
              <a:t>Metaphor</a:t>
            </a:r>
            <a:r>
              <a:rPr lang="ru-RU" i="1" dirty="0"/>
              <a:t> </a:t>
            </a:r>
            <a:r>
              <a:rPr lang="ru-RU" i="1" dirty="0" err="1" smtClean="0"/>
              <a:t>List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3025" y="3927470"/>
            <a:ext cx="10157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2"/>
              </a:rPr>
              <a:t>http://citeseerx.ist.psu.edu/viewdoc/download?doi=10.1.1.63.8462&amp;rep=rep1&amp;type=pdf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663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0105" y="865690"/>
            <a:ext cx="8136834" cy="419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 of metaphor in decision-making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8905" y="1944707"/>
            <a:ext cx="65439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Political discourse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Media discourse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Educational discourse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Healthcare discourse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607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Перестройка. Начало. 30 лет — SmolNarod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49" y="883601"/>
            <a:ext cx="7190787" cy="51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Михаил Сергеевич Горбачёв цитаты (102 цитат) | Цитаты известных личносте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6" y="1239612"/>
            <a:ext cx="2918930" cy="4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rain The Swamp | Ben Garrison | Know You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70" y="731492"/>
            <a:ext cx="7469112" cy="537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09" y="1174782"/>
            <a:ext cx="5320810" cy="15146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4305" r="6327" b="6123"/>
          <a:stretch/>
        </p:blipFill>
        <p:spPr>
          <a:xfrm>
            <a:off x="7354957" y="499231"/>
            <a:ext cx="2994991" cy="28657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86" y="4083430"/>
            <a:ext cx="8325590" cy="6210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93635" y="4758980"/>
            <a:ext cx="26769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2012-2015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7183" y="5729155"/>
            <a:ext cx="991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https://metaphor.icsi.berkeley.edu/pub/en/index.php/MetaNet_Metaphor_Wiki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4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5671" y="1203158"/>
            <a:ext cx="2867526" cy="1187116"/>
          </a:xfrm>
        </p:spPr>
        <p:txBody>
          <a:bodyPr/>
          <a:lstStyle/>
          <a:p>
            <a:r>
              <a:rPr lang="ru-RU" dirty="0" err="1"/>
              <a:t>μετ</a:t>
            </a:r>
            <a:r>
              <a:rPr lang="ru-RU" dirty="0"/>
              <a:t>αφορά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5587" y="3003884"/>
            <a:ext cx="9027695" cy="176062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200" dirty="0" err="1" smtClean="0"/>
              <a:t>μετά</a:t>
            </a:r>
            <a:r>
              <a:rPr lang="ru-RU" sz="3200" dirty="0" smtClean="0"/>
              <a:t> </a:t>
            </a:r>
            <a:r>
              <a:rPr lang="ru-RU" sz="3200" dirty="0"/>
              <a:t>«над» + φορός «несущий</a:t>
            </a:r>
            <a:r>
              <a:rPr lang="ru-RU" sz="3200" dirty="0" smtClean="0"/>
              <a:t>»</a:t>
            </a:r>
          </a:p>
          <a:p>
            <a:pPr marL="45720" indent="0" algn="ctr">
              <a:buNone/>
            </a:pPr>
            <a:r>
              <a:rPr lang="ru-RU" sz="3200" dirty="0" smtClean="0"/>
              <a:t>«</a:t>
            </a:r>
            <a:r>
              <a:rPr lang="ru-RU" sz="3200" dirty="0"/>
              <a:t>перенос; переносное значение</a:t>
            </a:r>
            <a:r>
              <a:rPr lang="ru-RU" sz="3200" dirty="0" smtClean="0"/>
              <a:t>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7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469900"/>
            <a:ext cx="3149600" cy="1028700"/>
          </a:xfrm>
        </p:spPr>
        <p:txBody>
          <a:bodyPr/>
          <a:lstStyle/>
          <a:p>
            <a:r>
              <a:rPr lang="en-US" b="1" dirty="0" smtClean="0"/>
              <a:t>Metaphor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199" y="1638300"/>
            <a:ext cx="5740401" cy="1849737"/>
          </a:xfr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owerful cognitive tool</a:t>
            </a:r>
          </a:p>
          <a:p>
            <a:r>
              <a:rPr lang="en-US" dirty="0"/>
              <a:t>u</a:t>
            </a:r>
            <a:r>
              <a:rPr lang="en-US" dirty="0" smtClean="0"/>
              <a:t>biquitous in discourse</a:t>
            </a:r>
          </a:p>
          <a:p>
            <a:r>
              <a:rPr lang="en-US" dirty="0"/>
              <a:t>f</a:t>
            </a:r>
            <a:r>
              <a:rPr lang="en-US" dirty="0" smtClean="0"/>
              <a:t>undamental part of the language system</a:t>
            </a:r>
            <a:endParaRPr lang="ru-RU" dirty="0" smtClean="0"/>
          </a:p>
          <a:p>
            <a:r>
              <a:rPr lang="en-US" dirty="0"/>
              <a:t>c</a:t>
            </a:r>
            <a:r>
              <a:rPr lang="en-US" dirty="0" smtClean="0"/>
              <a:t>reates ambiguity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05599" y="3859010"/>
            <a:ext cx="3835401" cy="240209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information</a:t>
            </a:r>
            <a:r>
              <a:rPr lang="ru-RU" dirty="0" smtClean="0"/>
              <a:t> </a:t>
            </a:r>
            <a:r>
              <a:rPr lang="ru-RU" dirty="0" err="1" smtClean="0"/>
              <a:t>retrieval</a:t>
            </a:r>
            <a:endParaRPr lang="en-US" dirty="0" smtClean="0"/>
          </a:p>
          <a:p>
            <a:r>
              <a:rPr lang="ru-RU" dirty="0" err="1" smtClean="0"/>
              <a:t>machine</a:t>
            </a:r>
            <a:r>
              <a:rPr lang="ru-RU" dirty="0" smtClean="0"/>
              <a:t> </a:t>
            </a:r>
            <a:r>
              <a:rPr lang="ru-RU" dirty="0" err="1" smtClean="0"/>
              <a:t>translation</a:t>
            </a:r>
            <a:endParaRPr lang="en-US" dirty="0" smtClean="0"/>
          </a:p>
          <a:p>
            <a:r>
              <a:rPr lang="ru-RU" dirty="0" err="1" smtClean="0"/>
              <a:t>question</a:t>
            </a:r>
            <a:r>
              <a:rPr lang="ru-RU" dirty="0" smtClean="0"/>
              <a:t> </a:t>
            </a:r>
            <a:r>
              <a:rPr lang="ru-RU" dirty="0" err="1" smtClean="0"/>
              <a:t>answering</a:t>
            </a:r>
            <a:endParaRPr lang="en-US" dirty="0" smtClean="0"/>
          </a:p>
          <a:p>
            <a:r>
              <a:rPr lang="ru-RU" dirty="0" err="1" smtClean="0"/>
              <a:t>information</a:t>
            </a:r>
            <a:r>
              <a:rPr lang="ru-RU" dirty="0" smtClean="0"/>
              <a:t> </a:t>
            </a:r>
            <a:r>
              <a:rPr lang="ru-RU" dirty="0" err="1" smtClean="0"/>
              <a:t>extraction</a:t>
            </a:r>
            <a:endParaRPr lang="en-US" dirty="0" smtClean="0"/>
          </a:p>
          <a:p>
            <a:r>
              <a:rPr lang="ru-RU" dirty="0" err="1" smtClean="0"/>
              <a:t>opinion</a:t>
            </a:r>
            <a:r>
              <a:rPr lang="ru-RU" dirty="0" smtClean="0"/>
              <a:t> </a:t>
            </a:r>
            <a:r>
              <a:rPr lang="ru-RU" dirty="0" err="1" smtClean="0"/>
              <a:t>mining</a:t>
            </a:r>
            <a:r>
              <a:rPr lang="en-US" dirty="0" smtClean="0"/>
              <a:t>, etc.</a:t>
            </a:r>
            <a:endParaRPr lang="ru-RU" dirty="0"/>
          </a:p>
        </p:txBody>
      </p:sp>
      <p:sp>
        <p:nvSpPr>
          <p:cNvPr id="7" name="Стрелка углом вверх 6"/>
          <p:cNvSpPr/>
          <p:nvPr/>
        </p:nvSpPr>
        <p:spPr>
          <a:xfrm rot="10800000" flipH="1">
            <a:off x="3632200" y="914842"/>
            <a:ext cx="4635500" cy="965200"/>
          </a:xfrm>
          <a:prstGeom prst="bentUpArrow">
            <a:avLst>
              <a:gd name="adj1" fmla="val 13227"/>
              <a:gd name="adj2" fmla="val 25000"/>
              <a:gd name="adj3" fmla="val 208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705599" y="2563168"/>
            <a:ext cx="4749801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sz="4000" b="1" dirty="0"/>
              <a:t>Challenge </a:t>
            </a:r>
            <a:endParaRPr lang="en-US" sz="4000" b="1" dirty="0" smtClean="0"/>
          </a:p>
          <a:p>
            <a:pPr marL="45720"/>
            <a:r>
              <a:rPr lang="en-US" sz="4000" b="1" dirty="0" smtClean="0"/>
              <a:t>to NLP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586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029" y="2007152"/>
            <a:ext cx="3149600" cy="1028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etaphor identification</a:t>
            </a:r>
            <a:endParaRPr lang="ru-RU" b="1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39777" y="2007152"/>
            <a:ext cx="31496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metaphor interpretation</a:t>
            </a:r>
            <a:endParaRPr lang="ru-RU" b="1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00769" y="4054613"/>
            <a:ext cx="31496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metaphor generation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19200" y="1510748"/>
            <a:ext cx="3896139" cy="1961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>
            <a:off x="2815533" y="3794263"/>
            <a:ext cx="556592" cy="1339022"/>
          </a:xfrm>
          <a:prstGeom prst="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7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01216" y="536616"/>
            <a:ext cx="334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Paradigm: top down</a:t>
            </a:r>
            <a:endParaRPr lang="ru-RU" sz="28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527019" y="1489082"/>
            <a:ext cx="7019513" cy="1961321"/>
            <a:chOff x="2023437" y="1481463"/>
            <a:chExt cx="7019513" cy="196132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023437" y="1481463"/>
              <a:ext cx="3048000" cy="1961321"/>
              <a:chOff x="6864626" y="2186610"/>
              <a:chExt cx="3048000" cy="1961321"/>
            </a:xfrm>
          </p:grpSpPr>
          <p:sp>
            <p:nvSpPr>
              <p:cNvPr id="4" name="Облако 3"/>
              <p:cNvSpPr/>
              <p:nvPr/>
            </p:nvSpPr>
            <p:spPr>
              <a:xfrm>
                <a:off x="6864626" y="2186610"/>
                <a:ext cx="3048000" cy="1961321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798904" y="2967215"/>
                <a:ext cx="1179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TARGET</a:t>
                </a:r>
              </a:p>
              <a:p>
                <a:r>
                  <a:rPr lang="en-US" sz="2000" b="1" dirty="0" smtClean="0"/>
                  <a:t>abstract</a:t>
                </a:r>
                <a:endParaRPr lang="ru-RU" sz="2000" b="1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7346671" y="1539717"/>
              <a:ext cx="1696279" cy="1683027"/>
              <a:chOff x="1934817" y="2464904"/>
              <a:chExt cx="1696279" cy="1683027"/>
            </a:xfrm>
          </p:grpSpPr>
          <p:sp>
            <p:nvSpPr>
              <p:cNvPr id="11" name="Куб 10"/>
              <p:cNvSpPr/>
              <p:nvPr/>
            </p:nvSpPr>
            <p:spPr>
              <a:xfrm>
                <a:off x="1934817" y="2464904"/>
                <a:ext cx="1696279" cy="1683027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01078" y="3226269"/>
                <a:ext cx="1179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SOURCE</a:t>
                </a:r>
              </a:p>
              <a:p>
                <a:r>
                  <a:rPr lang="en-US" sz="2000" b="1" dirty="0" smtClean="0"/>
                  <a:t>concrete</a:t>
                </a:r>
                <a:endParaRPr lang="ru-RU" sz="2000" b="1" dirty="0"/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5179941" y="1970089"/>
              <a:ext cx="1914938" cy="641242"/>
              <a:chOff x="4653167" y="1985479"/>
              <a:chExt cx="1914938" cy="641242"/>
            </a:xfrm>
          </p:grpSpPr>
          <p:sp>
            <p:nvSpPr>
              <p:cNvPr id="14" name="Штриховая стрелка вправо 13"/>
              <p:cNvSpPr/>
              <p:nvPr/>
            </p:nvSpPr>
            <p:spPr>
              <a:xfrm rot="10800000">
                <a:off x="4653167" y="1985479"/>
                <a:ext cx="1914938" cy="641242"/>
              </a:xfrm>
              <a:prstGeom prst="strip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24438" y="2108182"/>
                <a:ext cx="105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mapping</a:t>
                </a:r>
                <a:endParaRPr lang="ru-RU" dirty="0"/>
              </a:p>
            </p:txBody>
          </p:sp>
        </p:grpSp>
      </p:grpSp>
      <p:sp>
        <p:nvSpPr>
          <p:cNvPr id="17" name="Объект 2"/>
          <p:cNvSpPr txBox="1">
            <a:spLocks/>
          </p:cNvSpPr>
          <p:nvPr/>
        </p:nvSpPr>
        <p:spPr>
          <a:xfrm>
            <a:off x="1897542" y="3679955"/>
            <a:ext cx="7571962" cy="697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dirty="0" smtClean="0"/>
              <a:t>Conceptual metaphor: POVERTY </a:t>
            </a:r>
            <a:r>
              <a:rPr lang="en-US" sz="3200" dirty="0"/>
              <a:t>IS A DISEASE</a:t>
            </a:r>
            <a:endParaRPr lang="en-US" sz="3200" dirty="0" smtClean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1897542" y="4607504"/>
            <a:ext cx="9862008" cy="1590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3200" dirty="0" smtClean="0"/>
              <a:t>Linguistic metaphors:</a:t>
            </a:r>
          </a:p>
          <a:p>
            <a:pPr marL="45720" indent="0">
              <a:buNone/>
            </a:pPr>
            <a:r>
              <a:rPr lang="en-US" sz="3200" dirty="0" smtClean="0"/>
              <a:t>The epidemic (</a:t>
            </a:r>
            <a:r>
              <a:rPr lang="en-US" sz="3200" b="1" i="1" dirty="0" smtClean="0"/>
              <a:t>Source</a:t>
            </a:r>
            <a:r>
              <a:rPr lang="en-US" sz="3200" dirty="0" smtClean="0"/>
              <a:t>) </a:t>
            </a:r>
            <a:r>
              <a:rPr lang="en-US" sz="3200" dirty="0"/>
              <a:t>of </a:t>
            </a:r>
            <a:r>
              <a:rPr lang="en-US" sz="3200" dirty="0" smtClean="0"/>
              <a:t>poverty (</a:t>
            </a:r>
            <a:r>
              <a:rPr lang="en-US" sz="3200" b="1" i="1" dirty="0" smtClean="0"/>
              <a:t>Target</a:t>
            </a:r>
            <a:r>
              <a:rPr lang="en-US" sz="3200" dirty="0" smtClean="0"/>
              <a:t>) </a:t>
            </a:r>
            <a:r>
              <a:rPr lang="en-US" sz="3200" dirty="0"/>
              <a:t>is spreading in America...</a:t>
            </a:r>
          </a:p>
          <a:p>
            <a:pPr marL="45720" indent="0">
              <a:buNone/>
            </a:pPr>
            <a:r>
              <a:rPr lang="en-US" sz="3200" dirty="0"/>
              <a:t>... we can't treat the </a:t>
            </a:r>
            <a:r>
              <a:rPr lang="en-US" sz="3200" dirty="0" smtClean="0"/>
              <a:t>symptoms (</a:t>
            </a:r>
            <a:r>
              <a:rPr lang="en-US" sz="3200" b="1" i="1" dirty="0" smtClean="0"/>
              <a:t>Source</a:t>
            </a:r>
            <a:r>
              <a:rPr lang="en-US" sz="3200" dirty="0" smtClean="0"/>
              <a:t>) </a:t>
            </a:r>
            <a:r>
              <a:rPr lang="en-US" sz="3200" dirty="0"/>
              <a:t>of </a:t>
            </a:r>
            <a:r>
              <a:rPr lang="en-US" sz="3200" dirty="0" smtClean="0"/>
              <a:t>poverty (</a:t>
            </a:r>
            <a:r>
              <a:rPr lang="en-US" sz="3200" b="1" i="1" dirty="0" smtClean="0"/>
              <a:t>Target</a:t>
            </a:r>
            <a:r>
              <a:rPr lang="en-US" sz="3200" dirty="0" smtClean="0"/>
              <a:t>) </a:t>
            </a:r>
            <a:r>
              <a:rPr lang="en-US" sz="3200" dirty="0"/>
              <a:t>in isolation.</a:t>
            </a:r>
            <a:endParaRPr lang="en-US" sz="3200" dirty="0" smtClean="0"/>
          </a:p>
        </p:txBody>
      </p:sp>
      <p:grpSp>
        <p:nvGrpSpPr>
          <p:cNvPr id="24" name="Группа 23"/>
          <p:cNvGrpSpPr/>
          <p:nvPr/>
        </p:nvGrpSpPr>
        <p:grpSpPr>
          <a:xfrm>
            <a:off x="737037" y="2618950"/>
            <a:ext cx="903840" cy="1051112"/>
            <a:chOff x="1371387" y="1965475"/>
            <a:chExt cx="903840" cy="1051112"/>
          </a:xfrm>
        </p:grpSpPr>
        <p:sp>
          <p:nvSpPr>
            <p:cNvPr id="21" name="Овал 20"/>
            <p:cNvSpPr/>
            <p:nvPr/>
          </p:nvSpPr>
          <p:spPr>
            <a:xfrm>
              <a:off x="1371387" y="2100411"/>
              <a:ext cx="903840" cy="916176"/>
            </a:xfrm>
            <a:prstGeom prst="ellipse">
              <a:avLst/>
            </a:prstGeom>
            <a:noFill/>
            <a:ln w="57150" cmpd="tri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8428" y="1965475"/>
              <a:ext cx="5168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1</a:t>
              </a:r>
              <a:endParaRPr lang="ru-RU" sz="6000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720575" y="4877429"/>
            <a:ext cx="903840" cy="1051112"/>
            <a:chOff x="1371387" y="1965475"/>
            <a:chExt cx="903840" cy="1051112"/>
          </a:xfrm>
        </p:grpSpPr>
        <p:sp>
          <p:nvSpPr>
            <p:cNvPr id="26" name="Овал 25"/>
            <p:cNvSpPr/>
            <p:nvPr/>
          </p:nvSpPr>
          <p:spPr>
            <a:xfrm>
              <a:off x="1371387" y="2100411"/>
              <a:ext cx="903840" cy="916176"/>
            </a:xfrm>
            <a:prstGeom prst="ellipse">
              <a:avLst/>
            </a:prstGeom>
            <a:noFill/>
            <a:ln w="57150" cmpd="tri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48428" y="1965475"/>
              <a:ext cx="5168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2</a:t>
              </a:r>
              <a:endParaRPr lang="ru-RU" sz="6000" dirty="0"/>
            </a:p>
          </p:txBody>
        </p:sp>
      </p:grpSp>
      <p:sp>
        <p:nvSpPr>
          <p:cNvPr id="28" name="Объект 2"/>
          <p:cNvSpPr txBox="1">
            <a:spLocks/>
          </p:cNvSpPr>
          <p:nvPr/>
        </p:nvSpPr>
        <p:spPr>
          <a:xfrm>
            <a:off x="8871814" y="3670062"/>
            <a:ext cx="3003278" cy="998359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dirty="0" smtClean="0"/>
              <a:t>Literature, databases, e.g.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 smtClean="0"/>
              <a:t>Lakoff</a:t>
            </a:r>
            <a:r>
              <a:rPr lang="en-US" sz="3000" dirty="0" smtClean="0"/>
              <a:t> et al. 1991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/>
              <a:t>Dodge et al. 2015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6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01216" y="536616"/>
            <a:ext cx="374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Paradigm: bottom up</a:t>
            </a:r>
            <a:endParaRPr lang="ru-RU" sz="28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421541" y="1376847"/>
            <a:ext cx="4988168" cy="1256370"/>
            <a:chOff x="2023437" y="1481463"/>
            <a:chExt cx="7019513" cy="196132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023437" y="1481463"/>
              <a:ext cx="3048000" cy="1961321"/>
              <a:chOff x="6864626" y="2186610"/>
              <a:chExt cx="3048000" cy="1961321"/>
            </a:xfrm>
          </p:grpSpPr>
          <p:sp>
            <p:nvSpPr>
              <p:cNvPr id="4" name="Облако 3"/>
              <p:cNvSpPr/>
              <p:nvPr/>
            </p:nvSpPr>
            <p:spPr>
              <a:xfrm>
                <a:off x="6864626" y="2186610"/>
                <a:ext cx="3048000" cy="1961321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798903" y="2967215"/>
                <a:ext cx="1328073" cy="72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TARGET:</a:t>
                </a:r>
              </a:p>
              <a:p>
                <a:r>
                  <a:rPr lang="en-US" sz="1200" b="1" dirty="0" smtClean="0"/>
                  <a:t>POVERTY</a:t>
                </a:r>
                <a:endParaRPr lang="ru-RU" sz="1200" b="1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7346671" y="1539717"/>
              <a:ext cx="1696279" cy="1683027"/>
              <a:chOff x="1934817" y="2464904"/>
              <a:chExt cx="1696279" cy="1683027"/>
            </a:xfrm>
          </p:grpSpPr>
          <p:sp>
            <p:nvSpPr>
              <p:cNvPr id="11" name="Куб 10"/>
              <p:cNvSpPr/>
              <p:nvPr/>
            </p:nvSpPr>
            <p:spPr>
              <a:xfrm>
                <a:off x="1934817" y="2464904"/>
                <a:ext cx="1696279" cy="1683027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01078" y="3226269"/>
                <a:ext cx="1179443" cy="72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SOURCE:</a:t>
                </a:r>
              </a:p>
              <a:p>
                <a:r>
                  <a:rPr lang="en-US" sz="1200" b="1" dirty="0" smtClean="0"/>
                  <a:t>DISEASE</a:t>
                </a:r>
                <a:endParaRPr lang="ru-RU" sz="1200" b="1" dirty="0"/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5179941" y="1970089"/>
              <a:ext cx="1914938" cy="641242"/>
              <a:chOff x="4653167" y="1985479"/>
              <a:chExt cx="1914938" cy="641242"/>
            </a:xfrm>
          </p:grpSpPr>
          <p:sp>
            <p:nvSpPr>
              <p:cNvPr id="14" name="Штриховая стрелка вправо 13"/>
              <p:cNvSpPr/>
              <p:nvPr/>
            </p:nvSpPr>
            <p:spPr>
              <a:xfrm rot="10800000">
                <a:off x="4653167" y="1985479"/>
                <a:ext cx="1914938" cy="641242"/>
              </a:xfrm>
              <a:prstGeom prst="strip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24438" y="2108181"/>
                <a:ext cx="1051908" cy="43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mapping</a:t>
                </a:r>
                <a:endParaRPr lang="ru-RU" sz="1200" dirty="0"/>
              </a:p>
            </p:txBody>
          </p:sp>
        </p:grpSp>
      </p:grpSp>
      <p:grpSp>
        <p:nvGrpSpPr>
          <p:cNvPr id="16" name="Группа 15"/>
          <p:cNvGrpSpPr/>
          <p:nvPr/>
        </p:nvGrpSpPr>
        <p:grpSpPr>
          <a:xfrm>
            <a:off x="1476073" y="3092265"/>
            <a:ext cx="9794336" cy="3074264"/>
            <a:chOff x="2969048" y="1328510"/>
            <a:chExt cx="7865207" cy="3074264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2969048" y="1328510"/>
              <a:ext cx="7865207" cy="30742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n-US" sz="3200" dirty="0" smtClean="0"/>
                <a:t>The </a:t>
              </a:r>
              <a:r>
                <a:rPr lang="en-US" sz="3200" u="sng" dirty="0" smtClean="0"/>
                <a:t>epidemic </a:t>
              </a:r>
              <a:r>
                <a:rPr lang="en-US" sz="3200" u="sng" dirty="0"/>
                <a:t>of </a:t>
              </a:r>
              <a:r>
                <a:rPr lang="en-US" sz="3200" u="sng" dirty="0" smtClean="0"/>
                <a:t>poverty </a:t>
              </a:r>
              <a:r>
                <a:rPr lang="en-US" sz="3200" dirty="0"/>
                <a:t>is spreading in America</a:t>
              </a:r>
              <a:r>
                <a:rPr lang="en-US" sz="3200" dirty="0" smtClean="0"/>
                <a:t>... </a:t>
              </a:r>
              <a:r>
                <a:rPr lang="en-US" sz="3200" dirty="0" smtClean="0">
                  <a:sym typeface="Wingdings" panose="05000000000000000000" pitchFamily="2" charset="2"/>
                </a:rPr>
                <a:t> MET</a:t>
              </a:r>
              <a:endParaRPr lang="en-US" sz="3200" dirty="0" smtClean="0"/>
            </a:p>
            <a:p>
              <a:pPr marL="45720" indent="0">
                <a:buNone/>
              </a:pPr>
              <a:endParaRPr lang="en-US" sz="3200" dirty="0" smtClean="0"/>
            </a:p>
            <a:p>
              <a:pPr marL="45720" indent="0">
                <a:buNone/>
              </a:pPr>
              <a:r>
                <a:rPr lang="en-US" sz="3200" dirty="0"/>
                <a:t>The </a:t>
              </a:r>
              <a:r>
                <a:rPr lang="en-US" sz="3200" u="sng" dirty="0"/>
                <a:t>epidemic of </a:t>
              </a:r>
              <a:r>
                <a:rPr lang="en-US" sz="3200" u="sng" dirty="0" smtClean="0"/>
                <a:t>Covid-19 </a:t>
              </a:r>
              <a:r>
                <a:rPr lang="en-US" sz="3200" dirty="0" smtClean="0"/>
                <a:t>is </a:t>
              </a:r>
              <a:r>
                <a:rPr lang="en-US" sz="3200" dirty="0"/>
                <a:t>spreading in America</a:t>
              </a:r>
              <a:r>
                <a:rPr lang="en-US" sz="3200" dirty="0" smtClean="0"/>
                <a:t>... </a:t>
              </a:r>
              <a:r>
                <a:rPr lang="en-US" sz="3200" dirty="0" smtClean="0">
                  <a:sym typeface="Wingdings" panose="05000000000000000000" pitchFamily="2" charset="2"/>
                </a:rPr>
                <a:t> NONMET</a:t>
              </a:r>
              <a:endParaRPr lang="en-US" sz="3200" dirty="0" smtClean="0"/>
            </a:p>
            <a:p>
              <a:pPr marL="45720" indent="0">
                <a:buNone/>
              </a:pPr>
              <a:endParaRPr lang="en-US" sz="3200" dirty="0"/>
            </a:p>
            <a:p>
              <a:pPr marL="45720" indent="0">
                <a:buNone/>
              </a:pPr>
              <a:r>
                <a:rPr lang="en-US" sz="3200" dirty="0" smtClean="0"/>
                <a:t>... </a:t>
              </a:r>
              <a:r>
                <a:rPr lang="en-US" sz="3200" dirty="0"/>
                <a:t>we can't treat </a:t>
              </a:r>
              <a:r>
                <a:rPr lang="en-US" sz="3200" u="sng" dirty="0"/>
                <a:t>the </a:t>
              </a:r>
              <a:r>
                <a:rPr lang="en-US" sz="3200" u="sng" dirty="0" smtClean="0"/>
                <a:t>symptoms </a:t>
              </a:r>
              <a:r>
                <a:rPr lang="en-US" sz="3200" u="sng" dirty="0"/>
                <a:t>of </a:t>
              </a:r>
              <a:r>
                <a:rPr lang="en-US" sz="3200" u="sng" dirty="0" smtClean="0"/>
                <a:t>poverty </a:t>
              </a:r>
              <a:r>
                <a:rPr lang="en-US" sz="3200" dirty="0"/>
                <a:t>in isolation</a:t>
              </a:r>
              <a:r>
                <a:rPr lang="en-US" sz="3200" dirty="0" smtClean="0"/>
                <a:t>. </a:t>
              </a:r>
              <a:r>
                <a:rPr lang="en-US" sz="3200" dirty="0" smtClean="0">
                  <a:sym typeface="Wingdings" panose="05000000000000000000" pitchFamily="2" charset="2"/>
                </a:rPr>
                <a:t> MET</a:t>
              </a:r>
              <a:endParaRPr lang="en-US" sz="3200" dirty="0" smtClean="0"/>
            </a:p>
            <a:p>
              <a:pPr marL="45720" indent="0">
                <a:buNone/>
              </a:pPr>
              <a:endParaRPr lang="en-US" sz="3200" dirty="0"/>
            </a:p>
            <a:p>
              <a:pPr marL="45720" indent="0">
                <a:buNone/>
              </a:pPr>
              <a:r>
                <a:rPr lang="en-US" sz="3200" dirty="0"/>
                <a:t>... we can't treat </a:t>
              </a:r>
              <a:r>
                <a:rPr lang="en-US" sz="3200" u="sng" dirty="0"/>
                <a:t>the symptoms of </a:t>
              </a:r>
              <a:r>
                <a:rPr lang="en-US" sz="3200" u="sng" dirty="0" smtClean="0"/>
                <a:t>pneumonia </a:t>
              </a:r>
              <a:r>
                <a:rPr lang="en-US" sz="3200" dirty="0" smtClean="0"/>
                <a:t>in </a:t>
              </a:r>
              <a:r>
                <a:rPr lang="en-US" sz="3200" dirty="0"/>
                <a:t>isolation</a:t>
              </a:r>
              <a:r>
                <a:rPr lang="en-US" sz="3200" dirty="0" smtClean="0"/>
                <a:t>. </a:t>
              </a:r>
              <a:r>
                <a:rPr lang="en-US" sz="3200" dirty="0" smtClean="0">
                  <a:sym typeface="Wingdings" panose="05000000000000000000" pitchFamily="2" charset="2"/>
                </a:rPr>
                <a:t> NONMET</a:t>
              </a:r>
              <a:endParaRPr lang="en-US" sz="3200" dirty="0" smtClean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6330167" y="1686003"/>
              <a:ext cx="13855" cy="5479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6472175" y="3473240"/>
              <a:ext cx="13855" cy="5479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451280" y="3988074"/>
            <a:ext cx="903840" cy="1051112"/>
            <a:chOff x="1371387" y="1965475"/>
            <a:chExt cx="903840" cy="1051112"/>
          </a:xfrm>
        </p:grpSpPr>
        <p:sp>
          <p:nvSpPr>
            <p:cNvPr id="23" name="Овал 22"/>
            <p:cNvSpPr/>
            <p:nvPr/>
          </p:nvSpPr>
          <p:spPr>
            <a:xfrm>
              <a:off x="1371387" y="2100411"/>
              <a:ext cx="903840" cy="916176"/>
            </a:xfrm>
            <a:prstGeom prst="ellipse">
              <a:avLst/>
            </a:prstGeom>
            <a:noFill/>
            <a:ln w="57150" cmpd="tri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8428" y="1965475"/>
              <a:ext cx="5168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1</a:t>
              </a:r>
              <a:endParaRPr lang="ru-RU" sz="6000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65182" y="1479476"/>
            <a:ext cx="903840" cy="1051112"/>
            <a:chOff x="1371387" y="1965475"/>
            <a:chExt cx="903840" cy="1051112"/>
          </a:xfrm>
        </p:grpSpPr>
        <p:sp>
          <p:nvSpPr>
            <p:cNvPr id="26" name="Овал 25"/>
            <p:cNvSpPr/>
            <p:nvPr/>
          </p:nvSpPr>
          <p:spPr>
            <a:xfrm>
              <a:off x="1371387" y="2100411"/>
              <a:ext cx="903840" cy="916176"/>
            </a:xfrm>
            <a:prstGeom prst="ellipse">
              <a:avLst/>
            </a:prstGeom>
            <a:noFill/>
            <a:ln w="57150" cmpd="tri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48428" y="1965475"/>
              <a:ext cx="5168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2</a:t>
              </a:r>
              <a:endParaRPr lang="ru-RU" sz="6000" dirty="0"/>
            </a:p>
          </p:txBody>
        </p:sp>
      </p:grpSp>
      <p:sp>
        <p:nvSpPr>
          <p:cNvPr id="29" name="Объект 2"/>
          <p:cNvSpPr txBox="1">
            <a:spLocks/>
          </p:cNvSpPr>
          <p:nvPr/>
        </p:nvSpPr>
        <p:spPr>
          <a:xfrm>
            <a:off x="11043350" y="3082317"/>
            <a:ext cx="696024" cy="2997562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vert="wordArtVert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z="2800" kern="100" spc="-300" dirty="0" smtClean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41637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1848" y="568325"/>
            <a:ext cx="620201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 down vs. bottom up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8725" y="1754134"/>
            <a:ext cx="5029200" cy="306898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u="sng" dirty="0" smtClean="0"/>
              <a:t>Top down:</a:t>
            </a:r>
          </a:p>
          <a:p>
            <a:pPr marL="45720" indent="0">
              <a:buNone/>
            </a:pPr>
            <a:r>
              <a:rPr lang="en-US" dirty="0" smtClean="0"/>
              <a:t>potentially limited set of linguistic expressions</a:t>
            </a:r>
          </a:p>
          <a:p>
            <a:pPr marL="45720" indent="0">
              <a:buNone/>
            </a:pPr>
            <a:r>
              <a:rPr lang="en-US" dirty="0" smtClean="0"/>
              <a:t>relatively easier to implement</a:t>
            </a:r>
          </a:p>
          <a:p>
            <a:pPr marL="45720" indent="0">
              <a:buNone/>
            </a:pPr>
            <a:r>
              <a:rPr lang="en-US" dirty="0" smtClean="0"/>
              <a:t>prone to bias towards preconceived  conceptual metaphors</a:t>
            </a:r>
          </a:p>
          <a:p>
            <a:pPr marL="45720" indent="0">
              <a:buNone/>
            </a:pPr>
            <a:r>
              <a:rPr lang="en-US" dirty="0"/>
              <a:t>conceptual </a:t>
            </a:r>
            <a:r>
              <a:rPr lang="en-US" dirty="0" smtClean="0"/>
              <a:t>mappings: intuition-based, criticized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868353" y="1755929"/>
            <a:ext cx="5227984" cy="2817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u="sng" dirty="0" smtClean="0"/>
              <a:t>Bottom up:</a:t>
            </a:r>
          </a:p>
          <a:p>
            <a:pPr marL="45720" indent="0">
              <a:buNone/>
            </a:pPr>
            <a:r>
              <a:rPr lang="en-US" dirty="0" smtClean="0"/>
              <a:t>reduces the bias towards preconceived CMs</a:t>
            </a:r>
          </a:p>
          <a:p>
            <a:pPr marL="45720" indent="0">
              <a:buNone/>
            </a:pPr>
            <a:r>
              <a:rPr lang="en-US" dirty="0"/>
              <a:t>r</a:t>
            </a:r>
            <a:r>
              <a:rPr lang="en-US" dirty="0" smtClean="0"/>
              <a:t>elatively more </a:t>
            </a:r>
            <a:r>
              <a:rPr lang="en-US" dirty="0"/>
              <a:t>systematic and </a:t>
            </a:r>
            <a:r>
              <a:rPr lang="en-US" dirty="0" smtClean="0"/>
              <a:t>controlled </a:t>
            </a:r>
            <a:r>
              <a:rPr lang="en-US" dirty="0" smtClean="0">
                <a:sym typeface="Wingdings" panose="05000000000000000000" pitchFamily="2" charset="2"/>
              </a:rPr>
              <a:t> annotation protocols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open set of linguistic expressions</a:t>
            </a:r>
          </a:p>
          <a:p>
            <a:pPr marL="45720" indent="0">
              <a:buNone/>
            </a:pPr>
            <a:r>
              <a:rPr lang="en-US" dirty="0"/>
              <a:t>technically more challenging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Овал 3"/>
          <p:cNvSpPr/>
          <p:nvPr/>
        </p:nvSpPr>
        <p:spPr>
          <a:xfrm>
            <a:off x="908602" y="2287484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82512" y="2907390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94729" y="3442222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-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23925" y="4059220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-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38912" y="2287484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40568" y="2920827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538912" y="3640827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-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541811" y="4059220"/>
            <a:ext cx="304800" cy="2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-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006961" y="4851141"/>
            <a:ext cx="5830957" cy="86139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Most work is focused on the first step – identification of linguistic metaphors in raw text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06961" y="3987300"/>
            <a:ext cx="501927" cy="18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006961" y="3987300"/>
            <a:ext cx="0" cy="835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505" y="303246"/>
            <a:ext cx="10571922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Shutova</a:t>
            </a:r>
            <a:r>
              <a:rPr lang="en-US" sz="2800" dirty="0"/>
              <a:t>, E., &amp; </a:t>
            </a:r>
            <a:r>
              <a:rPr lang="en-US" sz="2800" dirty="0" err="1"/>
              <a:t>Teufel</a:t>
            </a:r>
            <a:r>
              <a:rPr lang="en-US" sz="2800" dirty="0"/>
              <a:t>, S. (2010). Metaphor Corpus Annotated for Source-Target Domain Mappings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2608" y="6014495"/>
            <a:ext cx="8979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http://citeseerx.ist.psu.edu/viewdoc/download?doi=10.1.1.415.1260&amp;rep=rep1&amp;type=pdf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13" y="1519237"/>
            <a:ext cx="2409825" cy="3800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16" y="1659606"/>
            <a:ext cx="2762250" cy="381952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537443" y="2636721"/>
            <a:ext cx="5346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761 sentences, 13642 words from BNC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3 annotators, agreement </a:t>
            </a:r>
            <a:r>
              <a:rPr lang="en-GB" sz="2400" dirty="0"/>
              <a:t>o 0.61 (</a:t>
            </a:r>
            <a:r>
              <a:rPr lang="el-GR" sz="2400" dirty="0"/>
              <a:t>κ)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02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Conventionalized vs. novel metaphors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033" y="1785068"/>
            <a:ext cx="10757453" cy="4038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 Зависть подобна моли в одеждах : та &lt; &lt; съедает &gt; &gt; одежду , а эта – сердце , в котором зародится 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Программа о здоровье под руководством Елены Малышевой в последнее время просто &lt; &lt; взорвала &gt; &gt; российский интернет</a:t>
            </a:r>
            <a:r>
              <a:rPr lang="ru-RU" sz="2400" dirty="0" smtClean="0"/>
              <a:t>!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 </a:t>
            </a:r>
            <a:r>
              <a:rPr lang="ru-RU" sz="2400" dirty="0"/>
              <a:t>Мысль &lt; &lt; уколола &gt; &gt; и ушла, как поезд, но в груди остался непонятный холод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 Я же не кинулся на него с бухты-барахты, а тщательно все &lt; &lt; взвесил &gt; &gt; !</a:t>
            </a:r>
          </a:p>
        </p:txBody>
      </p:sp>
    </p:spTree>
    <p:extLst>
      <p:ext uri="{BB962C8B-B14F-4D97-AF65-F5344CB8AC3E}">
        <p14:creationId xmlns:p14="http://schemas.microsoft.com/office/powerpoint/2010/main" val="19515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505" y="303246"/>
            <a:ext cx="10571922" cy="135636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MIPVU and VU Amsterdam Metaphor Corpus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3" y="1596654"/>
            <a:ext cx="3219450" cy="4171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2609" y="6014495"/>
            <a:ext cx="7580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http://www.vismet.org/metcor/search/showPage.php?page=start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96557" y="1590447"/>
            <a:ext cx="6245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</a:rPr>
              <a:t>Identify the contextual meaning of the lexical unit. </a:t>
            </a:r>
            <a:endParaRPr lang="en-US" dirty="0" smtClean="0">
              <a:latin typeface="+mj-lt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Check if there is a more basic meaning of the lexical unit</a:t>
            </a:r>
            <a:r>
              <a:rPr lang="en-US" dirty="0" smtClean="0">
                <a:latin typeface="+mj-lt"/>
              </a:rPr>
              <a:t>. A </a:t>
            </a:r>
            <a:r>
              <a:rPr lang="en-US" dirty="0">
                <a:latin typeface="+mj-lt"/>
              </a:rPr>
              <a:t>more basic meaning of a lexical unit is defined as a more concrete, specific, and human‑oriented sense in contemporary language use. </a:t>
            </a:r>
            <a:endParaRPr lang="en-US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Determine whether the more basic meaning of the lexical unit is sufficiently distinct from the contextual meaning</a:t>
            </a:r>
            <a:r>
              <a:rPr lang="en-US" dirty="0" smtClean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Examine whether the contextual meaning of the lexical unit can be related to the more basic meaning by some form of similarity. </a:t>
            </a:r>
            <a:endParaRPr lang="ru-RU" dirty="0">
              <a:latin typeface="+mj-lt"/>
            </a:endParaRPr>
          </a:p>
        </p:txBody>
      </p:sp>
      <p:pic>
        <p:nvPicPr>
          <p:cNvPr id="1026" name="Picture 2" descr="Amazon.com: A Method for Linguistic Metaphor Identification: From MIP to  MIPVU (Converging Evidence in Language and Communication Research)  (9789027239037): Steen, Gerard J., Dorst, Aletta G., Herrmann, J. Berenike,  Kaal, Anna, Krennmayr, Tina,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4" r="27522" b="7681"/>
          <a:stretch/>
        </p:blipFill>
        <p:spPr bwMode="auto">
          <a:xfrm>
            <a:off x="9415590" y="1771281"/>
            <a:ext cx="2535382" cy="27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033" y="1785068"/>
            <a:ext cx="10757453" cy="4038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 Зависть подобна моли в одеждах : та &lt; &lt; съедает &gt; &gt; одежду , а эта – сердце , в котором зародится 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Программа о здоровье под руководством Елены Малышевой в последнее время просто &lt; &lt; взорвала &gt; &gt; российский интернет</a:t>
            </a:r>
            <a:r>
              <a:rPr lang="ru-RU" sz="2400" dirty="0" smtClean="0"/>
              <a:t>!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 </a:t>
            </a:r>
            <a:r>
              <a:rPr lang="ru-RU" sz="2400" dirty="0"/>
              <a:t>Мысль &lt; &lt; уколола &gt; &gt; и ушла, как поезд, но в груди остался непонятный холод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 Я же не кинулся на него с бухты-барахты, а тщательно все &lt; &lt; взвесил &gt; &gt; !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42999" y="428708"/>
            <a:ext cx="9875520" cy="1356360"/>
          </a:xfrm>
        </p:spPr>
        <p:txBody>
          <a:bodyPr/>
          <a:lstStyle/>
          <a:p>
            <a:pPr algn="ctr"/>
            <a:r>
              <a:rPr lang="en-US" b="1" dirty="0" smtClean="0"/>
              <a:t>How can metaphor be captured computationally?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2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ML features for metaphor identification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91085"/>
            <a:ext cx="9872871" cy="4038600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l</a:t>
            </a:r>
            <a:r>
              <a:rPr lang="en-US" sz="2800" dirty="0" smtClean="0"/>
              <a:t>exical </a:t>
            </a:r>
          </a:p>
          <a:p>
            <a:pPr lvl="0"/>
            <a:r>
              <a:rPr lang="en-US" sz="2800" dirty="0"/>
              <a:t>m</a:t>
            </a:r>
            <a:r>
              <a:rPr lang="en-US" sz="2800" dirty="0" smtClean="0"/>
              <a:t>orphological </a:t>
            </a:r>
            <a:r>
              <a:rPr lang="en-US" sz="2800" dirty="0"/>
              <a:t>and syntactic </a:t>
            </a:r>
            <a:endParaRPr lang="en-US" sz="2800" dirty="0" smtClean="0"/>
          </a:p>
          <a:p>
            <a:pPr lvl="0"/>
            <a:r>
              <a:rPr lang="en-US" sz="2800" dirty="0"/>
              <a:t>d</a:t>
            </a:r>
            <a:r>
              <a:rPr lang="en-US" sz="2800" dirty="0" smtClean="0"/>
              <a:t>istributional </a:t>
            </a:r>
            <a:r>
              <a:rPr lang="en-US" sz="2800" dirty="0"/>
              <a:t>semantic </a:t>
            </a:r>
            <a:endParaRPr lang="en-US" sz="2800" dirty="0" smtClean="0"/>
          </a:p>
          <a:p>
            <a:r>
              <a:rPr lang="en-US" sz="2800" dirty="0"/>
              <a:t>psycholinguistic: </a:t>
            </a:r>
            <a:r>
              <a:rPr lang="en-US" sz="2800" dirty="0" smtClean="0"/>
              <a:t>concreteness-abstractness (also imageability</a:t>
            </a:r>
            <a:r>
              <a:rPr lang="en-US" sz="2800" dirty="0"/>
              <a:t>, affect, </a:t>
            </a:r>
            <a:r>
              <a:rPr lang="en-US" sz="2800" dirty="0" smtClean="0"/>
              <a:t>force)</a:t>
            </a:r>
            <a:endParaRPr lang="en-US" sz="2800" dirty="0"/>
          </a:p>
          <a:p>
            <a:pPr lvl="0"/>
            <a:r>
              <a:rPr lang="en-US" sz="2800" dirty="0" smtClean="0"/>
              <a:t>topic modelling</a:t>
            </a:r>
          </a:p>
          <a:p>
            <a:r>
              <a:rPr lang="en-US" sz="2800" dirty="0" smtClean="0"/>
              <a:t>lexical </a:t>
            </a:r>
            <a:r>
              <a:rPr lang="en-US" sz="2800" dirty="0"/>
              <a:t>thesauri and ontologies (e.g. WordNet, </a:t>
            </a:r>
            <a:r>
              <a:rPr lang="en-US" sz="2800" dirty="0" err="1"/>
              <a:t>FrameNet</a:t>
            </a:r>
            <a:r>
              <a:rPr lang="en-US" sz="2800" dirty="0"/>
              <a:t>, </a:t>
            </a:r>
            <a:r>
              <a:rPr lang="en-US" sz="2800" dirty="0" err="1"/>
              <a:t>VerbNet</a:t>
            </a:r>
            <a:r>
              <a:rPr lang="en-US" sz="2800" dirty="0"/>
              <a:t>, </a:t>
            </a:r>
            <a:r>
              <a:rPr lang="en-US" sz="2800" dirty="0" err="1"/>
              <a:t>ConceptNet</a:t>
            </a:r>
            <a:r>
              <a:rPr lang="en-US" sz="2800" dirty="0"/>
              <a:t>, SUMO ontology)</a:t>
            </a:r>
          </a:p>
          <a:p>
            <a:pPr marL="45720" lv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40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138440" y="2887891"/>
            <a:ext cx="1916192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Аристотель</a:t>
            </a:r>
            <a:endParaRPr lang="en-US" dirty="0" smtClean="0"/>
          </a:p>
        </p:txBody>
      </p:sp>
      <p:grpSp>
        <p:nvGrpSpPr>
          <p:cNvPr id="10" name="Группа 9"/>
          <p:cNvGrpSpPr/>
          <p:nvPr/>
        </p:nvGrpSpPr>
        <p:grpSpPr>
          <a:xfrm>
            <a:off x="981347" y="234048"/>
            <a:ext cx="10566129" cy="2653845"/>
            <a:chOff x="889554" y="234048"/>
            <a:chExt cx="10566129" cy="2653845"/>
          </a:xfrm>
        </p:grpSpPr>
        <p:pic>
          <p:nvPicPr>
            <p:cNvPr id="1026" name="Picture 2" descr="Аристотель — Википеди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54" y="234049"/>
              <a:ext cx="1982948" cy="26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Томас Гоббс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110" y="234050"/>
              <a:ext cx="2348651" cy="26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Борьба Декарта с протестантскими богословами | Arminian Theolog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369" y="234048"/>
              <a:ext cx="2527469" cy="26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Иммануил Кант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446" y="234050"/>
              <a:ext cx="2823237" cy="2653843"/>
            </a:xfrm>
            <a:prstGeom prst="rect">
              <a:avLst/>
            </a:prstGeom>
            <a:noFill/>
            <a:scene3d>
              <a:camera prst="orthographicFront">
                <a:rot lat="0" lon="10799999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/>
          <p:cNvGrpSpPr/>
          <p:nvPr/>
        </p:nvGrpSpPr>
        <p:grpSpPr>
          <a:xfrm>
            <a:off x="981347" y="3530547"/>
            <a:ext cx="10149041" cy="2686724"/>
            <a:chOff x="981347" y="3346607"/>
            <a:chExt cx="10149041" cy="2686724"/>
          </a:xfrm>
        </p:grpSpPr>
        <p:pic>
          <p:nvPicPr>
            <p:cNvPr id="1036" name="Picture 12" descr="Бертран Рассел (Bertrand Russell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47" y="3362219"/>
              <a:ext cx="2230378" cy="267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Витгенштейн Людвиг. Книги онлайн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580" y="3346607"/>
              <a:ext cx="1916578" cy="265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Рикёр Поль электронные книги, биография.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853" y="3346607"/>
              <a:ext cx="1869778" cy="267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Жак Деррида — фото, биография, личная жизнь, причина смерти, философ - 24СМИ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1326" y="3362219"/>
              <a:ext cx="1989062" cy="265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3692626" y="2887891"/>
            <a:ext cx="1916192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Т. Гоббс</a:t>
            </a:r>
            <a:endParaRPr lang="en-US" dirty="0" smtClean="0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6401145" y="2887891"/>
            <a:ext cx="1916192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Р. Декарт</a:t>
            </a:r>
            <a:endParaRPr lang="en-US" dirty="0" smtClean="0"/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451306" y="2887891"/>
            <a:ext cx="1916192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И. Кант</a:t>
            </a:r>
            <a:endParaRPr lang="en-US" dirty="0" smtClean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1138440" y="6186047"/>
            <a:ext cx="1916192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Б. Рассел</a:t>
            </a:r>
            <a:endParaRPr lang="en-US" dirty="0" smtClean="0"/>
          </a:p>
        </p:txBody>
      </p:sp>
      <p:sp>
        <p:nvSpPr>
          <p:cNvPr id="24" name="Объект 2"/>
          <p:cNvSpPr txBox="1">
            <a:spLocks/>
          </p:cNvSpPr>
          <p:nvPr/>
        </p:nvSpPr>
        <p:spPr>
          <a:xfrm>
            <a:off x="3785101" y="6186047"/>
            <a:ext cx="2209536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Л. </a:t>
            </a:r>
            <a:r>
              <a:rPr lang="ru-RU" dirty="0" err="1" smtClean="0"/>
              <a:t>Витгенштейн</a:t>
            </a:r>
            <a:endParaRPr lang="en-US" dirty="0" smtClean="0"/>
          </a:p>
        </p:txBody>
      </p:sp>
      <p:sp>
        <p:nvSpPr>
          <p:cNvPr id="25" name="Объект 2"/>
          <p:cNvSpPr txBox="1">
            <a:spLocks/>
          </p:cNvSpPr>
          <p:nvPr/>
        </p:nvSpPr>
        <p:spPr>
          <a:xfrm>
            <a:off x="6808047" y="6186047"/>
            <a:ext cx="1916192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П. </a:t>
            </a:r>
            <a:r>
              <a:rPr lang="ru-RU" dirty="0" err="1" smtClean="0"/>
              <a:t>Рикёр</a:t>
            </a:r>
            <a:endParaRPr lang="en-US" dirty="0" smtClean="0"/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9243041" y="6186047"/>
            <a:ext cx="1916192" cy="3970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Ж. </a:t>
            </a:r>
            <a:r>
              <a:rPr lang="ru-RU" dirty="0" err="1" smtClean="0"/>
              <a:t>Деррида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0993" y="446996"/>
            <a:ext cx="3508513" cy="728870"/>
          </a:xfrm>
        </p:spPr>
        <p:txBody>
          <a:bodyPr/>
          <a:lstStyle/>
          <a:p>
            <a:r>
              <a:rPr lang="en-US" b="1" dirty="0" smtClean="0"/>
              <a:t>Motivation</a:t>
            </a:r>
            <a:endParaRPr lang="ru-RU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2621851" y="1282358"/>
            <a:ext cx="7019513" cy="1961321"/>
            <a:chOff x="2023437" y="1481463"/>
            <a:chExt cx="7019513" cy="196132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023437" y="1481463"/>
              <a:ext cx="3048000" cy="1961321"/>
              <a:chOff x="6864626" y="2186610"/>
              <a:chExt cx="3048000" cy="1961321"/>
            </a:xfrm>
          </p:grpSpPr>
          <p:sp>
            <p:nvSpPr>
              <p:cNvPr id="13" name="Облако 12"/>
              <p:cNvSpPr/>
              <p:nvPr/>
            </p:nvSpPr>
            <p:spPr>
              <a:xfrm>
                <a:off x="6864626" y="2186610"/>
                <a:ext cx="3048000" cy="1961321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98904" y="2967215"/>
                <a:ext cx="1322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TARGET</a:t>
                </a:r>
                <a:endParaRPr lang="en-US" sz="1600" dirty="0" smtClean="0"/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7346671" y="1539717"/>
              <a:ext cx="1696279" cy="1683027"/>
              <a:chOff x="1934817" y="2464904"/>
              <a:chExt cx="1696279" cy="1683027"/>
            </a:xfrm>
          </p:grpSpPr>
          <p:sp>
            <p:nvSpPr>
              <p:cNvPr id="11" name="Куб 10"/>
              <p:cNvSpPr/>
              <p:nvPr/>
            </p:nvSpPr>
            <p:spPr>
              <a:xfrm>
                <a:off x="1934817" y="2464904"/>
                <a:ext cx="1696279" cy="1683027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34817" y="3187255"/>
                <a:ext cx="1373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SOURCE</a:t>
                </a:r>
                <a:endParaRPr lang="en-US" sz="1600" dirty="0" smtClean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5179941" y="1970089"/>
              <a:ext cx="1914938" cy="641242"/>
              <a:chOff x="4653167" y="1985479"/>
              <a:chExt cx="1914938" cy="641242"/>
            </a:xfrm>
          </p:grpSpPr>
          <p:sp>
            <p:nvSpPr>
              <p:cNvPr id="9" name="Штриховая стрелка вправо 8"/>
              <p:cNvSpPr/>
              <p:nvPr/>
            </p:nvSpPr>
            <p:spPr>
              <a:xfrm rot="10800000">
                <a:off x="4653167" y="1985479"/>
                <a:ext cx="1914938" cy="641242"/>
              </a:xfrm>
              <a:prstGeom prst="strip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24438" y="2108182"/>
                <a:ext cx="124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mapping</a:t>
                </a:r>
                <a:endParaRPr lang="ru-RU" dirty="0"/>
              </a:p>
            </p:txBody>
          </p:sp>
        </p:grpSp>
      </p:grp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77589"/>
              </p:ext>
            </p:extLst>
          </p:nvPr>
        </p:nvGraphicFramePr>
        <p:xfrm>
          <a:off x="3556129" y="3408425"/>
          <a:ext cx="5919175" cy="3027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126">
                <a:tc>
                  <a:txBody>
                    <a:bodyPr/>
                    <a:lstStyle/>
                    <a:p>
                      <a:pPr algn="ctr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Constructional</a:t>
                      </a:r>
                      <a:r>
                        <a:rPr lang="ru-RU" sz="1400" b="1" spc="-15" dirty="0">
                          <a:effectLst/>
                        </a:rPr>
                        <a:t> </a:t>
                      </a:r>
                      <a:r>
                        <a:rPr lang="ru-RU" sz="1400" b="1" dirty="0" err="1">
                          <a:effectLst/>
                        </a:rPr>
                        <a:t>pattern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Examples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T-</a:t>
                      </a:r>
                      <a:r>
                        <a:rPr lang="ru-RU" sz="1400" dirty="0" err="1">
                          <a:effectLst/>
                        </a:rPr>
                        <a:t>subj_S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ru-RU" sz="1400" dirty="0" err="1">
                          <a:effectLst/>
                        </a:rPr>
                        <a:t>verb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poverty</a:t>
                      </a:r>
                      <a:r>
                        <a:rPr lang="ru-RU" sz="1400" spc="-5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infects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T-</a:t>
                      </a:r>
                      <a:r>
                        <a:rPr lang="en-US" sz="1400" dirty="0" err="1">
                          <a:effectLst/>
                        </a:rPr>
                        <a:t>subj_S</a:t>
                      </a:r>
                      <a:r>
                        <a:rPr lang="en-US" sz="1400" dirty="0">
                          <a:effectLst/>
                        </a:rPr>
                        <a:t>-verb-</a:t>
                      </a:r>
                      <a:r>
                        <a:rPr lang="en-US" sz="1400" dirty="0" err="1">
                          <a:effectLst/>
                        </a:rPr>
                        <a:t>conj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poverty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infects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and</a:t>
                      </a:r>
                      <a:r>
                        <a:rPr lang="ru-RU" sz="1400" spc="-1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maims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T-subj-conj_S-verb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homelessness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and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infect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S-verb_T-dobj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escape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S-verb_T-dobj-conj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escape despair and </a:t>
                      </a:r>
                      <a:r>
                        <a:rPr lang="en-US" sz="1400" dirty="0" smtClean="0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S-verb_Prep_T-noun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slide into poverty / pull up out of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S-noun_of_T-noun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trap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of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T-noun_poss_S-noun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poverty's</a:t>
                      </a:r>
                      <a:r>
                        <a:rPr lang="ru-RU" sz="1400" spc="-1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undertow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S-noun_prep_T-noun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path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to</a:t>
                      </a:r>
                      <a:r>
                        <a:rPr lang="ru-RU" sz="1400" spc="-1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T-noun_mod_S-noun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poverty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trap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S-adj_mod_T-noun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burdensome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T-noun_cop_S-noun-adj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poverty is a disease / poverty is</a:t>
                      </a:r>
                      <a:r>
                        <a:rPr lang="en-US" sz="1400" spc="-1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burdensome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486774" y="6324805"/>
            <a:ext cx="320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(Croft 2002; Sullivan 2007, 2013)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4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2861" y="437322"/>
            <a:ext cx="5986670" cy="967408"/>
          </a:xfrm>
        </p:spPr>
        <p:txBody>
          <a:bodyPr/>
          <a:lstStyle/>
          <a:p>
            <a:r>
              <a:rPr lang="en-US" b="1" dirty="0" smtClean="0"/>
              <a:t>Top-down identification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4723" y="1404730"/>
            <a:ext cx="7364896" cy="1209924"/>
          </a:xfrm>
        </p:spPr>
        <p:txBody>
          <a:bodyPr>
            <a:noAutofit/>
          </a:bodyPr>
          <a:lstStyle/>
          <a:p>
            <a:pPr marL="45720" lvl="0" indent="0" algn="ctr">
              <a:buNone/>
            </a:pPr>
            <a:r>
              <a:rPr lang="en-US" sz="2400" dirty="0"/>
              <a:t>Dodge, E., Hong, J., &amp; Stickles, E. (2015). </a:t>
            </a:r>
            <a:endParaRPr lang="en-US" sz="2400" dirty="0" smtClean="0"/>
          </a:p>
          <a:p>
            <a:pPr marL="45720" lvl="0" indent="0" algn="ctr">
              <a:buNone/>
            </a:pPr>
            <a:r>
              <a:rPr lang="en-US" sz="2400" dirty="0" err="1" smtClean="0"/>
              <a:t>MetaNet</a:t>
            </a:r>
            <a:r>
              <a:rPr lang="en-US" sz="2400" dirty="0"/>
              <a:t>: Deep semantic automatic metaphor analysis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4390" y="2614654"/>
            <a:ext cx="395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Repository of metaphor constructions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94790"/>
              </p:ext>
            </p:extLst>
          </p:nvPr>
        </p:nvGraphicFramePr>
        <p:xfrm>
          <a:off x="574390" y="3262651"/>
          <a:ext cx="5919175" cy="3027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126">
                <a:tc>
                  <a:txBody>
                    <a:bodyPr/>
                    <a:lstStyle/>
                    <a:p>
                      <a:pPr algn="ctr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Constructional</a:t>
                      </a:r>
                      <a:r>
                        <a:rPr lang="ru-RU" sz="1400" b="1" spc="-15" dirty="0">
                          <a:effectLst/>
                        </a:rPr>
                        <a:t> </a:t>
                      </a:r>
                      <a:r>
                        <a:rPr lang="ru-RU" sz="1400" b="1" dirty="0" err="1">
                          <a:effectLst/>
                        </a:rPr>
                        <a:t>pattern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Examples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T-</a:t>
                      </a:r>
                      <a:r>
                        <a:rPr lang="ru-RU" sz="1400" dirty="0" err="1">
                          <a:effectLst/>
                        </a:rPr>
                        <a:t>subj_S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ru-RU" sz="1400" dirty="0" err="1">
                          <a:effectLst/>
                        </a:rPr>
                        <a:t>verb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poverty</a:t>
                      </a:r>
                      <a:r>
                        <a:rPr lang="ru-RU" sz="1400" spc="-5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infects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T-</a:t>
                      </a:r>
                      <a:r>
                        <a:rPr lang="en-US" sz="1400" dirty="0" err="1">
                          <a:effectLst/>
                        </a:rPr>
                        <a:t>subj_S</a:t>
                      </a:r>
                      <a:r>
                        <a:rPr lang="en-US" sz="1400" dirty="0">
                          <a:effectLst/>
                        </a:rPr>
                        <a:t>-verb-</a:t>
                      </a:r>
                      <a:r>
                        <a:rPr lang="en-US" sz="1400" dirty="0" err="1">
                          <a:effectLst/>
                        </a:rPr>
                        <a:t>conj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poverty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infects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and</a:t>
                      </a:r>
                      <a:r>
                        <a:rPr lang="ru-RU" sz="1400" spc="-1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maims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T-subj-conj_S-verb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homelessness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and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infect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S-</a:t>
                      </a:r>
                      <a:r>
                        <a:rPr lang="ru-RU" sz="1400" dirty="0" err="1">
                          <a:effectLst/>
                        </a:rPr>
                        <a:t>verb_T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ru-RU" sz="1400" dirty="0" err="1">
                          <a:effectLst/>
                        </a:rPr>
                        <a:t>dobj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escape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S-verb_T-dobj-conj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escape despair and </a:t>
                      </a:r>
                      <a:r>
                        <a:rPr lang="en-US" sz="1400" dirty="0" smtClean="0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S-verb_Prep_T-noun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slide into poverty / pull up out of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S-noun_of_T-noun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trap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of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T-noun_poss_S-noun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poverty's</a:t>
                      </a:r>
                      <a:r>
                        <a:rPr lang="ru-RU" sz="1400" spc="-1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undertow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S-noun_prep_T-noun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path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to</a:t>
                      </a:r>
                      <a:r>
                        <a:rPr lang="ru-RU" sz="1400" spc="-1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T-noun_mod_S-noun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poverty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trap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126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S-adj_mod_T-noun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burdensome</a:t>
                      </a:r>
                      <a:r>
                        <a:rPr lang="ru-RU" sz="1400" spc="-5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poverty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T-noun_cop_S-noun-adj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poverty is a disease / poverty is</a:t>
                      </a:r>
                      <a:r>
                        <a:rPr lang="en-US" sz="1400" spc="-1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burdensome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177171" y="326265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/>
              <a:t>Negative Evidence: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the potential source and target lexical units evoke the same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the candidate target lemma evokes a frame that is inherited by the candidate source frame, e.g. </a:t>
            </a:r>
            <a:r>
              <a:rPr lang="en-US" sz="1400" i="1" dirty="0"/>
              <a:t>to cure a disease </a:t>
            </a:r>
            <a:r>
              <a:rPr lang="en-US" sz="1400" dirty="0"/>
              <a:t>and </a:t>
            </a:r>
            <a:r>
              <a:rPr lang="en-US" sz="1400" i="1" dirty="0"/>
              <a:t>to cure polio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algn="ctr"/>
            <a:r>
              <a:rPr lang="en-US" sz="1400" dirty="0"/>
              <a:t>Positive evidence: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the two lemmas evoke frames that are defined as target and source frames of a specific conceptual metaphor in the network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728216" y="2572074"/>
            <a:ext cx="72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Rules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05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2861" y="437322"/>
            <a:ext cx="5986670" cy="967408"/>
          </a:xfrm>
        </p:spPr>
        <p:txBody>
          <a:bodyPr/>
          <a:lstStyle/>
          <a:p>
            <a:r>
              <a:rPr lang="en-US" b="1" dirty="0" smtClean="0"/>
              <a:t>Top-down paradigm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4723" y="1404730"/>
            <a:ext cx="7364896" cy="1209924"/>
          </a:xfrm>
        </p:spPr>
        <p:txBody>
          <a:bodyPr>
            <a:noAutofit/>
          </a:bodyPr>
          <a:lstStyle/>
          <a:p>
            <a:pPr marL="45720" lvl="0" indent="0" algn="ctr">
              <a:buNone/>
            </a:pPr>
            <a:r>
              <a:rPr lang="en-US" sz="2400" dirty="0"/>
              <a:t>Dodge, E., Hong, J., &amp; Stickles, E. (2015). </a:t>
            </a:r>
            <a:endParaRPr lang="en-US" sz="2400" dirty="0" smtClean="0"/>
          </a:p>
          <a:p>
            <a:pPr marL="45720" lvl="0" indent="0" algn="ctr">
              <a:buNone/>
            </a:pPr>
            <a:r>
              <a:rPr lang="en-US" sz="2400" dirty="0" err="1" smtClean="0"/>
              <a:t>MetaNet</a:t>
            </a:r>
            <a:r>
              <a:rPr lang="en-US" sz="2400" dirty="0"/>
              <a:t>: Deep semantic automatic metaphor analysis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1344" y="2751065"/>
            <a:ext cx="1069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system </a:t>
            </a:r>
            <a:r>
              <a:rPr lang="en-US" dirty="0" smtClean="0"/>
              <a:t>assesses </a:t>
            </a:r>
            <a:r>
              <a:rPr lang="en-US" dirty="0" err="1"/>
              <a:t>metaphoricity</a:t>
            </a:r>
            <a:r>
              <a:rPr lang="en-US" dirty="0"/>
              <a:t> on the basis of general </a:t>
            </a:r>
            <a:r>
              <a:rPr lang="en-US" dirty="0" smtClean="0"/>
              <a:t>mappings </a:t>
            </a:r>
            <a:r>
              <a:rPr lang="en-US" dirty="0"/>
              <a:t>defined at a higher </a:t>
            </a:r>
            <a:r>
              <a:rPr lang="en-US" dirty="0" smtClean="0"/>
              <a:t>level: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1" y="3256808"/>
            <a:ext cx="5357329" cy="32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600" y="2557670"/>
            <a:ext cx="5986670" cy="967408"/>
          </a:xfrm>
        </p:spPr>
        <p:txBody>
          <a:bodyPr/>
          <a:lstStyle/>
          <a:p>
            <a:r>
              <a:rPr lang="en-US" b="1" dirty="0" smtClean="0"/>
              <a:t>Bottom-up paradigm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466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516835"/>
            <a:ext cx="10062209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Second </a:t>
            </a:r>
            <a:r>
              <a:rPr lang="en-US" sz="3600" b="1" dirty="0"/>
              <a:t>s</a:t>
            </a:r>
            <a:r>
              <a:rPr lang="ru-RU" sz="3600" b="1" dirty="0" err="1"/>
              <a:t>hared</a:t>
            </a:r>
            <a:r>
              <a:rPr lang="ru-RU" sz="3600" b="1" dirty="0"/>
              <a:t> </a:t>
            </a:r>
            <a:r>
              <a:rPr lang="ru-RU" sz="3600" b="1" dirty="0" err="1"/>
              <a:t>metaphor</a:t>
            </a:r>
            <a:r>
              <a:rPr lang="ru-RU" sz="3600" b="1" dirty="0"/>
              <a:t> </a:t>
            </a:r>
            <a:r>
              <a:rPr lang="ru-RU" sz="3600" b="1" dirty="0" err="1"/>
              <a:t>detection</a:t>
            </a:r>
            <a:r>
              <a:rPr lang="en-US" sz="3600" b="1" dirty="0"/>
              <a:t> </a:t>
            </a:r>
            <a:r>
              <a:rPr lang="en-US" sz="3600" b="1" dirty="0" smtClean="0"/>
              <a:t>tasks</a:t>
            </a:r>
            <a:r>
              <a:rPr lang="en-US" sz="2800" b="1" dirty="0" smtClean="0"/>
              <a:t>* </a:t>
            </a:r>
            <a:br>
              <a:rPr lang="en-US" sz="2800" b="1" dirty="0" smtClean="0"/>
            </a:br>
            <a:r>
              <a:rPr lang="en-US" sz="3600" b="1" dirty="0" smtClean="0"/>
              <a:t>(</a:t>
            </a:r>
            <a:r>
              <a:rPr lang="en-US" sz="3600" b="1" dirty="0"/>
              <a:t>Leong et al</a:t>
            </a:r>
            <a:r>
              <a:rPr lang="en-US" sz="3600" b="1" dirty="0" smtClean="0"/>
              <a:t>. </a:t>
            </a:r>
            <a:r>
              <a:rPr lang="en-US" sz="3600" b="1" dirty="0"/>
              <a:t>2020</a:t>
            </a:r>
            <a:r>
              <a:rPr lang="en-US" sz="3600" b="1" dirty="0" smtClean="0"/>
              <a:t>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678" y="1873195"/>
            <a:ext cx="10248899" cy="1872431"/>
          </a:xfrm>
        </p:spPr>
        <p:txBody>
          <a:bodyPr>
            <a:normAutofit fontScale="70000" lnSpcReduction="20000"/>
          </a:bodyPr>
          <a:lstStyle/>
          <a:p>
            <a:pPr marL="560070" indent="-514350">
              <a:lnSpc>
                <a:spcPct val="170000"/>
              </a:lnSpc>
              <a:buFont typeface="+mj-lt"/>
              <a:buAutoNum type="arabicPeriod"/>
            </a:pPr>
            <a:r>
              <a:rPr lang="en-GB" sz="2400" b="1" dirty="0" smtClean="0"/>
              <a:t>VUAMC </a:t>
            </a:r>
            <a:r>
              <a:rPr lang="en-GB" sz="2400" b="1" dirty="0"/>
              <a:t>texts </a:t>
            </a:r>
            <a:r>
              <a:rPr lang="en-GB" sz="2400" b="1" dirty="0" smtClean="0"/>
              <a:t>dataset: </a:t>
            </a:r>
            <a:r>
              <a:rPr lang="en-US" sz="2400" dirty="0"/>
              <a:t>117 texts covering four genres (academic, conversation, fiction, news</a:t>
            </a:r>
            <a:r>
              <a:rPr lang="en-US" sz="2400" dirty="0" smtClean="0"/>
              <a:t>).</a:t>
            </a:r>
          </a:p>
          <a:p>
            <a:pPr marL="560070" indent="-514350">
              <a:lnSpc>
                <a:spcPct val="170000"/>
              </a:lnSpc>
              <a:buFont typeface="+mj-lt"/>
              <a:buAutoNum type="arabicPeriod"/>
            </a:pPr>
            <a:r>
              <a:rPr lang="en-GB" sz="2400" b="1" dirty="0"/>
              <a:t>TOEFL </a:t>
            </a:r>
            <a:r>
              <a:rPr lang="en-GB" sz="2400" b="1" dirty="0" smtClean="0"/>
              <a:t>dataset: </a:t>
            </a:r>
            <a:r>
              <a:rPr lang="en-GB" sz="2400" dirty="0" smtClean="0"/>
              <a:t>180 </a:t>
            </a:r>
            <a:r>
              <a:rPr lang="en-GB" sz="2400" dirty="0"/>
              <a:t>(train) / 60 (test) </a:t>
            </a:r>
            <a:r>
              <a:rPr lang="en-GB" sz="2400" dirty="0" smtClean="0"/>
              <a:t>essays**</a:t>
            </a:r>
          </a:p>
          <a:p>
            <a:pPr marL="560070" indent="-514350">
              <a:buFont typeface="+mj-lt"/>
              <a:buAutoNum type="arabicPeriod"/>
            </a:pPr>
            <a:endParaRPr lang="en-GB" sz="2400" dirty="0" smtClean="0"/>
          </a:p>
          <a:p>
            <a:pPr marL="45720" indent="0" algn="ctr">
              <a:buNone/>
            </a:pPr>
            <a:r>
              <a:rPr lang="en-GB" sz="2400" b="1" dirty="0" smtClean="0"/>
              <a:t>Tracks: (a) </a:t>
            </a:r>
            <a:r>
              <a:rPr lang="en-US" sz="2400" dirty="0" smtClean="0"/>
              <a:t>verbs </a:t>
            </a:r>
            <a:r>
              <a:rPr lang="en-US" sz="2400" dirty="0"/>
              <a:t>only, </a:t>
            </a:r>
            <a:r>
              <a:rPr lang="en-US" sz="2400" dirty="0" smtClean="0"/>
              <a:t>(b) all </a:t>
            </a:r>
            <a:r>
              <a:rPr lang="en-US" sz="2400" dirty="0"/>
              <a:t>content part-of-speech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2095" y="5804568"/>
            <a:ext cx="71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* </a:t>
            </a: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://competitions.codalab.org/competitions/22188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2095" y="6220960"/>
            <a:ext cx="10850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**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Klebanov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B. B., Leong, C. W., &amp; Flor, M. (2018). A corpus of non-native written English annotated for metaphor.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41" y="4098822"/>
            <a:ext cx="8543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516835"/>
            <a:ext cx="10062209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Second </a:t>
            </a:r>
            <a:r>
              <a:rPr lang="en-US" sz="3600" b="1" dirty="0"/>
              <a:t>s</a:t>
            </a:r>
            <a:r>
              <a:rPr lang="ru-RU" sz="3600" b="1" dirty="0" err="1"/>
              <a:t>hared</a:t>
            </a:r>
            <a:r>
              <a:rPr lang="ru-RU" sz="3600" b="1" dirty="0"/>
              <a:t> </a:t>
            </a:r>
            <a:r>
              <a:rPr lang="ru-RU" sz="3600" b="1" dirty="0" err="1"/>
              <a:t>metaphor</a:t>
            </a:r>
            <a:r>
              <a:rPr lang="ru-RU" sz="3600" b="1" dirty="0"/>
              <a:t> </a:t>
            </a:r>
            <a:r>
              <a:rPr lang="ru-RU" sz="3600" b="1" dirty="0" err="1"/>
              <a:t>detection</a:t>
            </a:r>
            <a:r>
              <a:rPr lang="en-US" sz="3600" b="1" dirty="0"/>
              <a:t> </a:t>
            </a:r>
            <a:r>
              <a:rPr lang="en-US" sz="3600" b="1" dirty="0" smtClean="0"/>
              <a:t>tasks</a:t>
            </a:r>
            <a:r>
              <a:rPr lang="en-US" sz="2800" b="1" dirty="0" smtClean="0"/>
              <a:t>* </a:t>
            </a:r>
            <a:br>
              <a:rPr lang="en-US" sz="2800" b="1" dirty="0" smtClean="0"/>
            </a:br>
            <a:r>
              <a:rPr lang="en-US" sz="3600" b="1" dirty="0" smtClean="0"/>
              <a:t>(</a:t>
            </a:r>
            <a:r>
              <a:rPr lang="en-US" sz="3600" b="1" dirty="0"/>
              <a:t>Leong et al</a:t>
            </a:r>
            <a:r>
              <a:rPr lang="en-US" sz="3600" b="1" dirty="0" smtClean="0"/>
              <a:t>. </a:t>
            </a:r>
            <a:r>
              <a:rPr lang="en-US" sz="3600" b="1" dirty="0"/>
              <a:t>2020</a:t>
            </a:r>
            <a:r>
              <a:rPr lang="en-US" sz="3600" b="1" dirty="0" smtClean="0"/>
              <a:t>)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68" y="1694413"/>
            <a:ext cx="2781300" cy="47148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11" y="2166668"/>
            <a:ext cx="2676525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5031" y="3651740"/>
            <a:ext cx="1322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VUAMC</a:t>
            </a: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20436" y="3651740"/>
            <a:ext cx="1322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TOEFL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981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6567" y="1827124"/>
            <a:ext cx="8924685" cy="1521130"/>
          </a:xfrm>
        </p:spPr>
        <p:txBody>
          <a:bodyPr/>
          <a:lstStyle/>
          <a:p>
            <a:r>
              <a:rPr lang="en-US" sz="4000" dirty="0"/>
              <a:t>(</a:t>
            </a:r>
            <a:r>
              <a:rPr lang="en-US" sz="4000" dirty="0" err="1"/>
              <a:t>Shutova</a:t>
            </a:r>
            <a:r>
              <a:rPr lang="en-US" sz="4000" dirty="0"/>
              <a:t>, </a:t>
            </a:r>
            <a:r>
              <a:rPr lang="en-US" sz="4000" dirty="0" err="1"/>
              <a:t>Teufel</a:t>
            </a:r>
            <a:r>
              <a:rPr lang="en-US" sz="4000" dirty="0"/>
              <a:t>, &amp; </a:t>
            </a:r>
            <a:r>
              <a:rPr lang="en-US" sz="4000" dirty="0" err="1"/>
              <a:t>Korhonen</a:t>
            </a:r>
            <a:r>
              <a:rPr lang="en-US" sz="4000" dirty="0"/>
              <a:t>, 2013)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978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711207" y="2495208"/>
            <a:ext cx="6521533" cy="8093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Conceptual metaphor paradigm</a:t>
            </a:r>
            <a:endParaRPr lang="ru-RU" sz="32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711207" y="3573582"/>
            <a:ext cx="6521533" cy="8093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Source Sans Pro" panose="020B0604020202020204" charset="0"/>
                <a:ea typeface="Roboto Slab" panose="020B0604020202020204" charset="0"/>
              </a:rPr>
              <a:t>Data-driven, weakly supervised</a:t>
            </a:r>
            <a:endParaRPr lang="ru-RU" sz="3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748279" y="1450161"/>
            <a:ext cx="6521533" cy="37849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32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(1) a seed set of metaphorical expressions exemplifying a range of source–target domain mappings</a:t>
            </a:r>
            <a:endParaRPr lang="ru-RU" sz="32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36104" y="800377"/>
            <a:ext cx="11065566" cy="59129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91EA"/>
                </a:solidFill>
                <a:latin typeface="Source Sans Pro" panose="020B0604020202020204" charset="0"/>
              </a:rPr>
              <a:t>Verb–direct object constructions:</a:t>
            </a:r>
            <a:r>
              <a:rPr lang="en-US" sz="2800" dirty="0">
                <a:solidFill>
                  <a:schemeClr val="tx1"/>
                </a:solidFill>
                <a:latin typeface="Source Sans Pro" panose="020B0604020202020204" charset="0"/>
              </a:rPr>
              <a:t> “stir excitement,” “reflect enthusiasm,” “grasp theory,” “cast doubt,” “suppress memory,” “throw remark” </a:t>
            </a:r>
            <a:endParaRPr lang="en-US" sz="2800" dirty="0" smtClean="0">
              <a:solidFill>
                <a:schemeClr val="tx1"/>
              </a:solidFill>
              <a:latin typeface="Source Sans Pro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91EA"/>
                </a:solidFill>
                <a:latin typeface="Source Sans Pro" panose="020B0604020202020204" charset="0"/>
              </a:rPr>
              <a:t>Subject–verb constructions: </a:t>
            </a:r>
            <a:r>
              <a:rPr lang="en-US" sz="2800" dirty="0">
                <a:solidFill>
                  <a:schemeClr val="tx1"/>
                </a:solidFill>
                <a:latin typeface="Source Sans Pro" panose="020B0604020202020204" charset="0"/>
              </a:rPr>
              <a:t>“campaign surged,” “factor shaped […],” “tension mounted,” “ideology embraces,” “example illustrates”  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The Cognitive Turn</a:t>
            </a:r>
            <a:endParaRPr lang="ru-RU" sz="60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537252" y="1821221"/>
            <a:ext cx="9925878" cy="37849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 (2) noun clustering </a:t>
            </a:r>
            <a:r>
              <a:rPr lang="en-US" sz="36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  <a:sym typeface="Wingdings" panose="05000000000000000000" pitchFamily="2" charset="2"/>
              </a:rPr>
              <a:t> </a:t>
            </a:r>
            <a:r>
              <a:rPr lang="en-US" sz="36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harvest various target concepts associated with the same source domain</a:t>
            </a:r>
            <a:endParaRPr lang="ru-RU" sz="36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68626" y="800377"/>
            <a:ext cx="10999304" cy="59129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91EA"/>
                </a:solidFill>
                <a:latin typeface="Source Sans Pro" panose="020B0604020202020204" charset="0"/>
              </a:rPr>
              <a:t>2,000 </a:t>
            </a:r>
            <a:r>
              <a:rPr lang="en-US" sz="3200" dirty="0">
                <a:latin typeface="Source Sans Pro" panose="020B0604020202020204" charset="0"/>
              </a:rPr>
              <a:t>most frequent nouns in the BNC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91EA"/>
                </a:solidFill>
                <a:latin typeface="Source Sans Pro" panose="020B0604020202020204" charset="0"/>
              </a:rPr>
              <a:t>Features:</a:t>
            </a:r>
            <a:r>
              <a:rPr lang="en-US" sz="3200" dirty="0">
                <a:solidFill>
                  <a:schemeClr val="tx1"/>
                </a:solidFill>
                <a:latin typeface="Source Sans Pro" panose="020B0604020202020204" charset="0"/>
              </a:rPr>
              <a:t> grammatical relations in BNC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i="1" dirty="0">
              <a:latin typeface="Source Sans Pr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3200" i="1" dirty="0">
                <a:latin typeface="Source Sans Pro" panose="020B0604020202020204" charset="0"/>
              </a:rPr>
              <a:t>E.g. </a:t>
            </a:r>
            <a:r>
              <a:rPr lang="en-US" sz="3200" i="1" dirty="0">
                <a:solidFill>
                  <a:srgbClr val="0091EA"/>
                </a:solidFill>
                <a:latin typeface="Source Sans Pro" panose="020B0604020202020204" charset="0"/>
              </a:rPr>
              <a:t>banana</a:t>
            </a:r>
            <a:r>
              <a:rPr lang="en-US" sz="3200" dirty="0">
                <a:latin typeface="Source Sans Pro" panose="020B0604020202020204" charset="0"/>
              </a:rPr>
              <a:t> : {eat-</a:t>
            </a:r>
            <a:r>
              <a:rPr lang="en-US" sz="3200" dirty="0" err="1">
                <a:latin typeface="Source Sans Pro" panose="020B0604020202020204" charset="0"/>
              </a:rPr>
              <a:t>dobj</a:t>
            </a:r>
            <a:r>
              <a:rPr lang="en-US" sz="3200" dirty="0">
                <a:latin typeface="Source Sans Pro" panose="020B0604020202020204" charset="0"/>
              </a:rPr>
              <a:t> </a:t>
            </a:r>
            <a:r>
              <a:rPr lang="en-US" sz="3200" i="1" dirty="0">
                <a:latin typeface="Source Sans Pro" panose="020B0604020202020204" charset="0"/>
              </a:rPr>
              <a:t>n</a:t>
            </a:r>
            <a:r>
              <a:rPr lang="en-US" sz="3200" baseline="-25000" dirty="0">
                <a:latin typeface="Source Sans Pro" panose="020B0604020202020204" charset="0"/>
              </a:rPr>
              <a:t>1</a:t>
            </a:r>
            <a:r>
              <a:rPr lang="en-US" sz="3200" dirty="0">
                <a:latin typeface="Source Sans Pro" panose="020B0604020202020204" charset="0"/>
              </a:rPr>
              <a:t>, fry-</a:t>
            </a:r>
            <a:r>
              <a:rPr lang="en-US" sz="3200" dirty="0" err="1">
                <a:latin typeface="Source Sans Pro" panose="020B0604020202020204" charset="0"/>
              </a:rPr>
              <a:t>dobj</a:t>
            </a:r>
            <a:r>
              <a:rPr lang="en-US" sz="3200" dirty="0">
                <a:latin typeface="Source Sans Pro" panose="020B0604020202020204" charset="0"/>
              </a:rPr>
              <a:t> </a:t>
            </a:r>
            <a:r>
              <a:rPr lang="en-US" sz="3200" i="1" dirty="0">
                <a:latin typeface="Source Sans Pro" panose="020B0604020202020204" charset="0"/>
              </a:rPr>
              <a:t>n</a:t>
            </a:r>
            <a:r>
              <a:rPr lang="en-US" sz="3200" baseline="-25000" dirty="0">
                <a:latin typeface="Source Sans Pro" panose="020B0604020202020204" charset="0"/>
              </a:rPr>
              <a:t>2</a:t>
            </a:r>
            <a:r>
              <a:rPr lang="en-US" sz="3200" dirty="0">
                <a:latin typeface="Source Sans Pro" panose="020B0604020202020204" charset="0"/>
              </a:rPr>
              <a:t>, sell-</a:t>
            </a:r>
            <a:r>
              <a:rPr lang="en-US" sz="3200" dirty="0" err="1">
                <a:latin typeface="Source Sans Pro" panose="020B0604020202020204" charset="0"/>
              </a:rPr>
              <a:t>dobj</a:t>
            </a:r>
            <a:r>
              <a:rPr lang="en-US" sz="3200" dirty="0">
                <a:latin typeface="Source Sans Pro" panose="020B0604020202020204" charset="0"/>
              </a:rPr>
              <a:t> </a:t>
            </a:r>
            <a:r>
              <a:rPr lang="en-US" sz="3200" i="1" dirty="0">
                <a:latin typeface="Source Sans Pro" panose="020B0604020202020204" charset="0"/>
              </a:rPr>
              <a:t>n</a:t>
            </a:r>
            <a:r>
              <a:rPr lang="en-US" sz="3200" baseline="-25000" dirty="0">
                <a:latin typeface="Source Sans Pro" panose="020B0604020202020204" charset="0"/>
              </a:rPr>
              <a:t>3</a:t>
            </a:r>
            <a:r>
              <a:rPr lang="en-US" sz="3200" dirty="0">
                <a:latin typeface="Source Sans Pro" panose="020B0604020202020204" charset="0"/>
              </a:rPr>
              <a:t>,…, eat _with-</a:t>
            </a:r>
            <a:r>
              <a:rPr lang="en-US" sz="3200" dirty="0" err="1">
                <a:latin typeface="Source Sans Pro" panose="020B0604020202020204" charset="0"/>
              </a:rPr>
              <a:t>iobj</a:t>
            </a:r>
            <a:r>
              <a:rPr lang="en-US" sz="3200" dirty="0">
                <a:latin typeface="Source Sans Pro" panose="020B0604020202020204" charset="0"/>
              </a:rPr>
              <a:t> </a:t>
            </a:r>
            <a:r>
              <a:rPr lang="en-US" sz="3200" i="1" dirty="0" err="1">
                <a:latin typeface="Source Sans Pro" panose="020B0604020202020204" charset="0"/>
              </a:rPr>
              <a:t>n</a:t>
            </a:r>
            <a:r>
              <a:rPr lang="en-US" sz="3200" i="1" baseline="-25000" dirty="0" err="1">
                <a:latin typeface="Source Sans Pro" panose="020B0604020202020204" charset="0"/>
              </a:rPr>
              <a:t>i</a:t>
            </a:r>
            <a:r>
              <a:rPr lang="en-US" sz="3200" dirty="0">
                <a:latin typeface="Source Sans Pro" panose="020B0604020202020204" charset="0"/>
              </a:rPr>
              <a:t>, look _at-</a:t>
            </a:r>
            <a:r>
              <a:rPr lang="en-US" sz="3200" dirty="0" err="1">
                <a:latin typeface="Source Sans Pro" panose="020B0604020202020204" charset="0"/>
              </a:rPr>
              <a:t>iobj</a:t>
            </a:r>
            <a:r>
              <a:rPr lang="en-US" sz="3200" dirty="0">
                <a:latin typeface="Source Sans Pro" panose="020B0604020202020204" charset="0"/>
              </a:rPr>
              <a:t> </a:t>
            </a:r>
            <a:r>
              <a:rPr lang="en-US" sz="3200" i="1" dirty="0" err="1">
                <a:latin typeface="Source Sans Pro" panose="020B0604020202020204" charset="0"/>
              </a:rPr>
              <a:t>n</a:t>
            </a:r>
            <a:r>
              <a:rPr lang="en-US" sz="3200" i="1" baseline="-25000" dirty="0" err="1">
                <a:latin typeface="Source Sans Pro" panose="020B0604020202020204" charset="0"/>
              </a:rPr>
              <a:t>i</a:t>
            </a:r>
            <a:r>
              <a:rPr lang="en-US" sz="3200" baseline="-25000" dirty="0">
                <a:latin typeface="Source Sans Pro" panose="020B0604020202020204" charset="0"/>
              </a:rPr>
              <a:t> + 1</a:t>
            </a:r>
            <a:r>
              <a:rPr lang="en-US" sz="3200" dirty="0">
                <a:latin typeface="Source Sans Pro" panose="020B0604020202020204" charset="0"/>
              </a:rPr>
              <a:t>,…, rot-subj </a:t>
            </a:r>
            <a:r>
              <a:rPr lang="en-US" sz="3200" i="1" dirty="0" err="1">
                <a:latin typeface="Source Sans Pro" panose="020B0604020202020204" charset="0"/>
              </a:rPr>
              <a:t>n</a:t>
            </a:r>
            <a:r>
              <a:rPr lang="en-US" sz="3200" i="1" baseline="-25000" dirty="0" err="1">
                <a:latin typeface="Source Sans Pro" panose="020B0604020202020204" charset="0"/>
              </a:rPr>
              <a:t>k</a:t>
            </a:r>
            <a:r>
              <a:rPr lang="en-US" sz="3200" dirty="0">
                <a:latin typeface="Source Sans Pro" panose="020B0604020202020204" charset="0"/>
              </a:rPr>
              <a:t>, grow-subj </a:t>
            </a:r>
            <a:r>
              <a:rPr lang="en-US" sz="3200" i="1" dirty="0" err="1">
                <a:latin typeface="Source Sans Pro" panose="020B0604020202020204" charset="0"/>
              </a:rPr>
              <a:t>n</a:t>
            </a:r>
            <a:r>
              <a:rPr lang="en-US" sz="3200" i="1" baseline="-25000" dirty="0" err="1">
                <a:latin typeface="Source Sans Pro" panose="020B0604020202020204" charset="0"/>
              </a:rPr>
              <a:t>k</a:t>
            </a:r>
            <a:r>
              <a:rPr lang="en-US" sz="3200" baseline="-25000" dirty="0">
                <a:latin typeface="Source Sans Pro" panose="020B0604020202020204" charset="0"/>
              </a:rPr>
              <a:t> + 1</a:t>
            </a:r>
            <a:r>
              <a:rPr lang="en-US" sz="3200" dirty="0">
                <a:latin typeface="Source Sans Pro" panose="020B0604020202020204" charset="0"/>
              </a:rPr>
              <a:t>, …}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79445" y="2132953"/>
            <a:ext cx="11012555" cy="37849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 (3) verb clustering </a:t>
            </a: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  <a:sym typeface="Wingdings" panose="05000000000000000000" pitchFamily="2" charset="2"/>
              </a:rPr>
              <a:t></a:t>
            </a:r>
            <a:endParaRPr lang="ru-RU" sz="40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 create a source domain verb </a:t>
            </a:r>
            <a:r>
              <a:rPr lang="en-US" sz="4000" b="1" dirty="0" smtClean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lexicon</a:t>
            </a:r>
            <a:endParaRPr lang="ru-RU" sz="40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60175" y="1647792"/>
            <a:ext cx="10283686" cy="33896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91EA"/>
                </a:solidFill>
                <a:latin typeface="Source Sans Pro" panose="020B0604020202020204" charset="0"/>
              </a:rPr>
              <a:t>VerbNet</a:t>
            </a:r>
            <a:r>
              <a:rPr lang="en-US" sz="2800" dirty="0">
                <a:solidFill>
                  <a:srgbClr val="0091EA"/>
                </a:solidFill>
                <a:latin typeface="Source Sans Pro" panose="020B0604020202020204" charset="0"/>
              </a:rPr>
              <a:t>: </a:t>
            </a:r>
            <a:r>
              <a:rPr lang="en-US" sz="2800" dirty="0">
                <a:latin typeface="Source Sans Pro" panose="020B0604020202020204" charset="0"/>
              </a:rPr>
              <a:t>the largest resource for general-domain verbs organized into semantic classes as proposed by Levin (</a:t>
            </a:r>
            <a:r>
              <a:rPr lang="en-US" sz="2800" dirty="0">
                <a:latin typeface="Source Sans Pro" panose="020B0604020202020204" charset="0"/>
                <a:hlinkClick r:id="rId2"/>
              </a:rPr>
              <a:t>1993</a:t>
            </a:r>
            <a:r>
              <a:rPr lang="en-US" sz="2800" dirty="0">
                <a:latin typeface="Source Sans Pro" panose="020B0604020202020204" charset="0"/>
              </a:rPr>
              <a:t>)</a:t>
            </a:r>
            <a:endParaRPr lang="en-US" sz="2800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Source Sans Pro" panose="020B0604020202020204" charset="0"/>
              </a:rPr>
              <a:t>Verbs &lt; 150 occurrences in the data </a:t>
            </a:r>
            <a:r>
              <a:rPr lang="en-US" sz="2800" dirty="0">
                <a:solidFill>
                  <a:schemeClr val="tx1"/>
                </a:solidFill>
                <a:latin typeface="Source Sans Pro" panose="020B0604020202020204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latin typeface="Source Sans Pro" panose="020B0604020202020204" charset="0"/>
              </a:rPr>
              <a:t>1,610 general-domain verbs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6388" name="Picture 4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99" y="2064368"/>
            <a:ext cx="8292117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976498" y="892796"/>
            <a:ext cx="3787954" cy="9561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 Noun clusters</a:t>
            </a:r>
            <a:endParaRPr lang="ru-RU" sz="40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76498" y="892796"/>
            <a:ext cx="3787954" cy="9561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 Verb clusters</a:t>
            </a:r>
            <a:endParaRPr lang="ru-RU" sz="40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7410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13" y="2495207"/>
            <a:ext cx="828270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46921" y="955775"/>
            <a:ext cx="10482469" cy="54855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 (4)</a:t>
            </a:r>
            <a:r>
              <a:rPr lang="en-US" sz="4000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 search the corpus for metaphorical expressions describing the target domain concepts using the verbs from the source domain lexicon</a:t>
            </a:r>
            <a:endParaRPr lang="ru-RU" sz="40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115487" y="1694391"/>
            <a:ext cx="7898921" cy="20929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search the corpus for source and target domain terms within verb–object (both direct and indirect) and verb–subject relations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8" y="4190037"/>
            <a:ext cx="8771877" cy="10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921565" y="1615532"/>
            <a:ext cx="8998226" cy="38592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 (4) filter out the candidates exposing weak </a:t>
            </a:r>
            <a:r>
              <a:rPr lang="en-US" sz="4000" dirty="0" err="1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selectional</a:t>
            </a:r>
            <a:r>
              <a:rPr lang="en-US" sz="4000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 preference strength as non-metaphorical</a:t>
            </a:r>
            <a:endParaRPr lang="ru-RU" sz="4000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138637" y="1249686"/>
            <a:ext cx="7898921" cy="20929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Selectional</a:t>
            </a:r>
            <a:r>
              <a:rPr lang="en-US" sz="36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 preference strength (SPS), </a:t>
            </a:r>
            <a:r>
              <a:rPr lang="en-US" sz="3600" b="1" dirty="0" err="1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Resnik</a:t>
            </a:r>
            <a:r>
              <a:rPr lang="en-US" sz="36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US" sz="36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  <a:hlinkClick r:id="rId2"/>
              </a:rPr>
              <a:t>1993</a:t>
            </a:r>
            <a:r>
              <a:rPr lang="en-US" sz="36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ru-RU" sz="36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97600" y="3143569"/>
            <a:ext cx="7898921" cy="20929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Source Sans Pro" panose="020B0604020202020204" charset="0"/>
              </a:rPr>
              <a:t>the difference between the posterior distribution of noun classes in a particular relation with the verb and their prior distribution in that syntactic position irrespective of the identity of the verb </a:t>
            </a:r>
            <a:r>
              <a:rPr lang="en-US" sz="2400" dirty="0">
                <a:solidFill>
                  <a:srgbClr val="0091EA"/>
                </a:solidFill>
                <a:latin typeface="Source Sans Pro" panose="020B0604020202020204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Source Sans Pro" panose="020B0604020202020204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91EA"/>
                </a:solidFill>
                <a:latin typeface="Source Sans Pro" panose="020B0604020202020204" charset="0"/>
                <a:sym typeface="Wingdings" panose="05000000000000000000" pitchFamily="2" charset="2"/>
              </a:rPr>
              <a:t>verbs with weak SPS</a:t>
            </a:r>
            <a:r>
              <a:rPr lang="en-US" sz="2400" b="1" dirty="0">
                <a:solidFill>
                  <a:srgbClr val="0091EA"/>
                </a:solidFill>
                <a:latin typeface="Source Sans Pro" panose="020B0604020202020204" charset="0"/>
              </a:rPr>
              <a:t> are unlikely to be used metaphorically</a:t>
            </a:r>
            <a:endParaRPr lang="ru-RU" sz="2400" b="1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6200" y="896952"/>
            <a:ext cx="4199021" cy="4652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I.A. Richards</a:t>
            </a:r>
            <a:endParaRPr lang="ru-RU" dirty="0"/>
          </a:p>
        </p:txBody>
      </p:sp>
      <p:pic>
        <p:nvPicPr>
          <p:cNvPr id="2050" name="Picture 2" descr="IA Richards' Concept of Four Kinds of Meaning – Literary Theory and  Criticis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606841"/>
            <a:ext cx="290845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Philosophy of Rhetoric (Galaxy Books): Richards, I. A.: 9780195007152:  Amazon.com: Bo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47" y="264291"/>
            <a:ext cx="1990392" cy="30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34360" y="1994833"/>
            <a:ext cx="77555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Метафора --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вездесущий принцип языка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его неустранимый его инструмент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действует </a:t>
            </a:r>
            <a:r>
              <a:rPr lang="ru-RU" sz="2400" dirty="0">
                <a:ea typeface="Times New Roman" panose="02020603050405020304" pitchFamily="18" charset="0"/>
                <a:cs typeface="Arial" panose="020B0604020202020204" pitchFamily="34" charset="0"/>
              </a:rPr>
              <a:t>не на уровне комбинации слов и значений, а гораздо глубже, затрагивая концептуальные структуры, порождающие язык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20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90261" y="1891161"/>
            <a:ext cx="8765223" cy="27850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The </a:t>
            </a:r>
            <a:r>
              <a:rPr lang="en-US" sz="2800" dirty="0" err="1"/>
              <a:t>selectional</a:t>
            </a:r>
            <a:r>
              <a:rPr lang="en-US" sz="2800" dirty="0"/>
              <a:t> preference classes were obtained by clustering nominal arguments appearing in the subject and object slots of verbs in BNC.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545867" y="1164121"/>
            <a:ext cx="7720313" cy="30259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91EA"/>
                </a:solidFill>
                <a:latin typeface="Roboto Slab" panose="020B0604020202020204" charset="0"/>
                <a:ea typeface="Roboto Slab" panose="020B0604020202020204" charset="0"/>
              </a:rPr>
              <a:t>Result</a:t>
            </a:r>
            <a:endParaRPr lang="ru-RU" sz="4000" b="1" dirty="0">
              <a:solidFill>
                <a:srgbClr val="0091EA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14554" y="2680903"/>
            <a:ext cx="80650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91EA"/>
                </a:solidFill>
                <a:latin typeface="Source Sans Pro" panose="020B0604020202020204" charset="0"/>
              </a:rPr>
              <a:t>62</a:t>
            </a:r>
            <a:r>
              <a:rPr lang="en-US" sz="3200" dirty="0">
                <a:latin typeface="Source Sans Pro" panose="020B0604020202020204" charset="0"/>
              </a:rPr>
              <a:t> seed examples </a:t>
            </a:r>
            <a:r>
              <a:rPr lang="en-US" sz="3200" dirty="0">
                <a:latin typeface="Source Sans Pro" panose="020B0604020202020204" charset="0"/>
                <a:sym typeface="Wingdings" panose="05000000000000000000" pitchFamily="2" charset="2"/>
              </a:rPr>
              <a:t>  </a:t>
            </a:r>
          </a:p>
          <a:p>
            <a:r>
              <a:rPr lang="en-US" sz="3200" dirty="0">
                <a:solidFill>
                  <a:srgbClr val="0091EA"/>
                </a:solidFill>
                <a:latin typeface="Source Sans Pro" panose="020B0604020202020204" charset="0"/>
              </a:rPr>
              <a:t>4,456</a:t>
            </a:r>
            <a:r>
              <a:rPr lang="en-US" sz="3200" dirty="0">
                <a:latin typeface="Source Sans Pro" panose="020B0604020202020204" charset="0"/>
              </a:rPr>
              <a:t> metaphorical expressions in the BNC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88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96" y="616960"/>
            <a:ext cx="5604658" cy="59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71" y="1755796"/>
            <a:ext cx="6822497" cy="36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2456564" y="2495207"/>
            <a:ext cx="7898921" cy="16948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08" y="2238254"/>
            <a:ext cx="6608239" cy="25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232" y="2160160"/>
            <a:ext cx="9875520" cy="1356360"/>
          </a:xfrm>
        </p:spPr>
        <p:txBody>
          <a:bodyPr/>
          <a:lstStyle/>
          <a:p>
            <a:r>
              <a:rPr lang="en-US" b="1" dirty="0" smtClean="0"/>
              <a:t>Metaphor identification in Russian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552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636" y="2001079"/>
            <a:ext cx="10160771" cy="250631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RusMet</a:t>
            </a:r>
            <a:r>
              <a:rPr lang="en-US" sz="2800" dirty="0" smtClean="0"/>
              <a:t> (Badryzlova &amp; </a:t>
            </a:r>
            <a:r>
              <a:rPr lang="en-US" sz="2800" dirty="0" err="1" smtClean="0"/>
              <a:t>Panicheva</a:t>
            </a:r>
            <a:r>
              <a:rPr lang="en-US" sz="2800" dirty="0" smtClean="0"/>
              <a:t>, 2018)</a:t>
            </a:r>
          </a:p>
          <a:p>
            <a:r>
              <a:rPr lang="en-US" sz="2800" dirty="0" smtClean="0"/>
              <a:t>~7,000 sentences</a:t>
            </a:r>
          </a:p>
          <a:p>
            <a:r>
              <a:rPr lang="en-US" sz="2800" dirty="0" smtClean="0"/>
              <a:t>20 target </a:t>
            </a:r>
            <a:r>
              <a:rPr lang="en-US" sz="2800" dirty="0"/>
              <a:t>verbs (</a:t>
            </a:r>
            <a:r>
              <a:rPr lang="en-US" sz="2800" dirty="0" err="1" smtClean="0"/>
              <a:t>e.g</a:t>
            </a:r>
            <a:r>
              <a:rPr lang="en-US" sz="2800" dirty="0" smtClean="0"/>
              <a:t> </a:t>
            </a:r>
            <a:r>
              <a:rPr lang="en-US" sz="2800" i="1" dirty="0" err="1" smtClean="0"/>
              <a:t>бомбардировать</a:t>
            </a:r>
            <a:r>
              <a:rPr lang="en-US" sz="2800" dirty="0" smtClean="0"/>
              <a:t> </a:t>
            </a:r>
            <a:r>
              <a:rPr lang="en-US" sz="2800" dirty="0"/>
              <a:t>‘to bombard’, </a:t>
            </a:r>
            <a:r>
              <a:rPr lang="en-US" sz="2800" i="1" dirty="0" err="1"/>
              <a:t>нападать</a:t>
            </a:r>
            <a:r>
              <a:rPr lang="en-US" sz="2800" dirty="0"/>
              <a:t> ‘to attack’, </a:t>
            </a:r>
            <a:r>
              <a:rPr lang="en-US" sz="2800" i="1" dirty="0" err="1" smtClean="0"/>
              <a:t>взрывать</a:t>
            </a:r>
            <a:r>
              <a:rPr lang="en-US" sz="2800" dirty="0" smtClean="0"/>
              <a:t> </a:t>
            </a:r>
            <a:r>
              <a:rPr lang="en-US" sz="2800" dirty="0"/>
              <a:t>‘to explode (</a:t>
            </a:r>
            <a:r>
              <a:rPr lang="en-US" sz="2800" dirty="0" err="1"/>
              <a:t>smth</a:t>
            </a:r>
            <a:r>
              <a:rPr lang="en-US" sz="2800" dirty="0"/>
              <a:t>)’, </a:t>
            </a:r>
            <a:r>
              <a:rPr lang="en-US" sz="2800" i="1" dirty="0" err="1"/>
              <a:t>взвешивать</a:t>
            </a:r>
            <a:r>
              <a:rPr lang="en-US" sz="2800" dirty="0"/>
              <a:t> ‘to weigh’, etc</a:t>
            </a:r>
            <a:r>
              <a:rPr lang="en-US" sz="2800" dirty="0" smtClean="0"/>
              <a:t>.)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912126" y="3747052"/>
            <a:ext cx="424798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endParaRPr lang="en-US" sz="3200" dirty="0" smtClean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038061" y="507724"/>
            <a:ext cx="5999922" cy="90114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Present study: the corpus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800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24445" y="426209"/>
            <a:ext cx="4701224" cy="68193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Clr>
                <a:srgbClr val="000000"/>
              </a:buClr>
              <a:buSzPct val="45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400" dirty="0"/>
              <a:t>20 polysemous Russian verbs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1139" y="2195185"/>
            <a:ext cx="48533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bombardirovat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bombard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/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smb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doit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milk (e.g. a cow)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gret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heat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 up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napadat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attack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/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smb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ochertit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outline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otrubit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hack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 off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pilit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saw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podkhvatyvat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catch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falling)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prichesat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comb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/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smb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raspylyat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spray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71859" y="1364189"/>
            <a:ext cx="4853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razbavlyat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dilute, to liquefy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syedat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eat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 up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trubit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blow a trumpet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ukolot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prick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/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smb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utyuzhit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iron (clothes)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vykraivat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cut (in sewing: parts of a garment, from fabric)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vzorvat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blow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 up,  to explode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vzvesit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weigh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zazhigat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ignite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zhonglirovat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 - to juggle (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smth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Source Sans Pro" panose="020B0604020202020204" charset="0"/>
                <a:ea typeface="Microsoft YaHei" pitchFamily="2"/>
              </a:rPr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0596" y="394326"/>
            <a:ext cx="5980759" cy="14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+mj-lt"/>
              </a:rPr>
              <a:t>3 annotators</a:t>
            </a:r>
          </a:p>
          <a:p>
            <a:pPr marL="457200" indent="-4572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+mj-lt"/>
              </a:rPr>
              <a:t>20% of sentences from each verb</a:t>
            </a:r>
          </a:p>
          <a:p>
            <a:pPr marL="457200" indent="-4572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+mj-lt"/>
              </a:rPr>
              <a:t>Fleiss’ kappa: </a:t>
            </a:r>
            <a:r>
              <a:rPr lang="en-US" sz="2000" b="1" dirty="0" smtClean="0">
                <a:solidFill>
                  <a:srgbClr val="0091EA"/>
                </a:solidFill>
                <a:latin typeface="+mj-lt"/>
              </a:rPr>
              <a:t>0.91</a:t>
            </a:r>
            <a:endParaRPr lang="ru-RU" sz="2000" dirty="0">
              <a:solidFill>
                <a:srgbClr val="0091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6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0087" y="230113"/>
            <a:ext cx="11661913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Придя на кладбище, хорошо &lt; &lt; зажечь &gt; &gt; свечу и хотя бы кратко помолиться об умершем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Своей страстью ей удалось &lt; &lt; зажечь &gt; &gt; супруга, канадца Уильяма </a:t>
            </a:r>
            <a:r>
              <a:rPr lang="ru-RU" dirty="0" err="1"/>
              <a:t>Макдугалла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&lt; &lt; Зажигайте &gt; &gt; с нами под музыку в стиле «Диско</a:t>
            </a:r>
            <a:r>
              <a:rPr lang="ru-RU" dirty="0" smtClean="0"/>
              <a:t>»!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Иногда , для того , чтоб успеть на работу , приходится &lt; &lt; греть &gt; &gt; воду в электрочайнике </a:t>
            </a:r>
            <a:r>
              <a:rPr lang="ru-RU" dirty="0" smtClean="0"/>
              <a:t>!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Но душу &lt; &lt; грела &gt; &gt; мысль , что впереди грядет продолжение 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Вы &lt; &lt; греете &gt; &gt; и освещаете все вокруг 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Получается</a:t>
            </a:r>
            <a:r>
              <a:rPr lang="ru-RU" dirty="0"/>
              <a:t>, что комбинат, вгоняя в долги муниципальное предприятие, " &lt; &lt; доит &gt; &gt; " своих же рабочих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Отправлялись в поле до рассвета, со вторыми петухами, когда наши матери не выходили еще во двор &lt; &lt; доить &gt; &gt; коров.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Муравей подходит и щекочет тлю усиками — « &lt; &lt; доит &gt; &gt; ».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Они пасут нас, загоняют в хлев, &lt; &lt; доят &gt; &gt; , а сами жиреют на токах, идущих от наших эмоций, точно так же, как мы жиреем на соках, выделяемых коровами, которым даем корм, содержащий стимуляторы лактации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Зачем, разве тебя недостаточно &lt; &lt; причесали &gt; &gt; дубинкой по голове</a:t>
            </a:r>
            <a:r>
              <a:rPr lang="ru-RU" dirty="0" smtClean="0"/>
              <a:t>?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В первый день после взрыва, пока информацию не " &lt; &lt; причесали &gt; &gt; ", картина выглядела по-другому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Нас загримировали, &lt; &lt; причесали &gt; &gt; , как и других участников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912126" y="3747052"/>
            <a:ext cx="424798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endParaRPr lang="en-US" sz="3200" dirty="0" smtClean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587487" y="507724"/>
            <a:ext cx="7364896" cy="90114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classes: </a:t>
            </a:r>
            <a:r>
              <a:rPr lang="en-US" sz="4000" b="1" dirty="0" smtClean="0"/>
              <a:t>MET </a:t>
            </a:r>
            <a:r>
              <a:rPr lang="en-US" b="1" dirty="0" smtClean="0"/>
              <a:t>and </a:t>
            </a:r>
            <a:r>
              <a:rPr lang="en-US" sz="4000" b="1" dirty="0" smtClean="0"/>
              <a:t>NONMET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9948" y="1512405"/>
            <a:ext cx="1114822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buFont typeface="Courier New" panose="02070309020205020404" pitchFamily="49" charset="0"/>
              <a:buChar char="o"/>
            </a:pPr>
            <a:r>
              <a:rPr lang="ru-RU" sz="2800" dirty="0" smtClean="0"/>
              <a:t>(</a:t>
            </a:r>
            <a:r>
              <a:rPr lang="en-US" sz="2400" dirty="0" smtClean="0"/>
              <a:t>MET</a:t>
            </a:r>
            <a:r>
              <a:rPr lang="ru-RU" sz="2800" dirty="0" smtClean="0"/>
              <a:t>) </a:t>
            </a:r>
            <a:r>
              <a:rPr lang="ru-RU" sz="2800" i="1" dirty="0"/>
              <a:t>Самолюбие – это наполненный ветром воздушный шар, из которого вырывается буря, лишь &lt; уколешь &gt; его . </a:t>
            </a:r>
            <a:r>
              <a:rPr lang="en-US" sz="2800" i="1" dirty="0"/>
              <a:t>‘</a:t>
            </a:r>
            <a:r>
              <a:rPr lang="en-US" sz="2800" dirty="0"/>
              <a:t>Vanity is a balloon filled with the wind; once you &lt; prick &gt; it, you release a storm</a:t>
            </a:r>
            <a:r>
              <a:rPr lang="en-US" sz="2800" dirty="0" smtClean="0"/>
              <a:t>.’</a:t>
            </a:r>
          </a:p>
          <a:p>
            <a:pPr marL="457200" indent="-457200" hangingPunct="0">
              <a:buFont typeface="Courier New" panose="02070309020205020404" pitchFamily="49" charset="0"/>
              <a:buChar char="o"/>
            </a:pPr>
            <a:r>
              <a:rPr lang="ru-RU" sz="2800" dirty="0"/>
              <a:t>(</a:t>
            </a:r>
            <a:r>
              <a:rPr lang="en-US" sz="2400" dirty="0"/>
              <a:t>MET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en-US" sz="2800" i="1" dirty="0" smtClean="0"/>
              <a:t>[</a:t>
            </a:r>
            <a:r>
              <a:rPr lang="ru-RU" sz="2800" i="1" dirty="0"/>
              <a:t>Она</a:t>
            </a:r>
            <a:r>
              <a:rPr lang="en-US" sz="2800" i="1" dirty="0"/>
              <a:t>] </a:t>
            </a:r>
            <a:r>
              <a:rPr lang="ru-RU" sz="2800" i="1" dirty="0"/>
              <a:t>не собиралась со мной поссориться, просто</a:t>
            </a:r>
            <a:r>
              <a:rPr lang="en-US" sz="2800" i="1" dirty="0"/>
              <a:t> </a:t>
            </a:r>
            <a:r>
              <a:rPr lang="ru-RU" sz="2800" b="1" i="1" dirty="0" smtClean="0"/>
              <a:t>&lt; </a:t>
            </a:r>
            <a:r>
              <a:rPr lang="ru-RU" sz="2800" b="1" i="1" dirty="0"/>
              <a:t>уколола &gt; </a:t>
            </a:r>
            <a:r>
              <a:rPr lang="ru-RU" sz="2800" i="1" dirty="0"/>
              <a:t>меня по привычке. </a:t>
            </a:r>
            <a:r>
              <a:rPr lang="en-US" sz="2800" dirty="0"/>
              <a:t>‘She had not intention of starting a row; she simply &lt; pricked &gt; (=piqued) me out of habit.</a:t>
            </a:r>
            <a:r>
              <a:rPr lang="ru-RU" sz="2800" i="1" dirty="0"/>
              <a:t> </a:t>
            </a:r>
            <a:endParaRPr lang="en-US" sz="2800" i="1" dirty="0" smtClean="0"/>
          </a:p>
          <a:p>
            <a:pPr marL="457200" indent="-457200" hangingPunct="0">
              <a:buFont typeface="Courier New" panose="02070309020205020404" pitchFamily="49" charset="0"/>
              <a:buChar char="o"/>
            </a:pPr>
            <a:endParaRPr lang="en-US" sz="2800" i="1" dirty="0" smtClean="0"/>
          </a:p>
          <a:p>
            <a:pPr hangingPunct="0"/>
            <a:endParaRPr lang="ru-RU" sz="2600" dirty="0"/>
          </a:p>
          <a:p>
            <a:pPr marL="457200" lvl="0" indent="-457200" hangingPunct="0"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ru-RU" sz="2800" dirty="0" smtClean="0"/>
              <a:t>(</a:t>
            </a:r>
            <a:r>
              <a:rPr lang="en-US" sz="2400" dirty="0" smtClean="0"/>
              <a:t>NONMET</a:t>
            </a:r>
            <a:r>
              <a:rPr lang="ru-RU" sz="2800" dirty="0" smtClean="0"/>
              <a:t>) </a:t>
            </a:r>
            <a:r>
              <a:rPr lang="ru-RU" sz="2800" i="1" dirty="0"/>
              <a:t>А маникюрша, помнится, как-то до крови &lt; уколола &gt; мне палец</a:t>
            </a:r>
            <a:r>
              <a:rPr lang="ru-RU" sz="2800" dirty="0"/>
              <a:t>. </a:t>
            </a:r>
            <a:r>
              <a:rPr lang="en-US" sz="2800" dirty="0"/>
              <a:t>‘I recall that a manicurist has once &lt; pricked &gt; my finger so that it bled’.</a:t>
            </a:r>
            <a:endParaRPr lang="ru-RU" sz="2800" dirty="0"/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43339" y="1408872"/>
            <a:ext cx="11383618" cy="28715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43339" y="4569982"/>
            <a:ext cx="11383618" cy="187891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7164" y="672362"/>
            <a:ext cx="4199021" cy="4652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I.A. Richards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81" y="2219422"/>
            <a:ext cx="96805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“содержание”, </a:t>
            </a:r>
            <a:r>
              <a:rPr lang="ru-RU" sz="2400" dirty="0"/>
              <a:t>или “</a:t>
            </a:r>
            <a:r>
              <a:rPr lang="ru-RU" sz="2400" dirty="0" smtClean="0"/>
              <a:t>основа” </a:t>
            </a:r>
            <a:r>
              <a:rPr lang="ru-RU" sz="2400" dirty="0"/>
              <a:t>(</a:t>
            </a:r>
            <a:r>
              <a:rPr lang="ru-RU" sz="2400" i="1" dirty="0" err="1" smtClean="0"/>
              <a:t>tenor</a:t>
            </a:r>
            <a:r>
              <a:rPr lang="ru-RU" sz="2400" dirty="0" smtClean="0"/>
              <a:t>): </a:t>
            </a:r>
            <a:r>
              <a:rPr lang="ru-RU" sz="2400" dirty="0"/>
              <a:t>идея, относительно которой строится метафора</a:t>
            </a:r>
            <a:endParaRPr lang="ru-RU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“оболочка”, </a:t>
            </a:r>
            <a:r>
              <a:rPr lang="ru-RU" sz="2400" dirty="0"/>
              <a:t>или “</a:t>
            </a:r>
            <a:r>
              <a:rPr lang="ru-RU" sz="2400" dirty="0" smtClean="0"/>
              <a:t>носитель” </a:t>
            </a:r>
            <a:r>
              <a:rPr lang="ru-RU" sz="2400" dirty="0"/>
              <a:t>(</a:t>
            </a:r>
            <a:r>
              <a:rPr lang="ru-RU" sz="2400" i="1" dirty="0" err="1" smtClean="0"/>
              <a:t>vehicle</a:t>
            </a:r>
            <a:r>
              <a:rPr lang="ru-RU" sz="2400" dirty="0" smtClean="0"/>
              <a:t>): идея</a:t>
            </a:r>
            <a:r>
              <a:rPr lang="ru-RU" sz="2400" dirty="0"/>
              <a:t>, выражающая это содержание, “то, с чем сравнивается”. </a:t>
            </a:r>
            <a:endParaRPr lang="ru-RU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400" dirty="0"/>
          </a:p>
          <a:p>
            <a:pPr algn="ctr">
              <a:lnSpc>
                <a:spcPct val="150000"/>
              </a:lnSpc>
            </a:pPr>
            <a:r>
              <a:rPr lang="ru-RU" sz="2400" dirty="0" smtClean="0"/>
              <a:t>Значение метафоры </a:t>
            </a:r>
            <a:r>
              <a:rPr lang="ru-RU" sz="2400" dirty="0"/>
              <a:t>есть результат взаимодействия оболочки и содержания, причем оно значительно богаче, чем каждый компонент в отдельности.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664028" y="1445892"/>
            <a:ext cx="4199021" cy="465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метафоры: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Feature set</a:t>
            </a:r>
            <a:endParaRPr lang="ru-RU" sz="60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b="1" dirty="0" smtClean="0"/>
              <a:t>Distributional </a:t>
            </a:r>
            <a:r>
              <a:rPr lang="en-GB" b="1" dirty="0"/>
              <a:t>semantic </a:t>
            </a:r>
            <a:r>
              <a:rPr lang="en-GB" b="1" dirty="0" smtClean="0"/>
              <a:t>feature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23187"/>
            <a:ext cx="10584621" cy="23737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600" dirty="0" smtClean="0"/>
              <a:t>word‑</a:t>
            </a:r>
            <a:r>
              <a:rPr lang="en-US" sz="4600" dirty="0" err="1" smtClean="0"/>
              <a:t>embeddings</a:t>
            </a:r>
            <a:r>
              <a:rPr lang="en-US" sz="4600" dirty="0"/>
              <a:t>: pre-trained models </a:t>
            </a:r>
            <a:endParaRPr lang="en-US" sz="4600" dirty="0" smtClean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00" dirty="0" smtClean="0"/>
              <a:t>  (</a:t>
            </a:r>
            <a:r>
              <a:rPr lang="en-US" sz="4600" dirty="0" err="1" smtClean="0"/>
              <a:t>RusVectōrēs</a:t>
            </a:r>
            <a:r>
              <a:rPr lang="en-US" sz="4600" dirty="0" smtClean="0"/>
              <a:t> –  Kutuzov </a:t>
            </a:r>
            <a:r>
              <a:rPr lang="en-US" sz="4600" dirty="0"/>
              <a:t>&amp; </a:t>
            </a:r>
            <a:r>
              <a:rPr lang="en-US" sz="4600" dirty="0" err="1"/>
              <a:t>Kuzmenko</a:t>
            </a:r>
            <a:r>
              <a:rPr lang="en-US" sz="4600" dirty="0"/>
              <a:t>, 2016)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600" dirty="0" smtClean="0"/>
              <a:t>semantic </a:t>
            </a:r>
            <a:r>
              <a:rPr lang="en-US" sz="4600" dirty="0"/>
              <a:t>similarity </a:t>
            </a:r>
            <a:r>
              <a:rPr lang="en-US" sz="4600" dirty="0" smtClean="0"/>
              <a:t>measure (Newman </a:t>
            </a:r>
            <a:r>
              <a:rPr lang="en-US" sz="4600" dirty="0"/>
              <a:t>et </a:t>
            </a:r>
            <a:r>
              <a:rPr lang="en-US" sz="4600" dirty="0" smtClean="0"/>
              <a:t>al., 2010):</a:t>
            </a:r>
            <a:endParaRPr lang="ru-RU" sz="4600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37391" y="4598503"/>
            <a:ext cx="10512487" cy="135172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404193" y="4822684"/>
            <a:ext cx="9380843" cy="926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4600" dirty="0" smtClean="0"/>
              <a:t>mean pairwise similarity of all content words (with / without the target verb)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0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b="1" dirty="0" smtClean="0"/>
              <a:t>Lexical feature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778000"/>
                <a:ext cx="10730948" cy="479507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ru-RU" sz="2600" dirty="0" err="1" smtClean="0"/>
                  <a:t>lexical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indexes </a:t>
                </a:r>
                <a:r>
                  <a:rPr lang="ru-RU" sz="2600" dirty="0" err="1" smtClean="0"/>
                  <a:t>of</a:t>
                </a:r>
                <a:r>
                  <a:rPr lang="ru-RU" sz="2600" dirty="0" smtClean="0"/>
                  <a:t> </a:t>
                </a:r>
                <a:r>
                  <a:rPr lang="ru-RU" sz="2600" dirty="0" err="1"/>
                  <a:t>metaphor</a:t>
                </a:r>
                <a:r>
                  <a:rPr lang="ru-RU" sz="2600" dirty="0"/>
                  <a:t> </a:t>
                </a:r>
                <a:r>
                  <a:rPr lang="ru-RU" sz="2600" dirty="0" err="1" smtClean="0"/>
                  <a:t>association</a:t>
                </a:r>
                <a:r>
                  <a:rPr lang="en-US" sz="2600" dirty="0" smtClean="0"/>
                  <a:t> = </a:t>
                </a:r>
                <a:r>
                  <a:rPr lang="en-US" sz="2600" dirty="0"/>
                  <a:t>ΔP </a:t>
                </a:r>
                <a:r>
                  <a:rPr lang="en-US" sz="2600" dirty="0" smtClean="0"/>
                  <a:t>(Ellis, 2006):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i="1" dirty="0" smtClean="0"/>
                  <a:t>a, </a:t>
                </a:r>
                <a:r>
                  <a:rPr lang="en-US" sz="2400" i="1" dirty="0"/>
                  <a:t>b</a:t>
                </a:r>
                <a:r>
                  <a:rPr lang="en-US" sz="2400" dirty="0" smtClean="0"/>
                  <a:t> – number </a:t>
                </a:r>
                <a:r>
                  <a:rPr lang="en-US" sz="2400" dirty="0"/>
                  <a:t>of occurrences of a </a:t>
                </a:r>
                <a:r>
                  <a:rPr lang="en-US" sz="2400" dirty="0" smtClean="0"/>
                  <a:t>(lexical) unit in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MET, NONMET subcorpora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– size </a:t>
                </a:r>
                <a:r>
                  <a:rPr lang="en-US" sz="2400" dirty="0"/>
                  <a:t>of the </a:t>
                </a:r>
                <a:r>
                  <a:rPr lang="en-US" sz="2400" dirty="0" smtClean="0"/>
                  <a:t>MET subcorpus </a:t>
                </a:r>
                <a:r>
                  <a:rPr lang="en-US" sz="2400" dirty="0"/>
                  <a:t>minus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– size of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NONMET </a:t>
                </a:r>
                <a:r>
                  <a:rPr lang="en-US" sz="2400" dirty="0"/>
                  <a:t>subcorpus minus b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778000"/>
                <a:ext cx="10730948" cy="4795078"/>
              </a:xfrm>
              <a:blipFill rotWithShape="0">
                <a:blip r:embed="rId2"/>
                <a:stretch>
                  <a:fillRect l="-568" t="-2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кругленный прямоугольник 4"/>
          <p:cNvSpPr/>
          <p:nvPr/>
        </p:nvSpPr>
        <p:spPr>
          <a:xfrm>
            <a:off x="5026715" y="2464077"/>
            <a:ext cx="2963517" cy="1203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0478" y="609600"/>
            <a:ext cx="10333383" cy="1356360"/>
          </a:xfrm>
        </p:spPr>
        <p:txBody>
          <a:bodyPr/>
          <a:lstStyle/>
          <a:p>
            <a:r>
              <a:rPr lang="en-GB" dirty="0" smtClean="0"/>
              <a:t>3. </a:t>
            </a:r>
            <a:r>
              <a:rPr lang="en-GB" b="1" dirty="0" smtClean="0"/>
              <a:t>Morphosyntactic feature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3000" y="2530059"/>
            <a:ext cx="8946358" cy="155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dirty="0"/>
              <a:t>morphosyntactic indexes of metaphor association </a:t>
            </a:r>
          </a:p>
          <a:p>
            <a:pPr marL="45720" indent="0">
              <a:buNone/>
            </a:pPr>
            <a:r>
              <a:rPr lang="en-US" sz="3200" dirty="0"/>
              <a:t>ΔP </a:t>
            </a:r>
            <a:r>
              <a:rPr lang="en-US" sz="3200" dirty="0" smtClean="0"/>
              <a:t>on morphosyntactic </a:t>
            </a:r>
            <a:r>
              <a:rPr lang="en-US" sz="3200" dirty="0"/>
              <a:t>unigrams (POS-tags)</a:t>
            </a:r>
          </a:p>
          <a:p>
            <a:pPr marL="45720" indent="0" algn="ctr">
              <a:buFont typeface="Corbe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1053" y="5981804"/>
            <a:ext cx="4316895" cy="458753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 smtClean="0"/>
              <a:t>KartaSlov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Kulagin</a:t>
            </a:r>
            <a:r>
              <a:rPr lang="en-US" sz="1800" dirty="0"/>
              <a:t>, </a:t>
            </a:r>
            <a:r>
              <a:rPr lang="en-US" sz="1800" dirty="0" smtClean="0"/>
              <a:t>2017, 2019)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95490"/>
              </p:ext>
            </p:extLst>
          </p:nvPr>
        </p:nvGraphicFramePr>
        <p:xfrm>
          <a:off x="1559820" y="1965960"/>
          <a:ext cx="9041879" cy="3466474"/>
        </p:xfrm>
        <a:graphic>
          <a:graphicData uri="http://schemas.openxmlformats.org/drawingml/2006/table">
            <a:tbl>
              <a:tblPr firstRow="1" firstCol="1" bandRow="1"/>
              <a:tblGrid>
                <a:gridCol w="227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134">
                <a:tc gridSpan="2">
                  <a:txBody>
                    <a:bodyPr/>
                    <a:lstStyle/>
                    <a:p>
                      <a:pPr marL="0" marR="0" indent="18000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paradigm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excerpt)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18000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Concrete paradigm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excerpt)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домашность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'domesticity'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арфа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'harp'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мечтательность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'reverie'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теплоход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motorship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автоматизм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'automatism'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зеркальце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'compact mirror'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распутство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'promiscuity 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пельмени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'dumplings'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чрезвычайность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'extraordinariness'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электрогитара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'electric guitar'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партийность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'party affiliation'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гранатомет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'grenade launcher'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активация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'activation'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линейка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'ruler'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буддизм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'Buddhism 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фуганок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'jointer plane'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правильность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'correctness'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узелок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'knot'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134"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минимализм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'minimalism'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полупальто</a:t>
                      </a:r>
                      <a:endParaRPr lang="ru-RU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8000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'short coat'</a:t>
                      </a:r>
                      <a:endParaRPr lang="ru-RU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4. </a:t>
            </a:r>
            <a:r>
              <a:rPr lang="ru-RU" b="1" dirty="0" err="1" smtClean="0"/>
              <a:t>Concreteness</a:t>
            </a:r>
            <a:r>
              <a:rPr lang="en-US" b="1" dirty="0"/>
              <a:t>-</a:t>
            </a:r>
            <a:r>
              <a:rPr lang="ru-RU" b="1" dirty="0" err="1" smtClean="0"/>
              <a:t>abstractness</a:t>
            </a:r>
            <a:r>
              <a:rPr lang="ru-RU" b="1" dirty="0" smtClean="0"/>
              <a:t> </a:t>
            </a:r>
            <a:r>
              <a:rPr lang="ru-RU" b="1" dirty="0" err="1" smtClean="0"/>
              <a:t>feature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2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6375" y="1546964"/>
            <a:ext cx="1878495" cy="418996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(continued)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4. </a:t>
            </a:r>
            <a:r>
              <a:rPr lang="ru-RU" b="1" dirty="0" err="1" smtClean="0"/>
              <a:t>Concreteness</a:t>
            </a:r>
            <a:r>
              <a:rPr lang="en-US" b="1" dirty="0"/>
              <a:t>-</a:t>
            </a:r>
            <a:r>
              <a:rPr lang="ru-RU" b="1" dirty="0" err="1" smtClean="0"/>
              <a:t>abstractness</a:t>
            </a:r>
            <a:r>
              <a:rPr lang="ru-RU" b="1" dirty="0" smtClean="0"/>
              <a:t> </a:t>
            </a:r>
            <a:r>
              <a:rPr lang="ru-RU" b="1" dirty="0" err="1" smtClean="0"/>
              <a:t>feature</a:t>
            </a:r>
            <a:endParaRPr lang="ru-RU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145649" y="2494721"/>
            <a:ext cx="9872871" cy="2567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3200" b="1" dirty="0" smtClean="0"/>
              <a:t>Concreteness and abstractness indexes:</a:t>
            </a:r>
          </a:p>
          <a:p>
            <a:r>
              <a:rPr lang="en-US" sz="3200" dirty="0" smtClean="0"/>
              <a:t>pairwise semantic similarity* between a word from the corpus and each concreteness, abstractness paradigm word</a:t>
            </a:r>
          </a:p>
          <a:p>
            <a:r>
              <a:rPr lang="en-US" sz="3200" dirty="0" smtClean="0"/>
              <a:t>mean of 10 nearest </a:t>
            </a:r>
            <a:r>
              <a:rPr lang="en-US" sz="3200" dirty="0" err="1" smtClean="0"/>
              <a:t>neighbours</a:t>
            </a:r>
            <a:endParaRPr lang="en-US" sz="3200" dirty="0" smtClean="0"/>
          </a:p>
          <a:p>
            <a:pPr marL="45720" indent="0">
              <a:buFont typeface="Corbel" pitchFamily="34" charset="0"/>
              <a:buNone/>
            </a:pPr>
            <a:endParaRPr lang="ru-RU" sz="3200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143000" y="5880652"/>
            <a:ext cx="6262316" cy="45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*Kutuzov</a:t>
            </a:r>
            <a:r>
              <a:rPr lang="en-US" sz="1800" dirty="0"/>
              <a:t> &amp; </a:t>
            </a:r>
            <a:r>
              <a:rPr lang="en-US" sz="1800" dirty="0" err="1"/>
              <a:t>Kuzmenko</a:t>
            </a:r>
            <a:r>
              <a:rPr lang="en-US" sz="1800" dirty="0"/>
              <a:t>, 2016, Kutuzov et al., 2017</a:t>
            </a:r>
            <a:endParaRPr lang="ru-RU" sz="1800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7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b="1" dirty="0" smtClean="0"/>
              <a:t>Topics</a:t>
            </a:r>
            <a:r>
              <a:rPr lang="ru-RU" b="1" dirty="0" smtClean="0"/>
              <a:t> feature</a:t>
            </a:r>
            <a:r>
              <a:rPr lang="ru-RU" baseline="30000" dirty="0" smtClean="0"/>
              <a:t>1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45649" y="2415209"/>
            <a:ext cx="9872871" cy="12821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Topic </a:t>
            </a:r>
            <a:r>
              <a:rPr lang="en-US" sz="2800" dirty="0"/>
              <a:t>models: LDA and </a:t>
            </a:r>
            <a:r>
              <a:rPr lang="en-US" sz="2800" dirty="0" smtClean="0"/>
              <a:t>ARTM</a:t>
            </a:r>
            <a:r>
              <a:rPr lang="ru-RU" sz="2800" baseline="30000" dirty="0"/>
              <a:t>2</a:t>
            </a:r>
            <a:r>
              <a:rPr lang="en-US" sz="2800" dirty="0" smtClean="0"/>
              <a:t> (dense and sparse)</a:t>
            </a:r>
          </a:p>
          <a:p>
            <a:pPr marL="45720" indent="0">
              <a:buNone/>
            </a:pPr>
            <a:r>
              <a:rPr lang="en-US" sz="2800" dirty="0" smtClean="0"/>
              <a:t>Trained on Russian Wikipedia</a:t>
            </a:r>
            <a:endParaRPr lang="ru-RU" sz="2800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143000" y="5287616"/>
            <a:ext cx="4767469" cy="675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baseline="30000" dirty="0" smtClean="0"/>
              <a:t>1 </a:t>
            </a:r>
            <a:r>
              <a:rPr lang="en-US" dirty="0" err="1" smtClean="0"/>
              <a:t>Nikiforova</a:t>
            </a:r>
            <a:r>
              <a:rPr lang="en-US" dirty="0" smtClean="0"/>
              <a:t>, 2020</a:t>
            </a:r>
          </a:p>
          <a:p>
            <a:pPr marL="45720" indent="0">
              <a:buNone/>
            </a:pPr>
            <a:r>
              <a:rPr lang="en-US" baseline="30000" dirty="0"/>
              <a:t>2</a:t>
            </a:r>
            <a:r>
              <a:rPr lang="en-US" dirty="0" smtClean="0"/>
              <a:t>Vorontsov, </a:t>
            </a:r>
            <a:r>
              <a:rPr lang="en-US" dirty="0" err="1" smtClean="0"/>
              <a:t>Potapenko</a:t>
            </a:r>
            <a:r>
              <a:rPr lang="en-US" dirty="0" smtClean="0"/>
              <a:t>, 2014</a:t>
            </a: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4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985063"/>
            <a:ext cx="9872871" cy="43362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sentence‑level binary </a:t>
            </a:r>
            <a:r>
              <a:rPr lang="en-US" sz="3200" dirty="0" smtClean="0"/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SVM, Logistic Regression, Neural Network (</a:t>
            </a:r>
            <a:r>
              <a:rPr lang="en-US" sz="3200" dirty="0"/>
              <a:t>multilayer </a:t>
            </a:r>
            <a:r>
              <a:rPr lang="en-US" sz="3200" dirty="0" smtClean="0"/>
              <a:t>perceptron)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5‑fold cross‑validation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43000" y="609600"/>
            <a:ext cx="9875520" cy="98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Experimental setup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817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Results</a:t>
            </a:r>
            <a:endParaRPr lang="ru-RU" sz="60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 txBox="1">
            <a:spLocks/>
          </p:cNvSpPr>
          <p:nvPr/>
        </p:nvSpPr>
        <p:spPr>
          <a:xfrm>
            <a:off x="183875" y="6319571"/>
            <a:ext cx="5594074" cy="293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smtClean="0"/>
              <a:t>*Logistic regression; TM – LDA with 80 features 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78514"/>
              </p:ext>
            </p:extLst>
          </p:nvPr>
        </p:nvGraphicFramePr>
        <p:xfrm>
          <a:off x="2597426" y="630152"/>
          <a:ext cx="6056243" cy="5393806"/>
        </p:xfrm>
        <a:graphic>
          <a:graphicData uri="http://schemas.openxmlformats.org/drawingml/2006/table">
            <a:tbl>
              <a:tblPr firstRow="1" firstCol="1" bandRow="1"/>
              <a:tblGrid>
                <a:gridCol w="386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 / classifier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MORPH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LEX+SEM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0.848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LEX+CONC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LEX+TM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LEX+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MORPH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LEX+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MORPH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+CONC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LEX+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MORPH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+SEM+CONC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LEX+MORPH+SEM+CONC+TM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97427" y="1020417"/>
            <a:ext cx="6056242" cy="21203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97427" y="5221356"/>
            <a:ext cx="6056242" cy="802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8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685" y="880909"/>
            <a:ext cx="2530642" cy="482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M. Black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2444" y="2652559"/>
            <a:ext cx="77555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“фокус</a:t>
            </a:r>
            <a:r>
              <a:rPr lang="ru-RU" sz="2400" dirty="0"/>
              <a:t>” (</a:t>
            </a:r>
            <a:r>
              <a:rPr lang="ru-RU" sz="2400" i="1" dirty="0" err="1"/>
              <a:t>focus</a:t>
            </a:r>
            <a:r>
              <a:rPr lang="ru-RU" sz="2400" dirty="0"/>
              <a:t>) </a:t>
            </a:r>
            <a:endParaRPr lang="ru-RU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“</a:t>
            </a:r>
            <a:r>
              <a:rPr lang="ru-RU" sz="2400" dirty="0"/>
              <a:t>рамку” (</a:t>
            </a:r>
            <a:r>
              <a:rPr lang="ru-RU" sz="2400" i="1" dirty="0" err="1" smtClean="0"/>
              <a:t>frame</a:t>
            </a:r>
            <a:r>
              <a:rPr lang="ru-RU" sz="2400" dirty="0" smtClean="0"/>
              <a:t>)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Метафора </a:t>
            </a:r>
            <a:r>
              <a:rPr lang="ru-RU" sz="2400" dirty="0"/>
              <a:t>является результатом взаимодействия этих двух объектов, в процессе которого происходит расширение, сдвиг в значении. </a:t>
            </a:r>
          </a:p>
        </p:txBody>
      </p:sp>
      <p:pic>
        <p:nvPicPr>
          <p:cNvPr id="3074" name="Picture 2" descr="Max Black philosoph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6" y="3831330"/>
            <a:ext cx="2657058" cy="28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dels and Metaphors: Studies in Language and Philosophy: Amazon.co.uk:  Black, Max: 9780801400414: Bo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208144"/>
            <a:ext cx="2138967" cy="322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822444" y="1820577"/>
            <a:ext cx="4199021" cy="465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метафоры: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3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Analysis</a:t>
            </a:r>
            <a:endParaRPr lang="ru-RU" sz="60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834" y="2077390"/>
            <a:ext cx="11379200" cy="1356360"/>
          </a:xfrm>
        </p:spPr>
        <p:txBody>
          <a:bodyPr/>
          <a:lstStyle/>
          <a:p>
            <a:pPr algn="ctr"/>
            <a:r>
              <a:rPr lang="en-US" dirty="0" smtClean="0"/>
              <a:t>Possible lexical predictors of metaphoricity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3298" y="3483129"/>
            <a:ext cx="9872871" cy="573928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US" sz="4000" dirty="0" smtClean="0"/>
              <a:t>~230 words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5" name="Стрелка вниз 4"/>
          <p:cNvSpPr/>
          <p:nvPr/>
        </p:nvSpPr>
        <p:spPr>
          <a:xfrm>
            <a:off x="5800034" y="1558111"/>
            <a:ext cx="279400" cy="4699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89834" y="3642030"/>
            <a:ext cx="115697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 algn="ctr"/>
            <a:r>
              <a:rPr lang="en-US" sz="3600" dirty="0" smtClean="0"/>
              <a:t>(Random Forest feature importance)</a:t>
            </a:r>
            <a:endParaRPr lang="en-US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89834" y="512750"/>
            <a:ext cx="113792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Robustness of lexical feature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09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11" y="780564"/>
            <a:ext cx="3698748" cy="190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25" y="2772727"/>
            <a:ext cx="3657000" cy="190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27" y="4689508"/>
            <a:ext cx="3745132" cy="190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488" y="778055"/>
            <a:ext cx="3779903" cy="190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487" y="2781841"/>
            <a:ext cx="3791616" cy="190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100" y="4712102"/>
            <a:ext cx="3787003" cy="1908000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241300" y="2713834"/>
            <a:ext cx="11696700" cy="280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41300" y="4712089"/>
            <a:ext cx="11696700" cy="280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 rot="16200000">
            <a:off x="83001" y="1244108"/>
            <a:ext cx="2185300" cy="863600"/>
          </a:xfrm>
        </p:spPr>
        <p:txBody>
          <a:bodyPr>
            <a:normAutofit/>
          </a:bodyPr>
          <a:lstStyle/>
          <a:p>
            <a:pPr marL="45720">
              <a:lnSpc>
                <a:spcPct val="80000"/>
              </a:lnSpc>
              <a:spcBef>
                <a:spcPts val="100"/>
              </a:spcBef>
            </a:pPr>
            <a:r>
              <a:rPr lang="en-US" sz="2800" b="1" dirty="0"/>
              <a:t>Nouns (63%)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 rot="16200000">
            <a:off x="72455" y="3228629"/>
            <a:ext cx="21853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>
              <a:lnSpc>
                <a:spcPct val="80000"/>
              </a:lnSpc>
              <a:spcBef>
                <a:spcPts val="100"/>
              </a:spcBef>
            </a:pPr>
            <a:r>
              <a:rPr lang="en-US" sz="2800" b="1" dirty="0" smtClean="0"/>
              <a:t>Verbs (15%)</a:t>
            </a:r>
            <a:endParaRPr lang="en-US" sz="2800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 rot="16200000">
            <a:off x="146184" y="5243986"/>
            <a:ext cx="2047655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>
              <a:lnSpc>
                <a:spcPct val="80000"/>
              </a:lnSpc>
              <a:spcBef>
                <a:spcPts val="100"/>
              </a:spcBef>
            </a:pPr>
            <a:r>
              <a:rPr lang="en-US" sz="3200" b="1" dirty="0" err="1" smtClean="0"/>
              <a:t>Adj</a:t>
            </a:r>
            <a:r>
              <a:rPr lang="en-US" sz="3200" b="1" dirty="0" smtClean="0"/>
              <a:t> (14%)</a:t>
            </a:r>
            <a:endParaRPr lang="en-US" sz="3200" b="1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309905" y="267315"/>
            <a:ext cx="1050060" cy="58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>
              <a:lnSpc>
                <a:spcPct val="80000"/>
              </a:lnSpc>
              <a:spcBef>
                <a:spcPts val="100"/>
              </a:spcBef>
            </a:pPr>
            <a:r>
              <a:rPr lang="en-US" sz="2800" b="1" dirty="0" smtClean="0"/>
              <a:t>MET</a:t>
            </a:r>
            <a:endParaRPr lang="en-US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842284" y="288695"/>
            <a:ext cx="1884812" cy="58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>
              <a:lnSpc>
                <a:spcPct val="80000"/>
              </a:lnSpc>
              <a:spcBef>
                <a:spcPts val="100"/>
              </a:spcBef>
            </a:pPr>
            <a:r>
              <a:rPr lang="en-US" sz="2800" b="1" dirty="0" smtClean="0"/>
              <a:t>NONMET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59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482" y="1154570"/>
            <a:ext cx="10651436" cy="105580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MET </a:t>
            </a:r>
            <a:r>
              <a:rPr lang="en-US" sz="2800" b="1" dirty="0" smtClean="0">
                <a:sym typeface="Wingdings" panose="05000000000000000000" pitchFamily="2" charset="2"/>
              </a:rPr>
              <a:t>discourse: Source and Target domains</a:t>
            </a:r>
          </a:p>
          <a:p>
            <a:pPr marL="45720" indent="0" algn="ctr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NONMET </a:t>
            </a:r>
            <a:r>
              <a:rPr lang="en-US" sz="2800" b="1" dirty="0" smtClean="0">
                <a:sym typeface="Wingdings" panose="05000000000000000000" pitchFamily="2" charset="2"/>
              </a:rPr>
              <a:t>discourse: only Source domain</a:t>
            </a:r>
            <a:endParaRPr lang="en-US" sz="2800" b="1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32182" y="2988829"/>
            <a:ext cx="10651436" cy="8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Hypothesis: </a:t>
            </a:r>
            <a:r>
              <a:rPr lang="en-US" sz="2400" dirty="0" smtClean="0">
                <a:sym typeface="Wingdings" panose="05000000000000000000" pitchFamily="2" charset="2"/>
              </a:rPr>
              <a:t>MET</a:t>
            </a:r>
            <a:r>
              <a:rPr lang="en-US" sz="2800" dirty="0" smtClean="0">
                <a:sym typeface="Wingdings" panose="05000000000000000000" pitchFamily="2" charset="2"/>
              </a:rPr>
              <a:t> is </a:t>
            </a:r>
            <a:r>
              <a:rPr lang="en-US" sz="2800" u="sng" dirty="0" smtClean="0">
                <a:sym typeface="Wingdings" panose="05000000000000000000" pitchFamily="2" charset="2"/>
              </a:rPr>
              <a:t>semantically</a:t>
            </a:r>
            <a:r>
              <a:rPr lang="en-US" sz="2800" dirty="0" smtClean="0">
                <a:sym typeface="Wingdings" panose="05000000000000000000" pitchFamily="2" charset="2"/>
              </a:rPr>
              <a:t> more heterogeneous than </a:t>
            </a:r>
            <a:r>
              <a:rPr lang="en-US" sz="2400" dirty="0" smtClean="0">
                <a:sym typeface="Wingdings" panose="05000000000000000000" pitchFamily="2" charset="2"/>
              </a:rPr>
              <a:t>NONMET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45720" indent="0" algn="ctr">
              <a:buFont typeface="Corbel" pitchFamily="34" charset="0"/>
              <a:buNone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ru-RU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32182" y="4237010"/>
            <a:ext cx="11075504" cy="420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300" dirty="0" smtClean="0"/>
              <a:t>mean </a:t>
            </a:r>
            <a:r>
              <a:rPr lang="en-US" sz="3300" dirty="0" err="1" smtClean="0"/>
              <a:t>SemSim</a:t>
            </a:r>
            <a:r>
              <a:rPr lang="en-US" sz="3300" dirty="0" smtClean="0"/>
              <a:t> of MET </a:t>
            </a:r>
            <a:r>
              <a:rPr lang="en-US" sz="3300" b="1" dirty="0" smtClean="0"/>
              <a:t>&lt; </a:t>
            </a:r>
            <a:r>
              <a:rPr lang="en-US" sz="3300" dirty="0" smtClean="0"/>
              <a:t>mean </a:t>
            </a:r>
            <a:r>
              <a:rPr lang="en-US" sz="3300" dirty="0" err="1" smtClean="0"/>
              <a:t>SemSim</a:t>
            </a:r>
            <a:r>
              <a:rPr lang="en-US" sz="3300" dirty="0" smtClean="0"/>
              <a:t> of NONMET</a:t>
            </a:r>
            <a:endParaRPr lang="ru-RU" sz="3300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ru-RU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5" name="Стрелка вниз 4"/>
          <p:cNvSpPr/>
          <p:nvPr/>
        </p:nvSpPr>
        <p:spPr>
          <a:xfrm>
            <a:off x="5778500" y="2364651"/>
            <a:ext cx="279400" cy="4699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18623" y="4657224"/>
            <a:ext cx="744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alibri" panose="020F0502020204030204" pitchFamily="34" charset="0"/>
              </a:rPr>
              <a:t>statistically significant (</a:t>
            </a:r>
            <a:r>
              <a:rPr lang="en-GB" sz="2400" dirty="0" smtClean="0">
                <a:latin typeface="+mj-lt"/>
              </a:rPr>
              <a:t>Mann-Whitney U-test)</a:t>
            </a:r>
          </a:p>
        </p:txBody>
      </p:sp>
    </p:spTree>
    <p:extLst>
      <p:ext uri="{BB962C8B-B14F-4D97-AF65-F5344CB8AC3E}">
        <p14:creationId xmlns:p14="http://schemas.microsoft.com/office/powerpoint/2010/main" val="3244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2182" y="665605"/>
            <a:ext cx="10651436" cy="105580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MET </a:t>
            </a:r>
            <a:r>
              <a:rPr lang="en-US" sz="2800" b="1" dirty="0" smtClean="0">
                <a:sym typeface="Wingdings" panose="05000000000000000000" pitchFamily="2" charset="2"/>
              </a:rPr>
              <a:t>discourse: Source and Target domains</a:t>
            </a:r>
          </a:p>
          <a:p>
            <a:pPr marL="45720" indent="0" algn="ctr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NONMET </a:t>
            </a:r>
            <a:r>
              <a:rPr lang="en-US" sz="2800" b="1" dirty="0" smtClean="0">
                <a:sym typeface="Wingdings" panose="05000000000000000000" pitchFamily="2" charset="2"/>
              </a:rPr>
              <a:t>discourse: only Source domain</a:t>
            </a:r>
            <a:endParaRPr lang="en-US" sz="2800" b="1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32182" y="2459416"/>
            <a:ext cx="10651436" cy="8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Hypothesis: </a:t>
            </a:r>
            <a:r>
              <a:rPr lang="en-US" sz="2400" dirty="0" smtClean="0">
                <a:sym typeface="Wingdings" panose="05000000000000000000" pitchFamily="2" charset="2"/>
              </a:rPr>
              <a:t>MET</a:t>
            </a:r>
            <a:r>
              <a:rPr lang="en-US" sz="2800" dirty="0" smtClean="0">
                <a:sym typeface="Wingdings" panose="05000000000000000000" pitchFamily="2" charset="2"/>
              </a:rPr>
              <a:t> is </a:t>
            </a:r>
            <a:r>
              <a:rPr lang="en-US" sz="2800" u="sng" dirty="0" smtClean="0">
                <a:sym typeface="Wingdings" panose="05000000000000000000" pitchFamily="2" charset="2"/>
              </a:rPr>
              <a:t>thematically</a:t>
            </a:r>
            <a:r>
              <a:rPr lang="en-US" sz="2800" dirty="0" smtClean="0">
                <a:sym typeface="Wingdings" panose="05000000000000000000" pitchFamily="2" charset="2"/>
              </a:rPr>
              <a:t> more heterogeneous than </a:t>
            </a:r>
            <a:r>
              <a:rPr lang="en-US" sz="2400" dirty="0" smtClean="0">
                <a:sym typeface="Wingdings" panose="05000000000000000000" pitchFamily="2" charset="2"/>
              </a:rPr>
              <a:t>NONMET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45720" indent="0" algn="ctr">
              <a:buFont typeface="Corbel" pitchFamily="34" charset="0"/>
              <a:buNone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ru-RU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600739" y="3772948"/>
            <a:ext cx="7060096" cy="472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/>
              <a:t>latent profile </a:t>
            </a:r>
            <a:r>
              <a:rPr lang="en-US" sz="2800" dirty="0" smtClean="0"/>
              <a:t>analysis*: insufficient evidence 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ru-RU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5" name="Стрелка вниз 4"/>
          <p:cNvSpPr/>
          <p:nvPr/>
        </p:nvSpPr>
        <p:spPr>
          <a:xfrm>
            <a:off x="5778500" y="1752600"/>
            <a:ext cx="279400" cy="4699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7944" y="5842061"/>
            <a:ext cx="60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*Badryzlova, </a:t>
            </a:r>
            <a:r>
              <a:rPr lang="en-US" sz="2000" dirty="0" err="1" smtClean="0"/>
              <a:t>Nikiforova</a:t>
            </a:r>
            <a:r>
              <a:rPr lang="en-US" sz="2000" dirty="0" smtClean="0"/>
              <a:t>, </a:t>
            </a:r>
            <a:r>
              <a:rPr lang="en-US" sz="2000" dirty="0" err="1" smtClean="0"/>
              <a:t>Lyashevskaya</a:t>
            </a:r>
            <a:r>
              <a:rPr lang="en-US" sz="2000" dirty="0" smtClean="0"/>
              <a:t>, 2020 </a:t>
            </a:r>
            <a:endParaRPr lang="en-GB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0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805070" y="3981580"/>
            <a:ext cx="10473406" cy="56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600" dirty="0" smtClean="0"/>
              <a:t>MET</a:t>
            </a:r>
            <a:r>
              <a:rPr lang="en-US" sz="2800" dirty="0" smtClean="0"/>
              <a:t>: </a:t>
            </a:r>
            <a:r>
              <a:rPr lang="en-US" sz="2800" dirty="0"/>
              <a:t>Literature and Writing, Economy, Judicial System, Corporate Management, </a:t>
            </a:r>
            <a:r>
              <a:rPr lang="en-US" sz="2800" dirty="0" smtClean="0"/>
              <a:t>Railway 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ru-RU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05070" y="4530997"/>
            <a:ext cx="10473406" cy="75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dirty="0" smtClean="0"/>
              <a:t>NONMET</a:t>
            </a:r>
            <a:r>
              <a:rPr lang="en-US" dirty="0" smtClean="0"/>
              <a:t>: Biology</a:t>
            </a:r>
            <a:r>
              <a:rPr lang="en-US" dirty="0"/>
              <a:t>, Language, Cars, Chemistry, Aviation, Peoples and Traditions, </a:t>
            </a:r>
            <a:r>
              <a:rPr lang="en-US" dirty="0" smtClean="0"/>
              <a:t>Religion</a:t>
            </a: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ru-RU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040" y="519486"/>
            <a:ext cx="10651436" cy="51383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Topical cues of metaphoricity</a:t>
            </a:r>
            <a:endParaRPr lang="en-US" sz="2800" b="1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4313" y="1033324"/>
            <a:ext cx="9616890" cy="273739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805070" y="5285516"/>
            <a:ext cx="10473406" cy="76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dirty="0" smtClean="0"/>
              <a:t>MET and NONMET</a:t>
            </a:r>
            <a:r>
              <a:rPr lang="en-US" dirty="0" smtClean="0"/>
              <a:t>: Military </a:t>
            </a:r>
            <a:r>
              <a:rPr lang="en-US" dirty="0"/>
              <a:t>and Warfare, Cinema, TV Series and Computer Games, </a:t>
            </a:r>
            <a:r>
              <a:rPr lang="en-US" dirty="0" smtClean="0"/>
              <a:t>Architecture </a:t>
            </a:r>
            <a:r>
              <a:rPr lang="en-US" dirty="0"/>
              <a:t>and Construction</a:t>
            </a: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ru-RU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05070" y="6199869"/>
            <a:ext cx="60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*Badryzlova, </a:t>
            </a:r>
            <a:r>
              <a:rPr lang="en-US" sz="2000" dirty="0" err="1" smtClean="0"/>
              <a:t>Nikiforova</a:t>
            </a:r>
            <a:r>
              <a:rPr lang="en-US" sz="2000" dirty="0" smtClean="0"/>
              <a:t>, </a:t>
            </a:r>
            <a:r>
              <a:rPr lang="en-US" sz="2000" dirty="0" err="1" smtClean="0"/>
              <a:t>Lyashevskaya</a:t>
            </a:r>
            <a:r>
              <a:rPr lang="en-US" sz="2000" dirty="0" smtClean="0"/>
              <a:t>, 2020 </a:t>
            </a:r>
            <a:endParaRPr lang="en-GB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2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1143000" y="609600"/>
            <a:ext cx="9875520" cy="98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Concreteness and abstractness: </a:t>
            </a:r>
          </a:p>
          <a:p>
            <a:pPr algn="ctr"/>
            <a:r>
              <a:rPr lang="en-US" b="1" dirty="0" smtClean="0"/>
              <a:t>a closer look</a:t>
            </a:r>
            <a:endParaRPr lang="ru-RU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285112" y="1599046"/>
            <a:ext cx="4070677" cy="4925438"/>
            <a:chOff x="591922" y="1677911"/>
            <a:chExt cx="4070677" cy="4925438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591922" y="1677911"/>
              <a:ext cx="4070677" cy="2589785"/>
              <a:chOff x="421810" y="2353504"/>
              <a:chExt cx="5753868" cy="3745442"/>
            </a:xfrm>
          </p:grpSpPr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1810" y="2353504"/>
                <a:ext cx="5753868" cy="3528000"/>
              </a:xfrm>
              <a:prstGeom prst="rect">
                <a:avLst/>
              </a:prstGeom>
            </p:spPr>
          </p:pic>
          <p:sp>
            <p:nvSpPr>
              <p:cNvPr id="14" name="Прямоугольник 13"/>
              <p:cNvSpPr/>
              <p:nvPr/>
            </p:nvSpPr>
            <p:spPr>
              <a:xfrm>
                <a:off x="1894014" y="5704303"/>
                <a:ext cx="2809461" cy="394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382" y="3899282"/>
              <a:ext cx="3892217" cy="2704067"/>
            </a:xfrm>
            <a:prstGeom prst="rect">
              <a:avLst/>
            </a:prstGeom>
          </p:spPr>
        </p:pic>
      </p:grpSp>
      <p:grpSp>
        <p:nvGrpSpPr>
          <p:cNvPr id="19" name="Группа 18"/>
          <p:cNvGrpSpPr/>
          <p:nvPr/>
        </p:nvGrpSpPr>
        <p:grpSpPr>
          <a:xfrm>
            <a:off x="6939598" y="1780613"/>
            <a:ext cx="4284992" cy="4754272"/>
            <a:chOff x="6422763" y="1850589"/>
            <a:chExt cx="4284992" cy="4754272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6422763" y="1850589"/>
              <a:ext cx="4139219" cy="2464728"/>
              <a:chOff x="6138905" y="2373627"/>
              <a:chExt cx="5742733" cy="3621751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905" y="2373627"/>
                <a:ext cx="5742733" cy="3528000"/>
              </a:xfrm>
              <a:prstGeom prst="rect">
                <a:avLst/>
              </a:prstGeom>
            </p:spPr>
          </p:pic>
          <p:sp>
            <p:nvSpPr>
              <p:cNvPr id="17" name="Прямоугольник 16"/>
              <p:cNvSpPr/>
              <p:nvPr/>
            </p:nvSpPr>
            <p:spPr>
              <a:xfrm>
                <a:off x="8001913" y="5600735"/>
                <a:ext cx="2809461" cy="394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1872" y="4043608"/>
              <a:ext cx="4005883" cy="2561253"/>
            </a:xfrm>
            <a:prstGeom prst="rect">
              <a:avLst/>
            </a:prstGeom>
          </p:spPr>
        </p:pic>
      </p:grpSp>
      <p:sp>
        <p:nvSpPr>
          <p:cNvPr id="20" name="Заголовок 1"/>
          <p:cNvSpPr txBox="1">
            <a:spLocks/>
          </p:cNvSpPr>
          <p:nvPr/>
        </p:nvSpPr>
        <p:spPr>
          <a:xfrm rot="16200000">
            <a:off x="-358476" y="3699286"/>
            <a:ext cx="2664572" cy="56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Russian</a:t>
            </a:r>
            <a:endParaRPr lang="ru-RU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 rot="16200000">
            <a:off x="5186103" y="3640317"/>
            <a:ext cx="2664572" cy="56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English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0250087" y="2832090"/>
            <a:ext cx="286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*Badryzlova, 2020 </a:t>
            </a:r>
            <a:endParaRPr lang="en-GB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1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1143000" y="609601"/>
            <a:ext cx="9875520" cy="530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Morphological cues</a:t>
            </a:r>
            <a:endParaRPr lang="ru-RU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143000" y="1139687"/>
            <a:ext cx="9875520" cy="43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(Random forest feature importance)</a:t>
            </a:r>
            <a:endParaRPr lang="ru-RU" b="1" dirty="0"/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786516" y="2107096"/>
            <a:ext cx="6290143" cy="299499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u="sng" dirty="0" smtClean="0"/>
              <a:t>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superlative adjectives (</a:t>
            </a:r>
            <a:r>
              <a:rPr lang="ru-RU" i="1" dirty="0" smtClean="0"/>
              <a:t>важнейший</a:t>
            </a:r>
            <a:r>
              <a:rPr lang="en-US" dirty="0" smtClean="0"/>
              <a:t>, </a:t>
            </a:r>
            <a:r>
              <a:rPr lang="ru-RU" i="1" dirty="0" smtClean="0"/>
              <a:t>величайший</a:t>
            </a:r>
            <a:r>
              <a:rPr lang="en-US" dirty="0" smtClean="0"/>
              <a:t>, </a:t>
            </a:r>
            <a:r>
              <a:rPr lang="ru-RU" i="1" dirty="0" smtClean="0"/>
              <a:t>крупнейший</a:t>
            </a:r>
            <a:r>
              <a:rPr lang="en-US" i="1" dirty="0" smtClean="0"/>
              <a:t>, </a:t>
            </a:r>
            <a:r>
              <a:rPr lang="en-US" dirty="0" smtClean="0"/>
              <a:t>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particles – sentential focus, rhetoric </a:t>
            </a:r>
            <a:r>
              <a:rPr lang="en-US" dirty="0"/>
              <a:t>function </a:t>
            </a:r>
            <a:r>
              <a:rPr lang="en-US" dirty="0" smtClean="0"/>
              <a:t>(</a:t>
            </a:r>
            <a:r>
              <a:rPr lang="en-US" i="1" dirty="0" err="1" smtClean="0"/>
              <a:t>же</a:t>
            </a:r>
            <a:r>
              <a:rPr lang="en-US" i="1" dirty="0" smtClean="0"/>
              <a:t> </a:t>
            </a:r>
            <a:r>
              <a:rPr lang="en-US" i="1" dirty="0"/>
              <a:t>, </a:t>
            </a:r>
            <a:r>
              <a:rPr lang="en-US" i="1" dirty="0" err="1"/>
              <a:t>только</a:t>
            </a:r>
            <a:r>
              <a:rPr lang="en-US" i="1" dirty="0"/>
              <a:t> , </a:t>
            </a:r>
            <a:r>
              <a:rPr lang="en-US" i="1" dirty="0" err="1"/>
              <a:t>даже</a:t>
            </a:r>
            <a:r>
              <a:rPr lang="en-US" i="1" dirty="0"/>
              <a:t> , </a:t>
            </a:r>
            <a:r>
              <a:rPr lang="en-US" i="1" dirty="0" err="1"/>
              <a:t>просто</a:t>
            </a:r>
            <a:r>
              <a:rPr lang="en-US" i="1" dirty="0"/>
              <a:t> , </a:t>
            </a:r>
            <a:r>
              <a:rPr lang="en-US" i="1" dirty="0" err="1"/>
              <a:t>вот</a:t>
            </a:r>
            <a:r>
              <a:rPr lang="en-US" i="1" dirty="0"/>
              <a:t> , </a:t>
            </a:r>
            <a:r>
              <a:rPr lang="en-US" i="1" dirty="0" err="1"/>
              <a:t>лишь</a:t>
            </a:r>
            <a:r>
              <a:rPr lang="en-US" i="1" dirty="0"/>
              <a:t> , </a:t>
            </a:r>
            <a:r>
              <a:rPr lang="en-US" i="1" dirty="0" err="1"/>
              <a:t>ли</a:t>
            </a:r>
            <a:r>
              <a:rPr lang="en-US" i="1" dirty="0"/>
              <a:t> , </a:t>
            </a:r>
            <a:r>
              <a:rPr lang="en-US" i="1" dirty="0" err="1" smtClean="0"/>
              <a:t>именно</a:t>
            </a:r>
            <a:r>
              <a:rPr lang="en-US" i="1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erbs: </a:t>
            </a:r>
            <a:r>
              <a:rPr lang="en-US" dirty="0"/>
              <a:t>first and </a:t>
            </a:r>
            <a:r>
              <a:rPr lang="en-US" dirty="0" smtClean="0"/>
              <a:t>second </a:t>
            </a:r>
            <a:r>
              <a:rPr lang="en-US" dirty="0"/>
              <a:t>person</a:t>
            </a:r>
            <a:endParaRPr lang="ru-RU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24" name="Объект 2"/>
          <p:cNvSpPr txBox="1">
            <a:spLocks/>
          </p:cNvSpPr>
          <p:nvPr/>
        </p:nvSpPr>
        <p:spPr>
          <a:xfrm>
            <a:off x="7888770" y="2107095"/>
            <a:ext cx="3368289" cy="147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b="1" u="sng" dirty="0" smtClean="0"/>
              <a:t>NONMET</a:t>
            </a:r>
          </a:p>
          <a:p>
            <a:r>
              <a:rPr lang="en-US" dirty="0"/>
              <a:t>numerals and </a:t>
            </a:r>
            <a:r>
              <a:rPr lang="en-US" dirty="0" smtClean="0"/>
              <a:t>quantifiers </a:t>
            </a:r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  <a:p>
            <a:pPr marL="45720" indent="0">
              <a:buFont typeface="Corbel" pitchFamily="34" charset="0"/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6516" y="5530888"/>
            <a:ext cx="5561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greater degree of emotionality, modality, or speaker-centricity</a:t>
            </a:r>
            <a:endParaRPr lang="ru-RU" sz="3200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2969039" y="5047736"/>
            <a:ext cx="279400" cy="4699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Conclusions</a:t>
            </a:r>
            <a:endParaRPr lang="ru-RU" sz="60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0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04461" y="569843"/>
            <a:ext cx="10584621" cy="563217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100" dirty="0" smtClean="0"/>
              <a:t>Robustness of lexical feature (consistent with previous work, e.g. </a:t>
            </a:r>
            <a:r>
              <a:rPr lang="en-US" sz="4100" dirty="0" err="1" smtClean="0"/>
              <a:t>Klebanov</a:t>
            </a:r>
            <a:r>
              <a:rPr lang="en-US" sz="4100" dirty="0" smtClean="0"/>
              <a:t> et al. 2014 for English)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100" dirty="0" smtClean="0"/>
              <a:t>Lexical cues of metaphoricity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100" dirty="0">
                <a:sym typeface="Wingdings" panose="05000000000000000000" pitchFamily="2" charset="2"/>
              </a:rPr>
              <a:t>MET is </a:t>
            </a:r>
            <a:r>
              <a:rPr lang="en-US" sz="4100" i="1" dirty="0">
                <a:sym typeface="Wingdings" panose="05000000000000000000" pitchFamily="2" charset="2"/>
              </a:rPr>
              <a:t>semantically</a:t>
            </a:r>
            <a:r>
              <a:rPr lang="en-US" sz="4100" dirty="0">
                <a:sym typeface="Wingdings" panose="05000000000000000000" pitchFamily="2" charset="2"/>
              </a:rPr>
              <a:t> more heterogeneous </a:t>
            </a:r>
            <a:r>
              <a:rPr lang="en-US" sz="4100" dirty="0" smtClean="0">
                <a:sym typeface="Wingdings" panose="05000000000000000000" pitchFamily="2" charset="2"/>
              </a:rPr>
              <a:t>NONMET: supported, statistically significant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100" dirty="0">
                <a:sym typeface="Wingdings" panose="05000000000000000000" pitchFamily="2" charset="2"/>
              </a:rPr>
              <a:t>MET is </a:t>
            </a:r>
            <a:r>
              <a:rPr lang="en-US" sz="4100" i="1" dirty="0">
                <a:sym typeface="Wingdings" panose="05000000000000000000" pitchFamily="2" charset="2"/>
              </a:rPr>
              <a:t>thematically</a:t>
            </a:r>
            <a:r>
              <a:rPr lang="en-US" sz="4100" dirty="0">
                <a:sym typeface="Wingdings" panose="05000000000000000000" pitchFamily="2" charset="2"/>
              </a:rPr>
              <a:t> more heterogeneous </a:t>
            </a:r>
            <a:r>
              <a:rPr lang="en-US" sz="4100" dirty="0" smtClean="0">
                <a:sym typeface="Wingdings" panose="05000000000000000000" pitchFamily="2" charset="2"/>
              </a:rPr>
              <a:t>NONMET: insufficient evidence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100" dirty="0" smtClean="0">
                <a:sym typeface="Wingdings" panose="05000000000000000000" pitchFamily="2" charset="2"/>
              </a:rPr>
              <a:t>Topical cues of metaphoricity – reflect topics, not conceptual mappings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100" dirty="0" smtClean="0">
                <a:sym typeface="Wingdings" panose="05000000000000000000" pitchFamily="2" charset="2"/>
              </a:rPr>
              <a:t>Concreteness correlates with Abstractness: the trend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100" dirty="0" smtClean="0">
                <a:sym typeface="Wingdings" panose="05000000000000000000" pitchFamily="2" charset="2"/>
              </a:rPr>
              <a:t>Morphological cues of metaphoricity – genre, domain, and pragmatic characteristics of discourse </a:t>
            </a:r>
            <a:endParaRPr lang="en-US" sz="4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6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6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6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6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8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685" y="880909"/>
            <a:ext cx="2530642" cy="482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M. Black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29264" y="1443788"/>
            <a:ext cx="8293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Взаимодействуют </a:t>
            </a:r>
            <a:r>
              <a:rPr lang="ru-RU" sz="2400" dirty="0"/>
              <a:t>две системы концептов: к главному объекту прилагается система ассоциируемых импликаций, связанных со вспомогательным объектом, в и результате образуется новое, не сводимое к сумме компонентов значение, а интерпретация каждого объекта также изменяется. Метафора в этой схеме действует как особый </a:t>
            </a:r>
            <a:r>
              <a:rPr lang="ru-RU" sz="2400" dirty="0" smtClean="0"/>
              <a:t>фильтр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ru-RU" sz="2400" dirty="0"/>
              <a:t>метафора как система фильтрации задает определенный способ видения объекта. </a:t>
            </a:r>
          </a:p>
        </p:txBody>
      </p:sp>
      <p:pic>
        <p:nvPicPr>
          <p:cNvPr id="5132" name="Picture 12" descr="A Dirty Old Glass, Full Stock Footage Video (100% Royalty-free) 8622271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49" y="2558391"/>
            <a:ext cx="4313413" cy="243009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01701" y="781878"/>
            <a:ext cx="10584621" cy="5632176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6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6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56251" y="989696"/>
            <a:ext cx="9875520" cy="157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Selected References</a:t>
            </a:r>
          </a:p>
          <a:p>
            <a:pPr algn="ctr"/>
            <a:r>
              <a:rPr lang="en-US" dirty="0" smtClean="0"/>
              <a:t>Please </a:t>
            </a:r>
            <a:r>
              <a:rPr lang="en-US" dirty="0"/>
              <a:t>follow the </a:t>
            </a:r>
            <a:r>
              <a:rPr lang="en-US" dirty="0" smtClean="0"/>
              <a:t>link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347381" y="2973007"/>
            <a:ext cx="9875520" cy="198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://docs.google.com/document/d/1FSnvHgf0ZOXpx8m84M4aa49OaMd7R6vNIiCHSVjdJjY/edit?usp=sharing</a:t>
            </a:r>
            <a:endParaRPr lang="en-US" dirty="0"/>
          </a:p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681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Thank you</a:t>
            </a:r>
            <a:endParaRPr lang="ru-RU" sz="60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456" y="583141"/>
            <a:ext cx="2436328" cy="4420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Lakoff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4848" y="1430458"/>
            <a:ext cx="742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Метафора – основная ментальная операция, способ </a:t>
            </a:r>
            <a:r>
              <a:rPr lang="ru-RU" sz="2400" dirty="0"/>
              <a:t>познания, категоризации, концептуализации, оценки и объяснения мира</a:t>
            </a:r>
          </a:p>
        </p:txBody>
      </p:sp>
      <p:pic>
        <p:nvPicPr>
          <p:cNvPr id="6146" name="Picture 2" descr="George Lakoff -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9" t="-863" b="1"/>
          <a:stretch/>
        </p:blipFill>
        <p:spPr bwMode="auto">
          <a:xfrm>
            <a:off x="247241" y="3641355"/>
            <a:ext cx="3527077" cy="29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etaphors We Live By: Lakoff, George, Johnson, Mark: 9780226468006: Books -  Amazon.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14" y="230207"/>
            <a:ext cx="2154488" cy="31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081119" y="3816220"/>
            <a:ext cx="7368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Благодаря метафоре мы можем свести (а значит, понять) абстрактные понятия к нашему физическому, чувственному опыту в его связи с внешним миром, то есть понятийная система метафорична по своей сути.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106" y="230207"/>
            <a:ext cx="2036114" cy="1530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3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10315</TotalTime>
  <Words>3518</Words>
  <Application>Microsoft Office PowerPoint</Application>
  <PresentationFormat>Широкоэкранный</PresentationFormat>
  <Paragraphs>608</Paragraphs>
  <Slides>81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3" baseType="lpstr">
      <vt:lpstr>Microsoft YaHei</vt:lpstr>
      <vt:lpstr>Arial</vt:lpstr>
      <vt:lpstr>ArialMT</vt:lpstr>
      <vt:lpstr>Calibri</vt:lpstr>
      <vt:lpstr>Cambria Math</vt:lpstr>
      <vt:lpstr>Corbel</vt:lpstr>
      <vt:lpstr>Courier New</vt:lpstr>
      <vt:lpstr>Roboto Slab</vt:lpstr>
      <vt:lpstr>Source Sans Pro</vt:lpstr>
      <vt:lpstr>Times New Roman</vt:lpstr>
      <vt:lpstr>Wingdings</vt:lpstr>
      <vt:lpstr>Базис</vt:lpstr>
      <vt:lpstr>COMPUTATIONAL METAPHOR IDENTIFICATION</vt:lpstr>
      <vt:lpstr>μεταφορά</vt:lpstr>
      <vt:lpstr>Презентация PowerPoint</vt:lpstr>
      <vt:lpstr>The Cognitive Turn</vt:lpstr>
      <vt:lpstr>I.A. Richards</vt:lpstr>
      <vt:lpstr>I.A. Richards</vt:lpstr>
      <vt:lpstr>M. Black</vt:lpstr>
      <vt:lpstr>M. Black</vt:lpstr>
      <vt:lpstr>G. Lakoff</vt:lpstr>
      <vt:lpstr>G. Lakoff</vt:lpstr>
      <vt:lpstr>G. Lakoff</vt:lpstr>
      <vt:lpstr>G. Lakoff</vt:lpstr>
      <vt:lpstr>G. Lakoff</vt:lpstr>
      <vt:lpstr>G. Lakoff</vt:lpstr>
      <vt:lpstr>Lakoff, G., Espenson, J., &amp; Schwartz, A. (1991).  Master Metaphor List </vt:lpstr>
      <vt:lpstr>Role of metaphor in decision-making</vt:lpstr>
      <vt:lpstr>Презентация PowerPoint</vt:lpstr>
      <vt:lpstr>Презентация PowerPoint</vt:lpstr>
      <vt:lpstr>Презентация PowerPoint</vt:lpstr>
      <vt:lpstr>Metaphor</vt:lpstr>
      <vt:lpstr>metaphor identification</vt:lpstr>
      <vt:lpstr>Презентация PowerPoint</vt:lpstr>
      <vt:lpstr>Презентация PowerPoint</vt:lpstr>
      <vt:lpstr>Top down vs. bottom up</vt:lpstr>
      <vt:lpstr>Shutova, E., &amp; Teufel, S. (2010). Metaphor Corpus Annotated for Source-Target Domain Mappings</vt:lpstr>
      <vt:lpstr>Conventionalized vs. novel metaphors</vt:lpstr>
      <vt:lpstr>MIPVU and VU Amsterdam Metaphor Corpus</vt:lpstr>
      <vt:lpstr>How can metaphor be captured computationally?</vt:lpstr>
      <vt:lpstr>ML features for metaphor identification</vt:lpstr>
      <vt:lpstr>Motivation</vt:lpstr>
      <vt:lpstr>Top-down identification</vt:lpstr>
      <vt:lpstr>Top-down paradigm</vt:lpstr>
      <vt:lpstr>Bottom-up paradigm</vt:lpstr>
      <vt:lpstr>Second shared metaphor detection tasks*  (Leong et al. 2020)</vt:lpstr>
      <vt:lpstr>Second shared metaphor detection tasks*  (Leong et al. 2020)</vt:lpstr>
      <vt:lpstr>(Shutova, Teufel, &amp; Korhonen, 2013)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Metaphor identification in Russian</vt:lpstr>
      <vt:lpstr>Present study: the corpus</vt:lpstr>
      <vt:lpstr>20 polysemous Russian verbs</vt:lpstr>
      <vt:lpstr>Презентация PowerPoint</vt:lpstr>
      <vt:lpstr>Two classes: MET and NONMET</vt:lpstr>
      <vt:lpstr>Feature set</vt:lpstr>
      <vt:lpstr>1. Distributional semantic feature</vt:lpstr>
      <vt:lpstr>2. Lexical feature</vt:lpstr>
      <vt:lpstr>3. Morphosyntactic feature</vt:lpstr>
      <vt:lpstr>Презентация PowerPoint</vt:lpstr>
      <vt:lpstr>Презентация PowerPoint</vt:lpstr>
      <vt:lpstr>Презентация PowerPoint</vt:lpstr>
      <vt:lpstr>Презентация PowerPoint</vt:lpstr>
      <vt:lpstr>Results</vt:lpstr>
      <vt:lpstr>Презентация PowerPoint</vt:lpstr>
      <vt:lpstr>Analysis</vt:lpstr>
      <vt:lpstr>Possible lexical predictors of metaphoricity </vt:lpstr>
      <vt:lpstr>Nouns (63%)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Conclusions</vt:lpstr>
      <vt:lpstr>Презентация PowerPoint</vt:lpstr>
      <vt:lpstr>Презентация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METAPHOR IDENTIFICATION  IN RUSSIAN TEXTS</dc:title>
  <dc:creator>Badryzlova Yulia</dc:creator>
  <cp:lastModifiedBy>Администратор</cp:lastModifiedBy>
  <cp:revision>252</cp:revision>
  <dcterms:created xsi:type="dcterms:W3CDTF">2019-10-10T12:12:18Z</dcterms:created>
  <dcterms:modified xsi:type="dcterms:W3CDTF">2021-04-18T18:05:58Z</dcterms:modified>
</cp:coreProperties>
</file>