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9" r:id="rId4"/>
    <p:sldId id="270" r:id="rId5"/>
    <p:sldId id="273" r:id="rId6"/>
    <p:sldId id="274" r:id="rId7"/>
    <p:sldId id="272" r:id="rId8"/>
    <p:sldId id="275" r:id="rId9"/>
    <p:sldId id="258" r:id="rId10"/>
    <p:sldId id="259" r:id="rId11"/>
    <p:sldId id="276" r:id="rId12"/>
    <p:sldId id="277" r:id="rId13"/>
    <p:sldId id="278" r:id="rId14"/>
    <p:sldId id="279" r:id="rId15"/>
    <p:sldId id="280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5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9910-54C2-4019-B935-DECA6CF699F7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A925-C83F-42BB-948E-5C61ED37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0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6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</a:t>
            </a:r>
            <a:r>
              <a:rPr lang="ru-RU" baseline="0" smtClean="0"/>
              <a:t>сочетаемость. И </a:t>
            </a:r>
            <a:r>
              <a:rPr lang="ru-RU" baseline="0" dirty="0" smtClean="0"/>
              <a:t>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4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60AE-2295-47FB-98DD-DFE087BA0892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marcobaroni.org/compo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368838#.XlwRp_RS_Dc" TargetMode="External"/><Relationship Id="rId2" Type="http://schemas.openxmlformats.org/officeDocument/2006/relationships/hyperlink" Target="http://clic.cimec.unitn.it/composes/materials/frege-in-spac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композиции,</a:t>
            </a:r>
            <a:br>
              <a:rPr lang="ru-RU" dirty="0" smtClean="0"/>
            </a:br>
            <a:r>
              <a:rPr lang="ru-RU" sz="4400" dirty="0" smtClean="0"/>
              <a:t>или векторные представления для фраз и предложений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Даша Рыжова, Даша Попова,</a:t>
            </a:r>
            <a:br>
              <a:rPr lang="ru-RU" dirty="0" smtClean="0"/>
            </a:br>
            <a:r>
              <a:rPr lang="ru-RU" dirty="0" smtClean="0"/>
              <a:t>26.02.2021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6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146" y="1839693"/>
            <a:ext cx="8862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Вариант 2:</a:t>
            </a:r>
          </a:p>
          <a:p>
            <a:pPr marL="0" indent="0">
              <a:buNone/>
            </a:pPr>
            <a:r>
              <a:rPr lang="ru-RU" sz="3200" dirty="0" smtClean="0"/>
              <a:t>Можно составлять вектор для словосочетания из векторов входящих в него элементов</a:t>
            </a:r>
            <a:r>
              <a:rPr lang="en-US" sz="3200" dirty="0" smtClean="0"/>
              <a:t> (</a:t>
            </a:r>
            <a:r>
              <a:rPr lang="en-US" sz="3200" i="1" dirty="0" smtClean="0"/>
              <a:t>composed</a:t>
            </a:r>
            <a:r>
              <a:rPr lang="en-US" sz="3200" dirty="0" smtClean="0"/>
              <a:t> vectors)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Как?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Модели (методы) композиции</a:t>
            </a:r>
            <a:r>
              <a:rPr lang="ru-RU" sz="3200" dirty="0" smtClean="0"/>
              <a:t>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71267" y="5120640"/>
            <a:ext cx="492369" cy="211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COMPOSES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Compositional Operations in Semantic Space</a:t>
            </a:r>
            <a:r>
              <a:rPr lang="ru-RU" i="1" dirty="0"/>
              <a:t>, </a:t>
            </a:r>
            <a:r>
              <a:rPr lang="ru-RU" i="1" dirty="0" smtClean="0"/>
              <a:t>2011-2016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29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1524000"/>
            <a:ext cx="11091203" cy="4351338"/>
          </a:xfrm>
        </p:spPr>
        <p:txBody>
          <a:bodyPr/>
          <a:lstStyle/>
          <a:p>
            <a:r>
              <a:rPr lang="en-US" i="1" dirty="0" smtClean="0"/>
              <a:t>Compositional </a:t>
            </a:r>
            <a:r>
              <a:rPr lang="en-US" i="1" dirty="0"/>
              <a:t>Operations in Semantic </a:t>
            </a:r>
            <a:r>
              <a:rPr lang="en-US" i="1" dirty="0" smtClean="0"/>
              <a:t>Space</a:t>
            </a:r>
            <a:r>
              <a:rPr lang="ru-RU" i="1" dirty="0" smtClean="0"/>
              <a:t>, 2011-2016</a:t>
            </a:r>
          </a:p>
          <a:p>
            <a:r>
              <a:rPr lang="en-US" dirty="0">
                <a:hlinkClick r:id="rId2"/>
              </a:rPr>
              <a:t>http://marcobaroni.org/composes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Университет </a:t>
            </a:r>
            <a:r>
              <a:rPr lang="ru-RU" dirty="0" err="1" smtClean="0"/>
              <a:t>Тренто</a:t>
            </a:r>
            <a:r>
              <a:rPr lang="en-US" dirty="0" smtClean="0"/>
              <a:t>, CIMEC – Center for Mind/Brain Sciences (</a:t>
            </a:r>
            <a:r>
              <a:rPr lang="ru-RU" dirty="0" err="1" smtClean="0"/>
              <a:t>Роверето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57" y="0"/>
            <a:ext cx="3937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83" y="3214688"/>
            <a:ext cx="4185138" cy="31545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" y="3214688"/>
            <a:ext cx="4614653" cy="3154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18" y="3334324"/>
            <a:ext cx="2700839" cy="27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254"/>
            <a:ext cx="10515600" cy="943170"/>
          </a:xfrm>
        </p:spPr>
        <p:txBody>
          <a:bodyPr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2945" y="4068357"/>
            <a:ext cx="10515600" cy="2610803"/>
          </a:xfrm>
        </p:spPr>
        <p:txBody>
          <a:bodyPr numCol="2">
            <a:normAutofit/>
          </a:bodyPr>
          <a:lstStyle/>
          <a:p>
            <a:r>
              <a:rPr lang="en-US" dirty="0"/>
              <a:t>Georgiana </a:t>
            </a:r>
            <a:r>
              <a:rPr lang="en-US" dirty="0" err="1" smtClean="0"/>
              <a:t>Dinu</a:t>
            </a:r>
            <a:endParaRPr lang="en-US" dirty="0"/>
          </a:p>
          <a:p>
            <a:r>
              <a:rPr lang="en-US" dirty="0" err="1"/>
              <a:t>Aurelie</a:t>
            </a:r>
            <a:r>
              <a:rPr lang="en-US" dirty="0"/>
              <a:t> </a:t>
            </a:r>
            <a:r>
              <a:rPr lang="en-US" dirty="0" err="1"/>
              <a:t>Herbelot</a:t>
            </a:r>
            <a:endParaRPr lang="en-US" dirty="0"/>
          </a:p>
          <a:p>
            <a:r>
              <a:rPr lang="en-US" dirty="0" err="1"/>
              <a:t>Jiming</a:t>
            </a:r>
            <a:r>
              <a:rPr lang="en-US" dirty="0"/>
              <a:t> </a:t>
            </a:r>
            <a:r>
              <a:rPr lang="en-US" dirty="0" smtClean="0"/>
              <a:t>Li</a:t>
            </a:r>
            <a:endParaRPr lang="en-US" dirty="0"/>
          </a:p>
          <a:p>
            <a:r>
              <a:rPr lang="en-US" dirty="0"/>
              <a:t>Marco </a:t>
            </a:r>
            <a:r>
              <a:rPr lang="en-US" dirty="0" err="1"/>
              <a:t>Marelli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 smtClean="0"/>
              <a:t>Paperno</a:t>
            </a:r>
            <a:endParaRPr lang="en-US" dirty="0" smtClean="0"/>
          </a:p>
          <a:p>
            <a:r>
              <a:rPr lang="en-US" dirty="0" err="1" smtClean="0"/>
              <a:t>Germ</a:t>
            </a:r>
            <a:r>
              <a:rPr lang="en-US" dirty="0" err="1" smtClean="0">
                <a:cs typeface="Times New Roman" panose="02020603050405020304" pitchFamily="18" charset="0"/>
              </a:rPr>
              <a:t>án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Kruszewski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err="1" smtClean="0">
                <a:cs typeface="Times New Roman" panose="02020603050405020304" pitchFamily="18" charset="0"/>
              </a:rPr>
              <a:t>Angeliki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Lazaridou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err="1" smtClean="0">
                <a:cs typeface="Times New Roman" panose="02020603050405020304" pitchFamily="18" charset="0"/>
              </a:rPr>
              <a:t>Nghia</a:t>
            </a:r>
            <a:r>
              <a:rPr lang="en-US" dirty="0" smtClean="0">
                <a:cs typeface="Times New Roman" panose="02020603050405020304" pitchFamily="18" charset="0"/>
              </a:rPr>
              <a:t> The Pham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Eva Maria </a:t>
            </a:r>
            <a:r>
              <a:rPr lang="en-US" dirty="0" err="1" smtClean="0">
                <a:cs typeface="Times New Roman" panose="02020603050405020304" pitchFamily="18" charset="0"/>
              </a:rPr>
              <a:t>Vecchi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149"/>
            <a:ext cx="2274278" cy="29591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280" y="3131845"/>
            <a:ext cx="286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Marco </a:t>
            </a:r>
            <a:r>
              <a:rPr lang="en-US" sz="3200" dirty="0" err="1" smtClean="0"/>
              <a:t>Baroni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7" y="914716"/>
            <a:ext cx="2338094" cy="2258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36135" y="3131844"/>
            <a:ext cx="312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Raffaella</a:t>
            </a:r>
            <a:r>
              <a:rPr lang="en-US" sz="3200" dirty="0" smtClean="0"/>
              <a:t> </a:t>
            </a:r>
            <a:r>
              <a:rPr lang="en-US" sz="3200" dirty="0" err="1" smtClean="0"/>
              <a:t>Bernardi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3" y="571028"/>
            <a:ext cx="3470033" cy="2602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1765" y="3131843"/>
            <a:ext cx="355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Roberto </a:t>
            </a:r>
            <a:r>
              <a:rPr lang="en-US" sz="3200" dirty="0" err="1" smtClean="0"/>
              <a:t>Zamparelli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Лингвистическая философия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M. </a:t>
            </a:r>
            <a:r>
              <a:rPr lang="en-US" dirty="0" err="1"/>
              <a:t>Baroni</a:t>
            </a:r>
            <a:r>
              <a:rPr lang="en-US" dirty="0"/>
              <a:t>, R. </a:t>
            </a:r>
            <a:r>
              <a:rPr lang="en-US" dirty="0" err="1"/>
              <a:t>Bernardi</a:t>
            </a:r>
            <a:r>
              <a:rPr lang="en-US" dirty="0"/>
              <a:t> and R. </a:t>
            </a:r>
            <a:r>
              <a:rPr lang="en-US" dirty="0" err="1"/>
              <a:t>Zamparelli</a:t>
            </a:r>
            <a:r>
              <a:rPr lang="en-US" dirty="0"/>
              <a:t>. 2014. </a:t>
            </a:r>
            <a:r>
              <a:rPr lang="en-US" dirty="0" err="1"/>
              <a:t>Frege</a:t>
            </a:r>
            <a:r>
              <a:rPr lang="en-US" dirty="0"/>
              <a:t> in space: A program for compositional distributional semantics. Linguistic Issues in Language Technologies 9(6): 5-110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Формальная семантика интересуется, прежде всего, семантикой пропозиций (</a:t>
            </a:r>
            <a:r>
              <a:rPr lang="en-US" dirty="0" smtClean="0"/>
              <a:t>~</a:t>
            </a:r>
            <a:r>
              <a:rPr lang="ru-RU" dirty="0" smtClean="0"/>
              <a:t>семантика синтаксиса) – не лексической семантикой; семантика пропозиций </a:t>
            </a:r>
            <a:r>
              <a:rPr lang="ru-RU" b="1" dirty="0" err="1" smtClean="0"/>
              <a:t>композициональна</a:t>
            </a:r>
            <a:endParaRPr lang="ru-RU" b="1" dirty="0" smtClean="0"/>
          </a:p>
          <a:p>
            <a:r>
              <a:rPr lang="ru-RU" dirty="0" smtClean="0"/>
              <a:t>Как дополнить этот </a:t>
            </a:r>
            <a:r>
              <a:rPr lang="ru-RU" dirty="0" err="1" smtClean="0"/>
              <a:t>фреймворк</a:t>
            </a:r>
            <a:r>
              <a:rPr lang="ru-RU" dirty="0" smtClean="0"/>
              <a:t> информацией о значениях слов?</a:t>
            </a:r>
          </a:p>
          <a:p>
            <a:r>
              <a:rPr lang="ru-RU" dirty="0" smtClean="0"/>
              <a:t>Будет ли лексический слой значений тоже </a:t>
            </a:r>
            <a:r>
              <a:rPr lang="ru-RU" dirty="0" err="1" smtClean="0"/>
              <a:t>композиционален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7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композиции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6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модель (</a:t>
            </a:r>
            <a:r>
              <a:rPr lang="en-US" dirty="0" smtClean="0"/>
              <a:t>additive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попарное суммирование значений каждого измерения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697"/>
              </p:ext>
            </p:extLst>
          </p:nvPr>
        </p:nvGraphicFramePr>
        <p:xfrm>
          <a:off x="838200" y="3315494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/>
                <a:gridCol w="1280160"/>
                <a:gridCol w="1012874"/>
                <a:gridCol w="900333"/>
                <a:gridCol w="1026941"/>
                <a:gridCol w="984739"/>
                <a:gridCol w="928467"/>
                <a:gridCol w="8159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38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</a:t>
                      </a:r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взвешенная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(weighted additive)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dirty="0" smtClean="0"/>
                      <m:t>α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i="1" dirty="0" smtClean="0"/>
                      <m:t>β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altLang="zh-CN" i="1" dirty="0" smtClean="0"/>
                  <a:t>α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и</a:t>
                </a:r>
                <a:r>
                  <a:rPr lang="ru-RU" altLang="zh-CN" i="1" dirty="0" smtClean="0"/>
                  <a:t> </a:t>
                </a:r>
                <a:r>
                  <a:rPr lang="en-US" altLang="zh-CN" i="1" dirty="0" smtClean="0"/>
                  <a:t>β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– коэффициенты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Значения коэффициентов: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подбирать вручную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вычислять в процессе тренировки</a:t>
                </a:r>
                <a:br>
                  <a:rPr lang="ru-RU" dirty="0" smtClean="0"/>
                </a:br>
                <a:r>
                  <a:rPr lang="ru-RU" dirty="0" smtClean="0"/>
                  <a:t>(обучаться на наборе векторных представлений для наблюдаемых словосочетаний – минимизировать расстояние между </a:t>
                </a:r>
                <a:r>
                  <a:rPr lang="en-US" dirty="0" smtClean="0"/>
                  <a:t>composed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observed </a:t>
                </a:r>
                <a:r>
                  <a:rPr lang="ru-RU" dirty="0" smtClean="0"/>
                  <a:t>векторами)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5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Мультипликативная модель</a:t>
            </a:r>
            <a:br>
              <a:rPr lang="ru-RU" dirty="0" smtClean="0"/>
            </a:br>
            <a:r>
              <a:rPr lang="en-US" dirty="0" smtClean="0"/>
              <a:t>(multiplicative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 smtClean="0"/>
                      <m:t>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altLang="zh-CN" dirty="0" smtClean="0"/>
                  <a:t>т.е. попарное перемножение значений измерений двух векторов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  <a:blipFill rotWithShape="0">
                <a:blip r:embed="rId2"/>
                <a:stretch>
                  <a:fillRect l="-1217" t="-2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32"/>
              </p:ext>
            </p:extLst>
          </p:nvPr>
        </p:nvGraphicFramePr>
        <p:xfrm>
          <a:off x="950741" y="3401486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/>
                <a:gridCol w="1280160"/>
                <a:gridCol w="1012874"/>
                <a:gridCol w="900333"/>
                <a:gridCol w="1026941"/>
                <a:gridCol w="984739"/>
                <a:gridCol w="928467"/>
                <a:gridCol w="8159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255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45000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0</a:t>
                      </a:r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Расширительная модель (</a:t>
            </a:r>
            <a:r>
              <a:rPr lang="en-US" dirty="0" smtClean="0"/>
              <a:t>dilation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модифицированный вектор существительного,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 - компонент исходного вектора существительного, параллельный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- компонент исходного вектора существительного, ортогональный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– коэффициент, значение которого вычисляется в процессе обучения (ср. </a:t>
                </a:r>
                <a:r>
                  <a:rPr lang="en-US" dirty="0" smtClean="0"/>
                  <a:t>weighted additive model</a:t>
                </a:r>
                <a:r>
                  <a:rPr lang="ru-RU" dirty="0" smtClean="0"/>
                  <a:t>)</a:t>
                </a:r>
                <a:r>
                  <a:rPr lang="en-US" dirty="0" smtClean="0"/>
                  <a:t>; </a:t>
                </a:r>
                <a:r>
                  <a:rPr lang="ru-RU" dirty="0" smtClean="0"/>
                  <a:t>без тренировки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принимается равным 2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Подробнее см. </a:t>
                </a:r>
                <a:r>
                  <a:rPr lang="en-US" sz="2400" dirty="0" smtClean="0"/>
                  <a:t>Mitchell, </a:t>
                </a:r>
                <a:r>
                  <a:rPr lang="en-US" sz="2400" dirty="0" err="1" smtClean="0"/>
                  <a:t>Lapata</a:t>
                </a:r>
                <a:r>
                  <a:rPr lang="en-US" sz="2400" dirty="0" smtClean="0"/>
                  <a:t> 2010</a:t>
                </a:r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  <a:blipFill rotWithShape="0">
                <a:blip r:embed="rId2"/>
                <a:stretch>
                  <a:fillRect l="-1043" b="-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Дистрибутивные модели: хронология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576" cy="4351338"/>
          </a:xfrm>
        </p:spPr>
        <p:txBody>
          <a:bodyPr/>
          <a:lstStyle/>
          <a:p>
            <a:r>
              <a:rPr lang="ru-RU" sz="3200" dirty="0" smtClean="0"/>
              <a:t>Матрицы совместной встречаемости</a:t>
            </a:r>
          </a:p>
          <a:p>
            <a:r>
              <a:rPr lang="ru-RU" sz="3200" dirty="0" smtClean="0"/>
              <a:t>Нейронные сети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word2vec </a:t>
            </a:r>
            <a:r>
              <a:rPr lang="ru-RU" sz="3200" dirty="0" smtClean="0"/>
              <a:t>и др.</a:t>
            </a:r>
          </a:p>
          <a:p>
            <a:r>
              <a:rPr lang="ru-RU" sz="3200" dirty="0" err="1" smtClean="0"/>
              <a:t>Трансформеры</a:t>
            </a:r>
            <a:r>
              <a:rPr lang="ru-RU" sz="3200" dirty="0" smtClean="0"/>
              <a:t>: </a:t>
            </a:r>
            <a:r>
              <a:rPr lang="en-US" sz="3200" dirty="0" smtClean="0"/>
              <a:t>BERT </a:t>
            </a:r>
            <a:r>
              <a:rPr lang="ru-RU" sz="3200" dirty="0" smtClean="0"/>
              <a:t>и др.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3667" y="2388332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~ 2013</a:t>
            </a:r>
          </a:p>
          <a:p>
            <a:r>
              <a:rPr lang="en-US" sz="3200" dirty="0" smtClean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828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аддитивная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full additive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i="1" dirty="0" smtClean="0"/>
                  <a:t>A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 smtClean="0"/>
                  <a:t>B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– </a:t>
                </a:r>
                <a:r>
                  <a:rPr lang="ru-RU" altLang="zh-CN" dirty="0" smtClean="0"/>
                  <a:t>матрицы коэффициентов</a:t>
                </a:r>
              </a:p>
              <a:p>
                <a:pPr marL="0" indent="0">
                  <a:buNone/>
                </a:pPr>
                <a:endParaRPr lang="ru-RU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A </a:t>
                </a:r>
                <a:r>
                  <a:rPr lang="ru-RU" altLang="zh-CN" dirty="0" smtClean="0"/>
                  <a:t>и </a:t>
                </a:r>
                <a:r>
                  <a:rPr lang="en-US" altLang="zh-CN" dirty="0" smtClean="0"/>
                  <a:t>B</a:t>
                </a:r>
                <a:r>
                  <a:rPr lang="ru-RU" altLang="zh-CN" dirty="0" smtClean="0"/>
                  <a:t> подбираются в процессе обучения на материале векторов каждого из компонентов и их наблюдаемых сочетаний</a:t>
                </a:r>
                <a:endParaRPr lang="ru-RU" altLang="zh-CN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Лексическая функция (</a:t>
            </a:r>
            <a:r>
              <a:rPr lang="en-US" dirty="0" smtClean="0"/>
              <a:t>Lexical 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dirty="0" smtClean="0"/>
                  <a:t>A – </a:t>
                </a:r>
                <a:r>
                  <a:rPr lang="ru-RU" dirty="0" smtClean="0"/>
                  <a:t>матрица, представляющая один элемент словосочетания (=«функцию»), 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 - вектор, представляющий второй элемент словосочетания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Матрица А вычисляется в процессе обучения на материале векторов </a:t>
                </a:r>
                <a:r>
                  <a:rPr lang="ru-RU" dirty="0" smtClean="0"/>
                  <a:t>наблюдаемых словосочетаний, включающих первый элемент моделируемой фразы, </a:t>
                </a:r>
                <a:r>
                  <a:rPr lang="ru-RU" dirty="0" smtClean="0"/>
                  <a:t>и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Baroni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Zamparelli</a:t>
                </a:r>
                <a:r>
                  <a:rPr lang="en-US" dirty="0" smtClean="0"/>
                  <a:t> 2010)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7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лексическая функция</a:t>
            </a:r>
            <a:br>
              <a:rPr lang="ru-RU" dirty="0" smtClean="0"/>
            </a:br>
            <a:r>
              <a:rPr lang="ru-RU" dirty="0"/>
              <a:t>(</a:t>
            </a:r>
            <a:r>
              <a:rPr lang="en-US" dirty="0" smtClean="0"/>
              <a:t>Practical lexical 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Отдельная матрица для каждого аргумента + вектор предиката</a:t>
                </a:r>
                <a:endParaRPr lang="en-US" dirty="0" smtClean="0"/>
              </a:p>
              <a:p>
                <a:r>
                  <a:rPr lang="ru-RU" dirty="0" smtClean="0"/>
                  <a:t>Для прилагательных (и одноместных глаголов):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e>
                    </m:acc>
                  </m:oMath>
                </a14:m>
                <a:r>
                  <a:rPr lang="en-US" baseline="-25000" dirty="0" smtClean="0"/>
                  <a:t> </a:t>
                </a:r>
                <a:endParaRPr lang="ru-RU" baseline="-25000" dirty="0" smtClean="0"/>
              </a:p>
              <a:p>
                <a:r>
                  <a:rPr lang="ru-RU" dirty="0" smtClean="0"/>
                  <a:t>Для двухместных глаголов: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𝑣𝑒𝑟𝑏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Paperno</a:t>
                </a:r>
                <a:r>
                  <a:rPr lang="en-US" dirty="0" smtClean="0"/>
                  <a:t> et al. 2014)</a:t>
                </a:r>
                <a:endParaRPr lang="ru-RU" dirty="0"/>
              </a:p>
              <a:p>
                <a:pPr marL="0" indent="0">
                  <a:buNone/>
                </a:pPr>
                <a:endParaRPr lang="ru-RU" baseline="-25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  <a:blipFill rotWithShape="0">
                <a:blip r:embed="rId2"/>
                <a:stretch>
                  <a:fillRect l="-1217" t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4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05514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5314"/>
                <a:gridCol w="2602523"/>
                <a:gridCol w="261776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МЕТОД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БЕЗ</a:t>
                      </a:r>
                      <a:r>
                        <a:rPr lang="ru-RU" sz="2800" baseline="0" dirty="0" smtClean="0"/>
                        <a:t> ОБУЧЕНИЯ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 ОБУЧЕНИЕМ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additive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dilation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full</a:t>
                      </a:r>
                      <a:r>
                        <a:rPr lang="en-US" sz="2800" baseline="0" dirty="0" smtClean="0"/>
                        <a:t> additive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practical 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72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30" y="239151"/>
            <a:ext cx="10515600" cy="109728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90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Jeff Mitchell and Mirella </a:t>
            </a:r>
            <a:r>
              <a:rPr lang="en-US" dirty="0" err="1"/>
              <a:t>Lapata</a:t>
            </a:r>
            <a:r>
              <a:rPr lang="en-US" dirty="0"/>
              <a:t>. 2010. </a:t>
            </a:r>
            <a:r>
              <a:rPr lang="en-US" dirty="0" smtClean="0"/>
              <a:t>Composition</a:t>
            </a:r>
            <a:r>
              <a:rPr lang="ru-RU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distributional models of semantics. </a:t>
            </a:r>
            <a:r>
              <a:rPr lang="en-US" i="1" dirty="0"/>
              <a:t>Cognitive Science</a:t>
            </a:r>
            <a:r>
              <a:rPr lang="en-US" dirty="0"/>
              <a:t>, 34(8):</a:t>
            </a:r>
            <a:r>
              <a:rPr lang="en-US" dirty="0" smtClean="0"/>
              <a:t>1388–1429.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 and Roberto </a:t>
            </a:r>
            <a:r>
              <a:rPr lang="en-US" dirty="0" err="1"/>
              <a:t>Zamparelli</a:t>
            </a:r>
            <a:r>
              <a:rPr lang="en-US" dirty="0"/>
              <a:t>. 2010. </a:t>
            </a:r>
            <a:r>
              <a:rPr lang="en-US" dirty="0" smtClean="0"/>
              <a:t>Nouns</a:t>
            </a:r>
            <a:r>
              <a:rPr lang="ru-RU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vectors, adjectives are matrices: </a:t>
            </a:r>
            <a:r>
              <a:rPr lang="en-US" dirty="0" smtClean="0"/>
              <a:t>Representing</a:t>
            </a:r>
            <a:r>
              <a:rPr lang="ru-RU" dirty="0" smtClean="0"/>
              <a:t> </a:t>
            </a:r>
            <a:r>
              <a:rPr lang="en-US" dirty="0" smtClean="0"/>
              <a:t>adjective-noun </a:t>
            </a:r>
            <a:r>
              <a:rPr lang="en-US" dirty="0"/>
              <a:t>constructions in semantic space.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i="1" dirty="0" smtClean="0"/>
              <a:t>Proceedings </a:t>
            </a:r>
            <a:r>
              <a:rPr lang="en-US" i="1" dirty="0"/>
              <a:t>of EMNLP</a:t>
            </a:r>
            <a:r>
              <a:rPr lang="en-US" dirty="0"/>
              <a:t>, pages 1183–1193, Boston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MA.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, </a:t>
            </a:r>
            <a:r>
              <a:rPr lang="en-US" dirty="0" err="1"/>
              <a:t>Raffaella</a:t>
            </a:r>
            <a:r>
              <a:rPr lang="en-US" dirty="0"/>
              <a:t> </a:t>
            </a:r>
            <a:r>
              <a:rPr lang="en-US" dirty="0" err="1"/>
              <a:t>Bernardi</a:t>
            </a:r>
            <a:r>
              <a:rPr lang="en-US" dirty="0"/>
              <a:t>, and Roberto </a:t>
            </a:r>
            <a:r>
              <a:rPr lang="en-US" dirty="0" err="1"/>
              <a:t>Zamparelli</a:t>
            </a:r>
            <a:r>
              <a:rPr lang="en-US" dirty="0"/>
              <a:t>. </a:t>
            </a:r>
            <a:r>
              <a:rPr lang="en-US" dirty="0" smtClean="0"/>
              <a:t>201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en-US" dirty="0" err="1"/>
              <a:t>Frege</a:t>
            </a:r>
            <a:r>
              <a:rPr lang="en-US" dirty="0"/>
              <a:t> in space: A program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compositional </a:t>
            </a:r>
            <a:r>
              <a:rPr lang="en-US" dirty="0"/>
              <a:t>distributional semantics. </a:t>
            </a:r>
            <a:r>
              <a:rPr lang="en-US" i="1" dirty="0"/>
              <a:t>Linguistic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Issues in Language </a:t>
            </a:r>
            <a:r>
              <a:rPr lang="en-US" i="1" dirty="0" smtClean="0"/>
              <a:t>Technology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http://clic.cimec.unitn.it/composes/materials/frege-in-space.pdf</a:t>
            </a:r>
            <a:endParaRPr lang="en-US" dirty="0" smtClean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r>
              <a:rPr lang="en-US" dirty="0"/>
              <a:t>, </a:t>
            </a:r>
            <a:r>
              <a:rPr lang="en-US" dirty="0" err="1"/>
              <a:t>Nghia</a:t>
            </a:r>
            <a:r>
              <a:rPr lang="en-US" dirty="0"/>
              <a:t> The Pham, and Marco </a:t>
            </a:r>
            <a:r>
              <a:rPr lang="en-US" dirty="0" err="1"/>
              <a:t>Baroni</a:t>
            </a:r>
            <a:r>
              <a:rPr lang="en-US" dirty="0" smtClean="0"/>
              <a:t>. 2014</a:t>
            </a:r>
            <a:r>
              <a:rPr lang="en-US" dirty="0"/>
              <a:t>. A practical and linguistically-motivated approach to compositional distributional semantics. </a:t>
            </a:r>
            <a:r>
              <a:rPr lang="en-US" dirty="0" smtClean="0"/>
              <a:t>In </a:t>
            </a:r>
            <a:r>
              <a:rPr lang="en-US" i="1" dirty="0" smtClean="0"/>
              <a:t>Proceedings </a:t>
            </a:r>
            <a:r>
              <a:rPr lang="en-US" i="1" dirty="0"/>
              <a:t>of ACL</a:t>
            </a:r>
            <a:r>
              <a:rPr lang="en-US" dirty="0"/>
              <a:t>. Baltimore, MD, pages </a:t>
            </a:r>
            <a:r>
              <a:rPr lang="en-US" dirty="0" smtClean="0"/>
              <a:t>90–99.</a:t>
            </a:r>
          </a:p>
          <a:p>
            <a:r>
              <a:rPr lang="ru-RU" dirty="0" smtClean="0"/>
              <a:t>Имплементация: библиотека </a:t>
            </a:r>
            <a:r>
              <a:rPr lang="en-US" dirty="0" smtClean="0"/>
              <a:t>DISSECT </a:t>
            </a:r>
            <a:r>
              <a:rPr lang="en-US" dirty="0">
                <a:hlinkClick r:id="rId3"/>
              </a:rPr>
              <a:t>https://zenodo.org/record/3368838#.</a:t>
            </a:r>
            <a:r>
              <a:rPr lang="en-US" dirty="0" smtClean="0">
                <a:hlinkClick r:id="rId3"/>
              </a:rPr>
              <a:t>XlwRp_RS_Dc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72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2" y="446356"/>
            <a:ext cx="10515600" cy="1325563"/>
          </a:xfrm>
        </p:spPr>
        <p:txBody>
          <a:bodyPr/>
          <a:lstStyle/>
          <a:p>
            <a:r>
              <a:rPr lang="ru-RU" dirty="0" smtClean="0"/>
              <a:t>Дистрибутивные модели: хронология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862" y="1895963"/>
            <a:ext cx="6977576" cy="4351338"/>
          </a:xfrm>
        </p:spPr>
        <p:txBody>
          <a:bodyPr/>
          <a:lstStyle/>
          <a:p>
            <a:r>
              <a:rPr lang="ru-RU" sz="3200" b="1" dirty="0" smtClean="0"/>
              <a:t>Матрицы совместной встречаемости</a:t>
            </a:r>
          </a:p>
          <a:p>
            <a:r>
              <a:rPr lang="ru-RU" sz="3200" dirty="0" smtClean="0"/>
              <a:t>Нейронные сети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word2vec </a:t>
            </a:r>
            <a:r>
              <a:rPr lang="ru-RU" sz="3200" dirty="0" smtClean="0"/>
              <a:t>и др.</a:t>
            </a:r>
          </a:p>
          <a:p>
            <a:r>
              <a:rPr lang="ru-RU" sz="3200" dirty="0" err="1" smtClean="0"/>
              <a:t>Трансформеры</a:t>
            </a:r>
            <a:r>
              <a:rPr lang="ru-RU" sz="3200" dirty="0" smtClean="0"/>
              <a:t>: </a:t>
            </a:r>
            <a:r>
              <a:rPr lang="en-US" sz="3200" dirty="0" smtClean="0"/>
              <a:t>BERT </a:t>
            </a:r>
            <a:r>
              <a:rPr lang="ru-RU" sz="3200" dirty="0" smtClean="0"/>
              <a:t>и др.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3158" y="2500874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~ 2013</a:t>
            </a:r>
          </a:p>
          <a:p>
            <a:r>
              <a:rPr lang="en-US" sz="3200" dirty="0" smtClean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796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совместной встречаемости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co-occurrence matrices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строится такая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Корпус (размер? </a:t>
            </a:r>
            <a:r>
              <a:rPr lang="ru-RU" dirty="0"/>
              <a:t>с</a:t>
            </a:r>
            <a:r>
              <a:rPr lang="ru-RU" dirty="0" smtClean="0"/>
              <a:t>одержание?)</a:t>
            </a:r>
          </a:p>
          <a:p>
            <a:r>
              <a:rPr lang="ru-RU" dirty="0" smtClean="0"/>
              <a:t>Лингвистические единицы, для которых будут строиться вектора (буквы, морфемы, слова, словосочетания, предложения)</a:t>
            </a:r>
            <a:endParaRPr lang="en-US" dirty="0" smtClean="0"/>
          </a:p>
          <a:p>
            <a:r>
              <a:rPr lang="ru-RU" dirty="0" smtClean="0"/>
              <a:t>Измерения (документ, словоформа, лемма… + количество)</a:t>
            </a:r>
          </a:p>
          <a:p>
            <a:r>
              <a:rPr lang="ru-RU" dirty="0" smtClean="0"/>
              <a:t>Значения измерений (линейное или синтаксическое расстояние + размер окна)</a:t>
            </a:r>
          </a:p>
          <a:p>
            <a:r>
              <a:rPr lang="ru-RU" dirty="0" smtClean="0"/>
              <a:t>Операции над итоговым векторным пространством (нормализация, взвешивание, сокращение размерности, композиция)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9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Измерения: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9875"/>
            <a:ext cx="10515600" cy="401708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Слова (леммы или словоформы), попадающие в «окно» установленного размера</a:t>
            </a:r>
          </a:p>
          <a:p>
            <a:r>
              <a:rPr lang="ru-RU" sz="3200" dirty="0" smtClean="0"/>
              <a:t>«Окно» может быть:</a:t>
            </a:r>
          </a:p>
          <a:p>
            <a:pPr lvl="1"/>
            <a:r>
              <a:rPr lang="ru-RU" sz="2800" dirty="0" smtClean="0"/>
              <a:t>Простым контактным (линейная сочетаемость)</a:t>
            </a:r>
          </a:p>
          <a:p>
            <a:pPr lvl="1"/>
            <a:r>
              <a:rPr lang="ru-RU" sz="2800" dirty="0" smtClean="0"/>
              <a:t>Синтаксическим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09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окна: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Линейное </a:t>
            </a:r>
            <a:r>
              <a:rPr lang="en-US" dirty="0" smtClean="0"/>
              <a:t>vs. </a:t>
            </a:r>
            <a:r>
              <a:rPr lang="ru-RU" dirty="0" smtClean="0"/>
              <a:t>синтаксическое расстояние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1341"/>
            <a:ext cx="10515600" cy="4235621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Окно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±3</a:t>
            </a:r>
            <a:endParaRPr lang="ru-RU" u="sng" dirty="0" smtClean="0"/>
          </a:p>
          <a:p>
            <a:r>
              <a:rPr lang="ru-RU" dirty="0" smtClean="0"/>
              <a:t>Линейное расстояние:</a:t>
            </a: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Эта </a:t>
            </a:r>
            <a:r>
              <a:rPr lang="ru-RU" i="1" dirty="0"/>
              <a:t>же идея </a:t>
            </a:r>
            <a:r>
              <a:rPr lang="ru-RU" i="1" dirty="0" smtClean="0"/>
              <a:t>высказана </a:t>
            </a:r>
            <a:r>
              <a:rPr lang="ru-RU" i="1" dirty="0"/>
              <a:t>в </a:t>
            </a:r>
            <a:r>
              <a:rPr lang="en-US" i="1" dirty="0" smtClean="0"/>
              <a:t>[</a:t>
            </a:r>
            <a:r>
              <a:rPr lang="ru-RU" b="1" i="1" dirty="0" smtClean="0"/>
              <a:t>дискуссии </a:t>
            </a:r>
            <a:r>
              <a:rPr lang="ru-RU" b="1" i="1" dirty="0"/>
              <a:t>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столом</a:t>
            </a:r>
            <a:r>
              <a:rPr lang="ru-RU" i="1" dirty="0"/>
              <a:t>" </a:t>
            </a:r>
            <a:r>
              <a:rPr lang="ru-RU" b="1" i="1" dirty="0"/>
              <a:t>по</a:t>
            </a:r>
            <a:r>
              <a:rPr lang="ru-RU" i="1" dirty="0"/>
              <a:t> </a:t>
            </a:r>
            <a:r>
              <a:rPr lang="ru-RU" b="1" i="1" dirty="0"/>
              <a:t>вопросам </a:t>
            </a:r>
            <a:r>
              <a:rPr lang="ru-RU" b="1" i="1" dirty="0" smtClean="0"/>
              <a:t>межнациональных</a:t>
            </a:r>
            <a:r>
              <a:rPr lang="en-US" i="1" dirty="0" smtClean="0"/>
              <a:t>]</a:t>
            </a:r>
            <a:r>
              <a:rPr lang="ru-RU" i="1" dirty="0" smtClean="0"/>
              <a:t> отношений</a:t>
            </a:r>
            <a:endParaRPr lang="ru-RU" dirty="0" smtClean="0"/>
          </a:p>
          <a:p>
            <a:pPr marL="0" indent="0">
              <a:buNone/>
            </a:pPr>
            <a:endParaRPr lang="ru-RU" i="1" dirty="0"/>
          </a:p>
          <a:p>
            <a:r>
              <a:rPr lang="ru-RU" dirty="0" smtClean="0"/>
              <a:t>Синтаксическое расстояние:</a:t>
            </a:r>
          </a:p>
          <a:p>
            <a:pPr marL="0" indent="0">
              <a:buNone/>
            </a:pPr>
            <a:r>
              <a:rPr lang="ru-RU" i="1" dirty="0"/>
              <a:t>Эта же идея высказана </a:t>
            </a:r>
            <a:r>
              <a:rPr lang="en-US" i="1" dirty="0" smtClean="0"/>
              <a:t>[</a:t>
            </a:r>
            <a:r>
              <a:rPr lang="ru-RU" b="1" i="1" dirty="0" smtClean="0"/>
              <a:t>в</a:t>
            </a:r>
            <a:r>
              <a:rPr lang="ru-RU" i="1" dirty="0" smtClean="0"/>
              <a:t> </a:t>
            </a:r>
            <a:r>
              <a:rPr lang="ru-RU" b="1" i="1" dirty="0" smtClean="0"/>
              <a:t>дискуссии </a:t>
            </a:r>
            <a:r>
              <a:rPr lang="ru-RU" b="1" i="1" dirty="0"/>
              <a:t>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столом</a:t>
            </a:r>
            <a:r>
              <a:rPr lang="ru-RU" i="1" dirty="0" smtClean="0"/>
              <a:t>“</a:t>
            </a:r>
            <a:r>
              <a:rPr lang="en-US" i="1" dirty="0" smtClean="0"/>
              <a:t>]</a:t>
            </a:r>
            <a:r>
              <a:rPr lang="ru-RU" i="1" dirty="0" smtClean="0"/>
              <a:t> </a:t>
            </a:r>
            <a:r>
              <a:rPr lang="ru-RU" i="1" dirty="0"/>
              <a:t>по вопросам </a:t>
            </a:r>
            <a:r>
              <a:rPr lang="ru-RU" i="1" dirty="0" smtClean="0"/>
              <a:t>межнациональных </a:t>
            </a:r>
            <a:r>
              <a:rPr lang="ru-RU" i="1" dirty="0"/>
              <a:t>отношений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9300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7440" y="1521876"/>
            <a:ext cx="7137302" cy="479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92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724" y="1825625"/>
            <a:ext cx="10002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Вариант 1:</a:t>
            </a:r>
          </a:p>
          <a:p>
            <a:pPr marL="0" indent="0">
              <a:buNone/>
            </a:pPr>
            <a:r>
              <a:rPr lang="ru-RU" sz="3000" dirty="0" smtClean="0"/>
              <a:t>Можно считать словосочетание неделимой сущностью,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ср. </a:t>
            </a:r>
            <a:r>
              <a:rPr lang="en-US" sz="3000" dirty="0" err="1" smtClean="0"/>
              <a:t>New_York_Times</a:t>
            </a:r>
            <a:r>
              <a:rPr lang="en-US" sz="3000" dirty="0" smtClean="0"/>
              <a:t> </a:t>
            </a:r>
            <a:r>
              <a:rPr lang="ru-RU" sz="3000" dirty="0" smtClean="0"/>
              <a:t>в </a:t>
            </a:r>
            <a:r>
              <a:rPr lang="en-US" sz="3000" dirty="0" err="1" smtClean="0"/>
              <a:t>Mikolov</a:t>
            </a:r>
            <a:r>
              <a:rPr lang="en-US" sz="3000" dirty="0" smtClean="0"/>
              <a:t> et al. 2013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Вектора наблюдаемых словосочетаний, или наблюдаемые вектора (</a:t>
            </a:r>
            <a:r>
              <a:rPr lang="en-US" sz="3000" i="1" dirty="0" smtClean="0"/>
              <a:t>observed</a:t>
            </a:r>
            <a:r>
              <a:rPr lang="en-US" sz="3000" dirty="0" smtClean="0"/>
              <a:t> vectors</a:t>
            </a:r>
            <a:r>
              <a:rPr lang="ru-RU" sz="3000" dirty="0" smtClean="0"/>
              <a:t>)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Какие у этого подхода есть ограничения?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81418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628</Words>
  <Application>Microsoft Office PowerPoint</Application>
  <PresentationFormat>Широкоэкранный</PresentationFormat>
  <Paragraphs>193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Times New Roman</vt:lpstr>
      <vt:lpstr>Тема Office</vt:lpstr>
      <vt:lpstr>Модели композиции, или векторные представления для фраз и предложений</vt:lpstr>
      <vt:lpstr>Дистрибутивные модели: хронология</vt:lpstr>
      <vt:lpstr>Дистрибутивные модели: хронология</vt:lpstr>
      <vt:lpstr>Матрицы совместной встречаемости (co-occurrence matrices)</vt:lpstr>
      <vt:lpstr>Как строится такая модель</vt:lpstr>
      <vt:lpstr>Измерения: слова</vt:lpstr>
      <vt:lpstr>Понятие окна: Линейное vs. синтаксическое расстояние </vt:lpstr>
      <vt:lpstr>Иллюстрация</vt:lpstr>
      <vt:lpstr>Векторные представления для словосочетаний</vt:lpstr>
      <vt:lpstr>Векторные представления для словосочетаний</vt:lpstr>
      <vt:lpstr>Проект COMPOSES</vt:lpstr>
      <vt:lpstr>О проекте</vt:lpstr>
      <vt:lpstr>Команда</vt:lpstr>
      <vt:lpstr>Лингвистическая философия</vt:lpstr>
      <vt:lpstr>Модели композиции</vt:lpstr>
      <vt:lpstr>Аддитивная модель (additive model)</vt:lpstr>
      <vt:lpstr>Аддитивная взвешенная модель (weighted additive)</vt:lpstr>
      <vt:lpstr>Мультипликативная модель (multiplicative model)</vt:lpstr>
      <vt:lpstr>Расширительная модель (dilation model)</vt:lpstr>
      <vt:lpstr>Полная аддитивная модель (full additive model)</vt:lpstr>
      <vt:lpstr>Лексическая функция (Lexical function)</vt:lpstr>
      <vt:lpstr>Практическая лексическая функция (Practical lexical function)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Рыжова</dc:creator>
  <cp:lastModifiedBy>Дарья Рыжова</cp:lastModifiedBy>
  <cp:revision>28</cp:revision>
  <dcterms:created xsi:type="dcterms:W3CDTF">2020-02-29T10:56:09Z</dcterms:created>
  <dcterms:modified xsi:type="dcterms:W3CDTF">2021-02-24T19:37:01Z</dcterms:modified>
</cp:coreProperties>
</file>