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30" name="Shape 30"/>
        <p:cNvGrpSpPr/>
        <p:nvPr/>
      </p:nvGrpSpPr>
      <p:grpSpPr>
        <a:xfrm>
          <a:off x="0" y="0"/>
          <a:ext cx="0" cy="0"/>
          <a:chOff x="0" y="0"/>
          <a:chExt cx="0" cy="0"/>
        </a:xfrm>
      </p:grpSpPr>
      <p:sp>
        <p:nvSpPr>
          <p:cNvPr id="31" name="Google Shape;31;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rbc.ru/politics/28/03/2019/5c9bf3549a794766d6e39428?from=from_main" TargetMode="External"/><Relationship Id="rId4" Type="http://schemas.openxmlformats.org/officeDocument/2006/relationships/hyperlink" Target="https://www.rbc.ru/politics/28/03/2019/5c9bf3549a794766d6e39428?from=from_mai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novayagazeta.ru/news/2017/09/13/135229-k-videoblogeru-v-kemerovo-prishli-s-obyskom-posle-rolika-pro-bankira-tinkova" TargetMode="External"/><Relationship Id="rId4" Type="http://schemas.openxmlformats.org/officeDocument/2006/relationships/hyperlink" Target="http://www.newsru.com/russia/21sep2017/putin_yandex.html" TargetMode="External"/><Relationship Id="rId5" Type="http://schemas.openxmlformats.org/officeDocument/2006/relationships/hyperlink" Target="https://lenta.ru/news/2018/07/31/stayhom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hyperlink" Target="https://www.google.com/url?sa=i&amp;rct=j&amp;q=&amp;esrc=s&amp;source=images&amp;cd=&amp;cad=rja&amp;uact=8&amp;ved=2ahUKEwjQ2IDS4OneAhWEdCwKHZT1BMgQjB16BAgBEAQ&amp;url=http://www.ithinkwell.org/autism-correlation-does-not-equal-correlation/&amp;psig=AOvVaw2ATtvpitxv2KY-5VL53sxF&amp;ust=154303580188936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1.jpg"/><Relationship Id="rId4" Type="http://schemas.openxmlformats.org/officeDocument/2006/relationships/hyperlink" Target="http://www.blog44.c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cran.r-project.org/bin/windows/bas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4400"/>
              <a:buFont typeface="Calibri"/>
              <a:buNone/>
            </a:pPr>
            <a:r>
              <a:rPr lang="en-US">
                <a:solidFill>
                  <a:srgbClr val="7030A0"/>
                </a:solidFill>
              </a:rPr>
              <a:t>How to Lie with Statistics. Getting acquainted with R </a:t>
            </a:r>
            <a:endParaRPr>
              <a:solidFill>
                <a:srgbClr val="7030A0"/>
              </a:solidFill>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17365D"/>
              </a:buClr>
              <a:buSzPts val="2240"/>
              <a:buNone/>
            </a:pPr>
            <a:r>
              <a:rPr lang="en-US" sz="2240">
                <a:solidFill>
                  <a:srgbClr val="17365D"/>
                </a:solidFill>
              </a:rPr>
              <a:t>Корпусные методы исследований языковых процессов</a:t>
            </a:r>
            <a:endParaRPr/>
          </a:p>
          <a:p>
            <a:pPr indent="0" lvl="0" marL="0" rtl="0" algn="ctr">
              <a:lnSpc>
                <a:spcPct val="80000"/>
              </a:lnSpc>
              <a:spcBef>
                <a:spcPts val="448"/>
              </a:spcBef>
              <a:spcAft>
                <a:spcPts val="0"/>
              </a:spcAft>
              <a:buClr>
                <a:srgbClr val="888888"/>
              </a:buClr>
              <a:buSzPts val="2240"/>
              <a:buNone/>
            </a:pPr>
            <a:r>
              <a:t/>
            </a:r>
            <a:endParaRPr sz="2240">
              <a:solidFill>
                <a:srgbClr val="17365D"/>
              </a:solidFill>
            </a:endParaRPr>
          </a:p>
          <a:p>
            <a:pPr indent="0" lvl="0" marL="0" rtl="0" algn="ctr">
              <a:lnSpc>
                <a:spcPct val="80000"/>
              </a:lnSpc>
              <a:spcBef>
                <a:spcPts val="448"/>
              </a:spcBef>
              <a:spcAft>
                <a:spcPts val="0"/>
              </a:spcAft>
              <a:buClr>
                <a:srgbClr val="17365D"/>
              </a:buClr>
              <a:buSzPts val="2240"/>
              <a:buNone/>
            </a:pPr>
            <a:r>
              <a:rPr lang="en-US" sz="2240">
                <a:solidFill>
                  <a:srgbClr val="17365D"/>
                </a:solidFill>
              </a:rPr>
              <a:t>Даша Попова</a:t>
            </a:r>
            <a:endParaRPr/>
          </a:p>
          <a:p>
            <a:pPr indent="0" lvl="0" marL="0" rtl="0" algn="ctr">
              <a:lnSpc>
                <a:spcPct val="80000"/>
              </a:lnSpc>
              <a:spcBef>
                <a:spcPts val="448"/>
              </a:spcBef>
              <a:spcAft>
                <a:spcPts val="0"/>
              </a:spcAft>
              <a:buClr>
                <a:srgbClr val="17365D"/>
              </a:buClr>
              <a:buSzPts val="2240"/>
              <a:buNone/>
            </a:pPr>
            <a:r>
              <a:rPr lang="en-US" sz="2240">
                <a:solidFill>
                  <a:srgbClr val="17365D"/>
                </a:solidFill>
              </a:rPr>
              <a:t>3</a:t>
            </a:r>
            <a:r>
              <a:rPr lang="en-US" sz="2240">
                <a:solidFill>
                  <a:srgbClr val="17365D"/>
                </a:solidFill>
              </a:rPr>
              <a:t>.11.2020</a:t>
            </a:r>
            <a:endParaRPr sz="2240">
              <a:solidFill>
                <a:srgbClr val="17365D"/>
              </a:solidFill>
            </a:endParaRPr>
          </a:p>
          <a:p>
            <a:pPr indent="0" lvl="0" marL="0" rtl="0" algn="l">
              <a:lnSpc>
                <a:spcPct val="80000"/>
              </a:lnSpc>
              <a:spcBef>
                <a:spcPts val="448"/>
              </a:spcBef>
              <a:spcAft>
                <a:spcPts val="0"/>
              </a:spcAft>
              <a:buClr>
                <a:srgbClr val="17365D"/>
              </a:buClr>
              <a:buSzPts val="2240"/>
              <a:buNone/>
            </a:pPr>
            <a:r>
              <a:t/>
            </a:r>
            <a:endParaRPr sz="2240">
              <a:solidFill>
                <a:srgbClr val="17365D"/>
              </a:solidFill>
            </a:endParaRPr>
          </a:p>
          <a:p>
            <a:pPr indent="0" lvl="0" marL="0" rtl="0" algn="ctr">
              <a:lnSpc>
                <a:spcPct val="80000"/>
              </a:lnSpc>
              <a:spcBef>
                <a:spcPts val="448"/>
              </a:spcBef>
              <a:spcAft>
                <a:spcPts val="0"/>
              </a:spcAft>
              <a:buClr>
                <a:srgbClr val="888888"/>
              </a:buClr>
              <a:buSzPts val="2240"/>
              <a:buNone/>
            </a:pPr>
            <a:r>
              <a:t/>
            </a:r>
            <a:endParaRPr sz="22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3959"/>
              <a:buFont typeface="Calibri"/>
              <a:buNone/>
            </a:pPr>
            <a:r>
              <a:rPr lang="en-US" sz="3959">
                <a:solidFill>
                  <a:srgbClr val="7030A0"/>
                </a:solidFill>
              </a:rPr>
              <a:t>Presuppositions and implicatures</a:t>
            </a:r>
            <a:endParaRPr sz="3959">
              <a:solidFill>
                <a:srgbClr val="7030A0"/>
              </a:solidFill>
            </a:endParaRPr>
          </a:p>
        </p:txBody>
      </p:sp>
      <p:sp>
        <p:nvSpPr>
          <p:cNvPr id="141" name="Google Shape;141;p22"/>
          <p:cNvSpPr txBox="1"/>
          <p:nvPr>
            <p:ph idx="1" type="body"/>
          </p:nvPr>
        </p:nvSpPr>
        <p:spPr>
          <a:xfrm>
            <a:off x="457200" y="1000108"/>
            <a:ext cx="8229600" cy="564360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520"/>
              <a:buNone/>
            </a:pPr>
            <a:r>
              <a:t/>
            </a:r>
            <a:endParaRPr sz="1520"/>
          </a:p>
          <a:p>
            <a:pPr indent="-342900" lvl="0" marL="342900" rtl="0" algn="l">
              <a:lnSpc>
                <a:spcPct val="80000"/>
              </a:lnSpc>
              <a:spcBef>
                <a:spcPts val="304"/>
              </a:spcBef>
              <a:spcAft>
                <a:spcPts val="0"/>
              </a:spcAft>
              <a:buClr>
                <a:schemeClr val="dk1"/>
              </a:buClr>
              <a:buSzPts val="1520"/>
              <a:buNone/>
            </a:pPr>
            <a:r>
              <a:rPr lang="en-US" sz="1520"/>
              <a:t>(1) </a:t>
            </a:r>
            <a:r>
              <a:rPr i="1" lang="en-US" sz="1520"/>
              <a:t>Когда Ваня ездил в Париж?</a:t>
            </a:r>
            <a:endParaRPr/>
          </a:p>
          <a:p>
            <a:pPr indent="-342900" lvl="0" marL="342900" rtl="0" algn="l">
              <a:lnSpc>
                <a:spcPct val="80000"/>
              </a:lnSpc>
              <a:spcBef>
                <a:spcPts val="304"/>
              </a:spcBef>
              <a:spcAft>
                <a:spcPts val="0"/>
              </a:spcAft>
              <a:buClr>
                <a:schemeClr val="dk1"/>
              </a:buClr>
              <a:buSzPts val="1520"/>
              <a:buNone/>
            </a:pPr>
            <a:r>
              <a:rPr lang="en-US" sz="1520"/>
              <a:t>Пресуппозиция: </a:t>
            </a:r>
            <a:r>
              <a:rPr lang="en-US" sz="1520" u="sng"/>
              <a:t>Ваня ездил в Париж.</a:t>
            </a:r>
            <a:endParaRPr/>
          </a:p>
          <a:p>
            <a:pPr indent="-342900" lvl="0" marL="342900" rtl="0" algn="l">
              <a:lnSpc>
                <a:spcPct val="80000"/>
              </a:lnSpc>
              <a:spcBef>
                <a:spcPts val="304"/>
              </a:spcBef>
              <a:spcAft>
                <a:spcPts val="0"/>
              </a:spcAft>
              <a:buClr>
                <a:schemeClr val="dk1"/>
              </a:buClr>
              <a:buSzPts val="1520"/>
              <a:buNone/>
            </a:pPr>
            <a:r>
              <a:t/>
            </a:r>
            <a:endParaRPr sz="1520" u="sng"/>
          </a:p>
          <a:p>
            <a:pPr indent="-342900" lvl="0" marL="342900" rtl="0" algn="l">
              <a:lnSpc>
                <a:spcPct val="80000"/>
              </a:lnSpc>
              <a:spcBef>
                <a:spcPts val="304"/>
              </a:spcBef>
              <a:spcAft>
                <a:spcPts val="0"/>
              </a:spcAft>
              <a:buClr>
                <a:schemeClr val="dk1"/>
              </a:buClr>
              <a:buSzPts val="1520"/>
              <a:buNone/>
            </a:pPr>
            <a:r>
              <a:rPr lang="en-US" sz="1520"/>
              <a:t>(2) </a:t>
            </a:r>
            <a:r>
              <a:rPr i="1" lang="en-US" sz="1520"/>
              <a:t>Король Франции лыс.</a:t>
            </a:r>
            <a:endParaRPr/>
          </a:p>
          <a:p>
            <a:pPr indent="-342900" lvl="0" marL="342900" rtl="0" algn="l">
              <a:lnSpc>
                <a:spcPct val="80000"/>
              </a:lnSpc>
              <a:spcBef>
                <a:spcPts val="304"/>
              </a:spcBef>
              <a:spcAft>
                <a:spcPts val="0"/>
              </a:spcAft>
              <a:buClr>
                <a:schemeClr val="dk1"/>
              </a:buClr>
              <a:buSzPts val="1520"/>
              <a:buNone/>
            </a:pPr>
            <a:r>
              <a:rPr lang="en-US" sz="1520"/>
              <a:t>Пресуппозиция: </a:t>
            </a:r>
            <a:r>
              <a:rPr lang="en-US" sz="1520" u="sng"/>
              <a:t>Существует король Франции.</a:t>
            </a:r>
            <a:endParaRPr/>
          </a:p>
          <a:p>
            <a:pPr indent="-342900" lvl="0" marL="342900" rtl="0" algn="l">
              <a:lnSpc>
                <a:spcPct val="80000"/>
              </a:lnSpc>
              <a:spcBef>
                <a:spcPts val="304"/>
              </a:spcBef>
              <a:spcAft>
                <a:spcPts val="0"/>
              </a:spcAft>
              <a:buClr>
                <a:schemeClr val="dk1"/>
              </a:buClr>
              <a:buSzPts val="1520"/>
              <a:buNone/>
            </a:pPr>
            <a:r>
              <a:t/>
            </a:r>
            <a:endParaRPr sz="1520" u="sng"/>
          </a:p>
          <a:p>
            <a:pPr indent="-342900" lvl="0" marL="342900" rtl="0" algn="l">
              <a:lnSpc>
                <a:spcPct val="80000"/>
              </a:lnSpc>
              <a:spcBef>
                <a:spcPts val="304"/>
              </a:spcBef>
              <a:spcAft>
                <a:spcPts val="0"/>
              </a:spcAft>
              <a:buClr>
                <a:schemeClr val="dk1"/>
              </a:buClr>
              <a:buSzPts val="1520"/>
              <a:buNone/>
            </a:pPr>
            <a:r>
              <a:rPr lang="en-US" sz="1520"/>
              <a:t>(3) </a:t>
            </a:r>
            <a:r>
              <a:rPr i="1" lang="en-US" sz="1520"/>
              <a:t>Мой слон любит фисташковые торты.</a:t>
            </a:r>
            <a:endParaRPr/>
          </a:p>
          <a:p>
            <a:pPr indent="-342900" lvl="0" marL="342900" rtl="0" algn="l">
              <a:lnSpc>
                <a:spcPct val="80000"/>
              </a:lnSpc>
              <a:spcBef>
                <a:spcPts val="304"/>
              </a:spcBef>
              <a:spcAft>
                <a:spcPts val="0"/>
              </a:spcAft>
              <a:buClr>
                <a:schemeClr val="dk1"/>
              </a:buClr>
              <a:buSzPts val="1520"/>
              <a:buNone/>
            </a:pPr>
            <a:r>
              <a:rPr lang="en-US" sz="1520"/>
              <a:t>Пресуппозиция: </a:t>
            </a:r>
            <a:r>
              <a:rPr lang="en-US" sz="1520" u="sng"/>
              <a:t>У меня есть слон. </a:t>
            </a:r>
            <a:endParaRPr sz="1520" u="sng"/>
          </a:p>
          <a:p>
            <a:pPr indent="-342900" lvl="0" marL="342900" rtl="0" algn="l">
              <a:lnSpc>
                <a:spcPct val="80000"/>
              </a:lnSpc>
              <a:spcBef>
                <a:spcPts val="304"/>
              </a:spcBef>
              <a:spcAft>
                <a:spcPts val="0"/>
              </a:spcAft>
              <a:buClr>
                <a:schemeClr val="dk1"/>
              </a:buClr>
              <a:buSzPts val="1520"/>
              <a:buNone/>
            </a:pPr>
            <a:r>
              <a:t/>
            </a:r>
            <a:endParaRPr sz="1520"/>
          </a:p>
          <a:p>
            <a:pPr indent="-342900" lvl="0" marL="342900" rtl="0" algn="l">
              <a:lnSpc>
                <a:spcPct val="80000"/>
              </a:lnSpc>
              <a:spcBef>
                <a:spcPts val="304"/>
              </a:spcBef>
              <a:spcAft>
                <a:spcPts val="0"/>
              </a:spcAft>
              <a:buClr>
                <a:schemeClr val="dk1"/>
              </a:buClr>
              <a:buSzPts val="1520"/>
              <a:buNone/>
            </a:pPr>
            <a:r>
              <a:rPr b="1" lang="en-US" sz="1520"/>
              <a:t>Пресуппозиция</a:t>
            </a:r>
            <a:r>
              <a:rPr lang="en-US" sz="1520"/>
              <a:t> – условие осмысленности предложения, сохраняется под отрицанием и в вопросах.</a:t>
            </a:r>
            <a:endParaRPr/>
          </a:p>
          <a:p>
            <a:pPr indent="-342900" lvl="0" marL="342900" rtl="0" algn="l">
              <a:lnSpc>
                <a:spcPct val="80000"/>
              </a:lnSpc>
              <a:spcBef>
                <a:spcPts val="304"/>
              </a:spcBef>
              <a:spcAft>
                <a:spcPts val="0"/>
              </a:spcAft>
              <a:buClr>
                <a:schemeClr val="dk1"/>
              </a:buClr>
              <a:buSzPts val="1520"/>
              <a:buNone/>
            </a:pPr>
            <a:r>
              <a:t/>
            </a:r>
            <a:endParaRPr sz="1520"/>
          </a:p>
          <a:p>
            <a:pPr indent="-342900" lvl="0" marL="342900" rtl="0" algn="l">
              <a:lnSpc>
                <a:spcPct val="80000"/>
              </a:lnSpc>
              <a:spcBef>
                <a:spcPts val="304"/>
              </a:spcBef>
              <a:spcAft>
                <a:spcPts val="0"/>
              </a:spcAft>
              <a:buClr>
                <a:schemeClr val="dk1"/>
              </a:buClr>
              <a:buSzPts val="1520"/>
              <a:buNone/>
            </a:pPr>
            <a:r>
              <a:t/>
            </a:r>
            <a:endParaRPr sz="1520"/>
          </a:p>
          <a:p>
            <a:pPr indent="-342900" lvl="0" marL="342900" rtl="0" algn="l">
              <a:lnSpc>
                <a:spcPct val="80000"/>
              </a:lnSpc>
              <a:spcBef>
                <a:spcPts val="304"/>
              </a:spcBef>
              <a:spcAft>
                <a:spcPts val="0"/>
              </a:spcAft>
              <a:buClr>
                <a:schemeClr val="dk1"/>
              </a:buClr>
              <a:buSzPts val="1520"/>
              <a:buNone/>
            </a:pPr>
            <a:r>
              <a:rPr lang="en-US" sz="1520"/>
              <a:t>(4) </a:t>
            </a:r>
            <a:r>
              <a:rPr i="1" lang="en-US" sz="1520"/>
              <a:t>У Вани две дочки. </a:t>
            </a:r>
            <a:endParaRPr/>
          </a:p>
          <a:p>
            <a:pPr indent="-342900" lvl="0" marL="342900" rtl="0" algn="l">
              <a:lnSpc>
                <a:spcPct val="80000"/>
              </a:lnSpc>
              <a:spcBef>
                <a:spcPts val="304"/>
              </a:spcBef>
              <a:spcAft>
                <a:spcPts val="0"/>
              </a:spcAft>
              <a:buClr>
                <a:schemeClr val="dk1"/>
              </a:buClr>
              <a:buSzPts val="1520"/>
              <a:buNone/>
            </a:pPr>
            <a:r>
              <a:rPr lang="en-US" sz="1520"/>
              <a:t>Импликатура: </a:t>
            </a:r>
            <a:r>
              <a:rPr lang="en-US" sz="1520" u="sng"/>
              <a:t>две, а не три, четыре …</a:t>
            </a:r>
            <a:endParaRPr/>
          </a:p>
          <a:p>
            <a:pPr indent="-342900" lvl="0" marL="342900" rtl="0" algn="l">
              <a:lnSpc>
                <a:spcPct val="80000"/>
              </a:lnSpc>
              <a:spcBef>
                <a:spcPts val="304"/>
              </a:spcBef>
              <a:spcAft>
                <a:spcPts val="0"/>
              </a:spcAft>
              <a:buClr>
                <a:schemeClr val="dk1"/>
              </a:buClr>
              <a:buSzPts val="1520"/>
              <a:buNone/>
            </a:pPr>
            <a:r>
              <a:t/>
            </a:r>
            <a:endParaRPr sz="1520"/>
          </a:p>
          <a:p>
            <a:pPr indent="-342900" lvl="0" marL="342900" rtl="0" algn="l">
              <a:lnSpc>
                <a:spcPct val="80000"/>
              </a:lnSpc>
              <a:spcBef>
                <a:spcPts val="304"/>
              </a:spcBef>
              <a:spcAft>
                <a:spcPts val="0"/>
              </a:spcAft>
              <a:buClr>
                <a:schemeClr val="dk1"/>
              </a:buClr>
              <a:buSzPts val="1520"/>
              <a:buNone/>
            </a:pPr>
            <a:r>
              <a:rPr lang="en-US" sz="1520"/>
              <a:t>(5) </a:t>
            </a:r>
            <a:r>
              <a:rPr i="1" lang="en-US" sz="1520"/>
              <a:t>Ваня промочил ноги и заболел.</a:t>
            </a:r>
            <a:endParaRPr/>
          </a:p>
          <a:p>
            <a:pPr indent="-342900" lvl="0" marL="342900" rtl="0" algn="l">
              <a:lnSpc>
                <a:spcPct val="80000"/>
              </a:lnSpc>
              <a:spcBef>
                <a:spcPts val="304"/>
              </a:spcBef>
              <a:spcAft>
                <a:spcPts val="0"/>
              </a:spcAft>
              <a:buClr>
                <a:schemeClr val="dk1"/>
              </a:buClr>
              <a:buSzPts val="1520"/>
              <a:buNone/>
            </a:pPr>
            <a:r>
              <a:rPr lang="en-US" sz="1520"/>
              <a:t>Импликатура: </a:t>
            </a:r>
            <a:r>
              <a:rPr lang="en-US" sz="1520" u="sng"/>
              <a:t>Ваня заболел после того, как промочил ноги.</a:t>
            </a:r>
            <a:endParaRPr/>
          </a:p>
          <a:p>
            <a:pPr indent="-342900" lvl="0" marL="342900" rtl="0" algn="l">
              <a:lnSpc>
                <a:spcPct val="80000"/>
              </a:lnSpc>
              <a:spcBef>
                <a:spcPts val="304"/>
              </a:spcBef>
              <a:spcAft>
                <a:spcPts val="0"/>
              </a:spcAft>
              <a:buClr>
                <a:schemeClr val="dk1"/>
              </a:buClr>
              <a:buSzPts val="1520"/>
              <a:buNone/>
            </a:pPr>
            <a:r>
              <a:t/>
            </a:r>
            <a:endParaRPr sz="1520"/>
          </a:p>
          <a:p>
            <a:pPr indent="-342900" lvl="0" marL="342900" rtl="0" algn="l">
              <a:lnSpc>
                <a:spcPct val="80000"/>
              </a:lnSpc>
              <a:spcBef>
                <a:spcPts val="304"/>
              </a:spcBef>
              <a:spcAft>
                <a:spcPts val="0"/>
              </a:spcAft>
              <a:buClr>
                <a:schemeClr val="dk1"/>
              </a:buClr>
              <a:buSzPts val="1520"/>
              <a:buNone/>
            </a:pPr>
            <a:r>
              <a:rPr lang="en-US" sz="1520"/>
              <a:t>(6) -- </a:t>
            </a:r>
            <a:r>
              <a:rPr i="1" lang="en-US" sz="1520"/>
              <a:t>Где кастрюли?</a:t>
            </a:r>
            <a:endParaRPr/>
          </a:p>
          <a:p>
            <a:pPr indent="-342900" lvl="0" marL="342900" rtl="0" algn="l">
              <a:lnSpc>
                <a:spcPct val="80000"/>
              </a:lnSpc>
              <a:spcBef>
                <a:spcPts val="304"/>
              </a:spcBef>
              <a:spcAft>
                <a:spcPts val="0"/>
              </a:spcAft>
              <a:buClr>
                <a:schemeClr val="dk1"/>
              </a:buClr>
              <a:buSzPts val="1520"/>
              <a:buNone/>
            </a:pPr>
            <a:r>
              <a:rPr i="1" lang="en-US" sz="1520"/>
              <a:t>      -- Посмотри в нижнем ящике.</a:t>
            </a:r>
            <a:endParaRPr/>
          </a:p>
          <a:p>
            <a:pPr indent="-342900" lvl="0" marL="342900" rtl="0" algn="l">
              <a:lnSpc>
                <a:spcPct val="80000"/>
              </a:lnSpc>
              <a:spcBef>
                <a:spcPts val="304"/>
              </a:spcBef>
              <a:spcAft>
                <a:spcPts val="0"/>
              </a:spcAft>
              <a:buClr>
                <a:schemeClr val="dk1"/>
              </a:buClr>
              <a:buSzPts val="1520"/>
              <a:buNone/>
            </a:pPr>
            <a:r>
              <a:rPr lang="en-US" sz="1520"/>
              <a:t>Импликатура: </a:t>
            </a:r>
            <a:r>
              <a:rPr lang="en-US" sz="1520" u="sng"/>
              <a:t>Возможно, кастрюли в нижнем ящике.</a:t>
            </a:r>
            <a:endParaRPr sz="1520" u="sng"/>
          </a:p>
          <a:p>
            <a:pPr indent="-342900" lvl="0" marL="342900" rtl="0" algn="l">
              <a:lnSpc>
                <a:spcPct val="80000"/>
              </a:lnSpc>
              <a:spcBef>
                <a:spcPts val="304"/>
              </a:spcBef>
              <a:spcAft>
                <a:spcPts val="0"/>
              </a:spcAft>
              <a:buClr>
                <a:schemeClr val="dk1"/>
              </a:buClr>
              <a:buSzPts val="1520"/>
              <a:buNone/>
            </a:pPr>
            <a:r>
              <a:t/>
            </a:r>
            <a:endParaRPr sz="1520"/>
          </a:p>
          <a:p>
            <a:pPr indent="-246380" lvl="0" marL="342900" rtl="0" algn="l">
              <a:lnSpc>
                <a:spcPct val="80000"/>
              </a:lnSpc>
              <a:spcBef>
                <a:spcPts val="304"/>
              </a:spcBef>
              <a:spcAft>
                <a:spcPts val="0"/>
              </a:spcAft>
              <a:buClr>
                <a:schemeClr val="dk1"/>
              </a:buClr>
              <a:buSzPts val="1520"/>
              <a:buNone/>
            </a:pPr>
            <a:r>
              <a:t/>
            </a:r>
            <a:endParaRPr sz="1520"/>
          </a:p>
          <a:p>
            <a:pPr indent="-342900" lvl="0" marL="342900" rtl="0" algn="l">
              <a:lnSpc>
                <a:spcPct val="80000"/>
              </a:lnSpc>
              <a:spcBef>
                <a:spcPts val="304"/>
              </a:spcBef>
              <a:spcAft>
                <a:spcPts val="0"/>
              </a:spcAft>
              <a:buClr>
                <a:schemeClr val="dk1"/>
              </a:buClr>
              <a:buSzPts val="1520"/>
              <a:buNone/>
            </a:pPr>
            <a:r>
              <a:t/>
            </a:r>
            <a:endParaRPr sz="15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3959"/>
              <a:buFont typeface="Calibri"/>
              <a:buNone/>
            </a:pPr>
            <a:r>
              <a:rPr lang="en-US" sz="3959">
                <a:solidFill>
                  <a:srgbClr val="7030A0"/>
                </a:solidFill>
              </a:rPr>
              <a:t>Presuppositions and implicatures</a:t>
            </a:r>
            <a:endParaRPr sz="3959">
              <a:solidFill>
                <a:srgbClr val="7030A0"/>
              </a:solidFill>
            </a:endParaRPr>
          </a:p>
        </p:txBody>
      </p:sp>
      <p:sp>
        <p:nvSpPr>
          <p:cNvPr id="147" name="Google Shape;147;p23"/>
          <p:cNvSpPr txBox="1"/>
          <p:nvPr>
            <p:ph idx="1" type="body"/>
          </p:nvPr>
        </p:nvSpPr>
        <p:spPr>
          <a:xfrm>
            <a:off x="457200" y="1142984"/>
            <a:ext cx="8229600" cy="528641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615"/>
              <a:buNone/>
            </a:pPr>
            <a:r>
              <a:rPr lang="en-US" sz="1615"/>
              <a:t>Заголовки газет часто содержат пресуппозиции. Какие тут содержатся пресуппозиции? Найдите триггеры пресуппозиций, если возможно, в следующих заголовках. </a:t>
            </a:r>
            <a:endParaRPr/>
          </a:p>
          <a:p>
            <a:pPr indent="-342900" lvl="0" marL="342900" rtl="0" algn="l">
              <a:lnSpc>
                <a:spcPct val="80000"/>
              </a:lnSpc>
              <a:spcBef>
                <a:spcPts val="323"/>
              </a:spcBef>
              <a:spcAft>
                <a:spcPts val="0"/>
              </a:spcAft>
              <a:buClr>
                <a:schemeClr val="dk1"/>
              </a:buClr>
              <a:buSzPts val="1615"/>
              <a:buNone/>
            </a:pPr>
            <a:r>
              <a:rPr lang="en-US" sz="1615"/>
              <a:t> </a:t>
            </a:r>
            <a:endParaRPr/>
          </a:p>
          <a:p>
            <a:pPr indent="-342900" lvl="0" marL="342900" rtl="0" algn="l">
              <a:lnSpc>
                <a:spcPct val="80000"/>
              </a:lnSpc>
              <a:spcBef>
                <a:spcPts val="323"/>
              </a:spcBef>
              <a:spcAft>
                <a:spcPts val="0"/>
              </a:spcAft>
              <a:buClr>
                <a:schemeClr val="dk1"/>
              </a:buClr>
              <a:buSzPts val="1615"/>
              <a:buChar char="•"/>
            </a:pPr>
            <a:r>
              <a:rPr lang="en-US" sz="1615"/>
              <a:t>Минфин Чечни попросил увеличить дотации на 13 миллиардов рублей </a:t>
            </a:r>
            <a:endParaRPr/>
          </a:p>
          <a:p>
            <a:pPr indent="-342900" lvl="0" marL="342900" rtl="0" algn="l">
              <a:lnSpc>
                <a:spcPct val="80000"/>
              </a:lnSpc>
              <a:spcBef>
                <a:spcPts val="323"/>
              </a:spcBef>
              <a:spcAft>
                <a:spcPts val="0"/>
              </a:spcAft>
              <a:buClr>
                <a:schemeClr val="dk1"/>
              </a:buClr>
              <a:buSzPts val="1615"/>
              <a:buNone/>
            </a:pPr>
            <a:r>
              <a:t/>
            </a:r>
            <a:endParaRPr sz="1615"/>
          </a:p>
          <a:p>
            <a:pPr indent="-342900" lvl="0" marL="342900" rtl="0" algn="l">
              <a:lnSpc>
                <a:spcPct val="80000"/>
              </a:lnSpc>
              <a:spcBef>
                <a:spcPts val="323"/>
              </a:spcBef>
              <a:spcAft>
                <a:spcPts val="0"/>
              </a:spcAft>
              <a:buClr>
                <a:schemeClr val="dk1"/>
              </a:buClr>
              <a:buSzPts val="1615"/>
              <a:buChar char="•"/>
            </a:pPr>
            <a:r>
              <a:rPr lang="en-US" sz="1615"/>
              <a:t>Royal Bank of Scotland заплатит миллиард долларов за обман акционеров </a:t>
            </a:r>
            <a:endParaRPr/>
          </a:p>
          <a:p>
            <a:pPr indent="-240347" lvl="0" marL="342900" rtl="0" algn="l">
              <a:lnSpc>
                <a:spcPct val="80000"/>
              </a:lnSpc>
              <a:spcBef>
                <a:spcPts val="323"/>
              </a:spcBef>
              <a:spcAft>
                <a:spcPts val="0"/>
              </a:spcAft>
              <a:buClr>
                <a:schemeClr val="dk1"/>
              </a:buClr>
              <a:buSzPts val="1615"/>
              <a:buNone/>
            </a:pPr>
            <a:r>
              <a:t/>
            </a:r>
            <a:endParaRPr sz="1615"/>
          </a:p>
          <a:p>
            <a:pPr indent="-342900" lvl="0" marL="342900" rtl="0" algn="l">
              <a:lnSpc>
                <a:spcPct val="80000"/>
              </a:lnSpc>
              <a:spcBef>
                <a:spcPts val="323"/>
              </a:spcBef>
              <a:spcAft>
                <a:spcPts val="0"/>
              </a:spcAft>
              <a:buClr>
                <a:schemeClr val="dk1"/>
              </a:buClr>
              <a:buSzPts val="1615"/>
              <a:buChar char="•"/>
            </a:pPr>
            <a:r>
              <a:rPr lang="en-US" sz="1615"/>
              <a:t>Чиновникам запретили автомобили с мощным двигателем</a:t>
            </a:r>
            <a:endParaRPr/>
          </a:p>
          <a:p>
            <a:pPr indent="-240347" lvl="0" marL="342900" rtl="0" algn="l">
              <a:lnSpc>
                <a:spcPct val="80000"/>
              </a:lnSpc>
              <a:spcBef>
                <a:spcPts val="323"/>
              </a:spcBef>
              <a:spcAft>
                <a:spcPts val="0"/>
              </a:spcAft>
              <a:buClr>
                <a:schemeClr val="dk1"/>
              </a:buClr>
              <a:buSzPts val="1615"/>
              <a:buNone/>
            </a:pPr>
            <a:r>
              <a:t/>
            </a:r>
            <a:endParaRPr sz="1615"/>
          </a:p>
          <a:p>
            <a:pPr indent="-342900" lvl="0" marL="342900" rtl="0" algn="l">
              <a:lnSpc>
                <a:spcPct val="80000"/>
              </a:lnSpc>
              <a:spcBef>
                <a:spcPts val="323"/>
              </a:spcBef>
              <a:spcAft>
                <a:spcPts val="0"/>
              </a:spcAft>
              <a:buClr>
                <a:schemeClr val="dk1"/>
              </a:buClr>
              <a:buSzPts val="1615"/>
              <a:buChar char="•"/>
            </a:pPr>
            <a:r>
              <a:rPr lang="en-US" sz="1615"/>
              <a:t>В Минобороны подтвердили потерю Су-33 при посадке на «Адмирал Кузнецов» </a:t>
            </a:r>
            <a:endParaRPr/>
          </a:p>
          <a:p>
            <a:pPr indent="-240347" lvl="0" marL="342900" rtl="0" algn="l">
              <a:lnSpc>
                <a:spcPct val="80000"/>
              </a:lnSpc>
              <a:spcBef>
                <a:spcPts val="323"/>
              </a:spcBef>
              <a:spcAft>
                <a:spcPts val="0"/>
              </a:spcAft>
              <a:buClr>
                <a:schemeClr val="dk1"/>
              </a:buClr>
              <a:buSzPts val="1615"/>
              <a:buNone/>
            </a:pPr>
            <a:r>
              <a:t/>
            </a:r>
            <a:endParaRPr sz="1615"/>
          </a:p>
          <a:p>
            <a:pPr indent="-342900" lvl="0" marL="342900" rtl="0" algn="l">
              <a:lnSpc>
                <a:spcPct val="80000"/>
              </a:lnSpc>
              <a:spcBef>
                <a:spcPts val="323"/>
              </a:spcBef>
              <a:spcAft>
                <a:spcPts val="0"/>
              </a:spcAft>
              <a:buClr>
                <a:schemeClr val="dk1"/>
              </a:buClr>
              <a:buSzPts val="1615"/>
              <a:buChar char="•"/>
            </a:pPr>
            <a:r>
              <a:rPr lang="en-US" sz="1615"/>
              <a:t>Хокинг предложил новое описание черных дыр. </a:t>
            </a:r>
            <a:endParaRPr/>
          </a:p>
          <a:p>
            <a:pPr indent="-240347" lvl="0" marL="342900" rtl="0" algn="l">
              <a:lnSpc>
                <a:spcPct val="80000"/>
              </a:lnSpc>
              <a:spcBef>
                <a:spcPts val="323"/>
              </a:spcBef>
              <a:spcAft>
                <a:spcPts val="0"/>
              </a:spcAft>
              <a:buClr>
                <a:schemeClr val="dk1"/>
              </a:buClr>
              <a:buSzPts val="1615"/>
              <a:buNone/>
            </a:pPr>
            <a:r>
              <a:t/>
            </a:r>
            <a:endParaRPr sz="1615"/>
          </a:p>
          <a:p>
            <a:pPr indent="-342900" lvl="0" marL="342900" rtl="0" algn="l">
              <a:lnSpc>
                <a:spcPct val="80000"/>
              </a:lnSpc>
              <a:spcBef>
                <a:spcPts val="323"/>
              </a:spcBef>
              <a:spcAft>
                <a:spcPts val="0"/>
              </a:spcAft>
              <a:buClr>
                <a:schemeClr val="dk1"/>
              </a:buClr>
              <a:buSzPts val="1615"/>
              <a:buChar char="•"/>
            </a:pPr>
            <a:r>
              <a:rPr lang="en-US" sz="1615"/>
              <a:t>Евгений Исаков о развитии серфинга в России и его главных опасностях.</a:t>
            </a:r>
            <a:endParaRPr/>
          </a:p>
          <a:p>
            <a:pPr indent="-240347" lvl="0" marL="342900" rtl="0" algn="l">
              <a:lnSpc>
                <a:spcPct val="80000"/>
              </a:lnSpc>
              <a:spcBef>
                <a:spcPts val="323"/>
              </a:spcBef>
              <a:spcAft>
                <a:spcPts val="0"/>
              </a:spcAft>
              <a:buClr>
                <a:schemeClr val="dk1"/>
              </a:buClr>
              <a:buSzPts val="1615"/>
              <a:buNone/>
            </a:pPr>
            <a:r>
              <a:t/>
            </a:r>
            <a:endParaRPr sz="1615"/>
          </a:p>
          <a:p>
            <a:pPr indent="-342900" lvl="0" marL="342900" rtl="0" algn="l">
              <a:lnSpc>
                <a:spcPct val="80000"/>
              </a:lnSpc>
              <a:spcBef>
                <a:spcPts val="323"/>
              </a:spcBef>
              <a:spcAft>
                <a:spcPts val="0"/>
              </a:spcAft>
              <a:buClr>
                <a:schemeClr val="dk1"/>
              </a:buClr>
              <a:buSzPts val="1615"/>
              <a:buChar char="•"/>
            </a:pPr>
            <a:r>
              <a:rPr lang="en-US" sz="1615"/>
              <a:t>Почему в России падает производство пушнины? </a:t>
            </a:r>
            <a:endParaRPr/>
          </a:p>
          <a:p>
            <a:pPr indent="0" lvl="0" marL="0" rtl="0" algn="l">
              <a:lnSpc>
                <a:spcPct val="80000"/>
              </a:lnSpc>
              <a:spcBef>
                <a:spcPts val="323"/>
              </a:spcBef>
              <a:spcAft>
                <a:spcPts val="0"/>
              </a:spcAft>
              <a:buClr>
                <a:schemeClr val="dk1"/>
              </a:buClr>
              <a:buSzPts val="1615"/>
              <a:buNone/>
            </a:pPr>
            <a:r>
              <a:t/>
            </a:r>
            <a:endParaRPr i="1" sz="1615"/>
          </a:p>
          <a:p>
            <a:pPr indent="-342900" lvl="0" marL="342900" rtl="0" algn="l">
              <a:lnSpc>
                <a:spcPct val="80000"/>
              </a:lnSpc>
              <a:spcBef>
                <a:spcPts val="323"/>
              </a:spcBef>
              <a:spcAft>
                <a:spcPts val="0"/>
              </a:spcAft>
              <a:buClr>
                <a:schemeClr val="dk1"/>
              </a:buClr>
              <a:buSzPts val="1615"/>
              <a:buChar char="•"/>
            </a:pPr>
            <a:r>
              <a:rPr i="1" lang="en-US" sz="1615"/>
              <a:t>Гуаидо назвал дату начала направленной на свержение Мадуро операции</a:t>
            </a:r>
            <a:r>
              <a:rPr i="1" lang="en-US" sz="1615" u="sng">
                <a:solidFill>
                  <a:schemeClr val="hlink"/>
                </a:solidFill>
                <a:hlinkClick r:id="rId3"/>
              </a:rPr>
              <a:t> </a:t>
            </a:r>
            <a:r>
              <a:rPr lang="en-US" sz="1615" u="sng">
                <a:solidFill>
                  <a:schemeClr val="hlink"/>
                </a:solidFill>
                <a:hlinkClick r:id="rId4"/>
              </a:rPr>
              <a:t>https://www.rbc.ru/politics/28/03/2019/5c9bf3549a794766d6e39428?from=from_main</a:t>
            </a:r>
            <a:r>
              <a:rPr lang="en-US" sz="1520"/>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3959"/>
              <a:buFont typeface="Calibri"/>
              <a:buNone/>
            </a:pPr>
            <a:r>
              <a:rPr lang="en-US" sz="3959">
                <a:solidFill>
                  <a:srgbClr val="7030A0"/>
                </a:solidFill>
              </a:rPr>
              <a:t>Presuppositions and implicatures</a:t>
            </a:r>
            <a:endParaRPr sz="3959">
              <a:solidFill>
                <a:srgbClr val="7030A0"/>
              </a:solidFill>
            </a:endParaRPr>
          </a:p>
        </p:txBody>
      </p:sp>
      <p:sp>
        <p:nvSpPr>
          <p:cNvPr id="153" name="Google Shape;153;p24"/>
          <p:cNvSpPr txBox="1"/>
          <p:nvPr>
            <p:ph idx="1" type="body"/>
          </p:nvPr>
        </p:nvSpPr>
        <p:spPr>
          <a:xfrm>
            <a:off x="457200" y="1000108"/>
            <a:ext cx="8229600" cy="5572164"/>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520"/>
              <a:buNone/>
            </a:pPr>
            <a:r>
              <a:t/>
            </a:r>
            <a:endParaRPr sz="1520"/>
          </a:p>
          <a:p>
            <a:pPr indent="-342900" lvl="0" marL="342900" rtl="0" algn="l">
              <a:lnSpc>
                <a:spcPct val="80000"/>
              </a:lnSpc>
              <a:spcBef>
                <a:spcPts val="361"/>
              </a:spcBef>
              <a:spcAft>
                <a:spcPts val="0"/>
              </a:spcAft>
              <a:buClr>
                <a:schemeClr val="dk1"/>
              </a:buClr>
              <a:buSzPts val="1804"/>
              <a:buNone/>
            </a:pPr>
            <a:r>
              <a:rPr lang="en-US" sz="1804"/>
              <a:t>Заголовки газет часто содержат импликатуры. Какие тут содержатся импликатуры? </a:t>
            </a:r>
            <a:endParaRPr/>
          </a:p>
          <a:p>
            <a:pPr indent="-342900" lvl="0" marL="342900" rtl="0" algn="l">
              <a:lnSpc>
                <a:spcPct val="80000"/>
              </a:lnSpc>
              <a:spcBef>
                <a:spcPts val="361"/>
              </a:spcBef>
              <a:spcAft>
                <a:spcPts val="0"/>
              </a:spcAft>
              <a:buClr>
                <a:schemeClr val="dk1"/>
              </a:buClr>
              <a:buSzPts val="1804"/>
              <a:buNone/>
            </a:pPr>
            <a:r>
              <a:rPr lang="en-US" sz="1804"/>
              <a:t> </a:t>
            </a:r>
            <a:endParaRPr/>
          </a:p>
          <a:p>
            <a:pPr indent="-342900" lvl="0" marL="342900" rtl="0" algn="l">
              <a:lnSpc>
                <a:spcPct val="80000"/>
              </a:lnSpc>
              <a:spcBef>
                <a:spcPts val="361"/>
              </a:spcBef>
              <a:spcAft>
                <a:spcPts val="0"/>
              </a:spcAft>
              <a:buClr>
                <a:schemeClr val="dk1"/>
              </a:buClr>
              <a:buSzPts val="1804"/>
              <a:buChar char="•"/>
            </a:pPr>
            <a:r>
              <a:rPr lang="en-US" sz="1804"/>
              <a:t>К видеоблогеру в Кемерово пришли с обыском после ролика про банкира Тинькова </a:t>
            </a:r>
            <a:r>
              <a:rPr lang="en-US" sz="1804" u="sng">
                <a:solidFill>
                  <a:schemeClr val="hlink"/>
                </a:solidFill>
                <a:hlinkClick r:id="rId3"/>
              </a:rPr>
              <a:t>https://www.novayagazeta.ru/news/2017/09/13/135229-k-videoblogeru-v-kemerovo-prishli-s-obyskom-posle-rolika-pro-bankira-tinkova</a:t>
            </a:r>
            <a:endParaRPr sz="1804"/>
          </a:p>
          <a:p>
            <a:pPr indent="-342900" lvl="0" marL="342900" rtl="0" algn="l">
              <a:lnSpc>
                <a:spcPct val="80000"/>
              </a:lnSpc>
              <a:spcBef>
                <a:spcPts val="361"/>
              </a:spcBef>
              <a:spcAft>
                <a:spcPts val="0"/>
              </a:spcAft>
              <a:buClr>
                <a:schemeClr val="dk1"/>
              </a:buClr>
              <a:buSzPts val="1804"/>
              <a:buNone/>
            </a:pPr>
            <a:r>
              <a:rPr lang="en-US" sz="1804"/>
              <a:t> </a:t>
            </a:r>
            <a:endParaRPr/>
          </a:p>
          <a:p>
            <a:pPr indent="-342900" lvl="0" marL="342900" rtl="0" algn="l">
              <a:lnSpc>
                <a:spcPct val="80000"/>
              </a:lnSpc>
              <a:spcBef>
                <a:spcPts val="361"/>
              </a:spcBef>
              <a:spcAft>
                <a:spcPts val="0"/>
              </a:spcAft>
              <a:buClr>
                <a:schemeClr val="dk1"/>
              </a:buClr>
              <a:buSzPts val="1804"/>
              <a:buChar char="•"/>
            </a:pPr>
            <a:r>
              <a:rPr lang="en-US" sz="1804"/>
              <a:t>Журналистка Латынина покинула Россию после поджога ее автомобиля https://rg.ru/2017/09/10/zhurnalistka-latynina-pokinula-rossiiu-posle-podzhoga-ee-avtomobilia.html </a:t>
            </a:r>
            <a:endParaRPr/>
          </a:p>
          <a:p>
            <a:pPr indent="-342900" lvl="0" marL="342900" rtl="0" algn="l">
              <a:lnSpc>
                <a:spcPct val="80000"/>
              </a:lnSpc>
              <a:spcBef>
                <a:spcPts val="361"/>
              </a:spcBef>
              <a:spcAft>
                <a:spcPts val="0"/>
              </a:spcAft>
              <a:buClr>
                <a:schemeClr val="dk1"/>
              </a:buClr>
              <a:buSzPts val="1804"/>
              <a:buNone/>
            </a:pPr>
            <a:r>
              <a:rPr lang="en-US" sz="1804"/>
              <a:t> </a:t>
            </a:r>
            <a:endParaRPr/>
          </a:p>
          <a:p>
            <a:pPr indent="-342900" lvl="0" marL="342900" rtl="0" algn="l">
              <a:lnSpc>
                <a:spcPct val="80000"/>
              </a:lnSpc>
              <a:spcBef>
                <a:spcPts val="361"/>
              </a:spcBef>
              <a:spcAft>
                <a:spcPts val="0"/>
              </a:spcAft>
              <a:buClr>
                <a:schemeClr val="dk1"/>
              </a:buClr>
              <a:buSzPts val="1804"/>
              <a:buChar char="•"/>
            </a:pPr>
            <a:r>
              <a:rPr lang="en-US" sz="1804"/>
              <a:t>Путину в "Яндексе" в условиях повышенной безопасности показали "Алису", беспилотный автомобиль и обещали индустриальную революцию </a:t>
            </a:r>
            <a:r>
              <a:rPr lang="en-US" sz="1804" u="sng">
                <a:solidFill>
                  <a:schemeClr val="hlink"/>
                </a:solidFill>
                <a:hlinkClick r:id="rId4"/>
              </a:rPr>
              <a:t>http://www.newsru.com/russia/21sep2017/putin_yandex.html</a:t>
            </a:r>
            <a:endParaRPr sz="1804"/>
          </a:p>
          <a:p>
            <a:pPr indent="-342900" lvl="0" marL="342900" rtl="0" algn="l">
              <a:lnSpc>
                <a:spcPct val="80000"/>
              </a:lnSpc>
              <a:spcBef>
                <a:spcPts val="361"/>
              </a:spcBef>
              <a:spcAft>
                <a:spcPts val="0"/>
              </a:spcAft>
              <a:buClr>
                <a:schemeClr val="dk1"/>
              </a:buClr>
              <a:buSzPts val="1805"/>
              <a:buNone/>
            </a:pPr>
            <a:r>
              <a:t/>
            </a:r>
            <a:endParaRPr sz="1804"/>
          </a:p>
          <a:p>
            <a:pPr indent="-342900" lvl="0" marL="342900" rtl="0" algn="l">
              <a:lnSpc>
                <a:spcPct val="80000"/>
              </a:lnSpc>
              <a:spcBef>
                <a:spcPts val="361"/>
              </a:spcBef>
              <a:spcAft>
                <a:spcPts val="0"/>
              </a:spcAft>
              <a:buClr>
                <a:schemeClr val="dk1"/>
              </a:buClr>
              <a:buSzPts val="1804"/>
              <a:buChar char="•"/>
            </a:pPr>
            <a:r>
              <a:rPr lang="en-US" sz="1804"/>
              <a:t>Россиянка сходила в магазин и осталась без квартиры </a:t>
            </a:r>
            <a:r>
              <a:rPr lang="en-US" sz="1804" u="sng">
                <a:solidFill>
                  <a:schemeClr val="hlink"/>
                </a:solidFill>
                <a:hlinkClick r:id="rId5"/>
              </a:rPr>
              <a:t>https://lenta.ru/news/2018/07/31/stayhome/</a:t>
            </a:r>
            <a:endParaRPr sz="1804"/>
          </a:p>
          <a:p>
            <a:pPr indent="0" lvl="0" marL="0" rtl="0" algn="l">
              <a:lnSpc>
                <a:spcPct val="80000"/>
              </a:lnSpc>
              <a:spcBef>
                <a:spcPts val="361"/>
              </a:spcBef>
              <a:spcAft>
                <a:spcPts val="0"/>
              </a:spcAft>
              <a:buNone/>
            </a:pPr>
            <a:r>
              <a:rPr lang="en-US" sz="1804"/>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3959"/>
              <a:buFont typeface="Calibri"/>
              <a:buNone/>
            </a:pPr>
            <a:r>
              <a:rPr lang="en-US" sz="3959">
                <a:solidFill>
                  <a:srgbClr val="1D1B10"/>
                </a:solidFill>
              </a:rPr>
              <a:t>Huff, 1954: </a:t>
            </a:r>
            <a:r>
              <a:rPr lang="en-US" sz="3959">
                <a:solidFill>
                  <a:srgbClr val="7030A0"/>
                </a:solidFill>
              </a:rPr>
              <a:t>The little figures that are not there</a:t>
            </a:r>
            <a:endParaRPr sz="3959"/>
          </a:p>
        </p:txBody>
      </p:sp>
      <p:pic>
        <p:nvPicPr>
          <p:cNvPr id="159" name="Google Shape;159;p25"/>
          <p:cNvPicPr preferRelativeResize="0"/>
          <p:nvPr>
            <p:ph idx="1" type="body"/>
          </p:nvPr>
        </p:nvPicPr>
        <p:blipFill rotWithShape="1">
          <a:blip r:embed="rId3">
            <a:alphaModFix/>
          </a:blip>
          <a:srcRect b="0" l="0" r="0" t="0"/>
          <a:stretch/>
        </p:blipFill>
        <p:spPr>
          <a:xfrm>
            <a:off x="945351" y="1600200"/>
            <a:ext cx="7253297" cy="4525963"/>
          </a:xfrm>
          <a:prstGeom prst="rect">
            <a:avLst/>
          </a:prstGeom>
          <a:noFill/>
          <a:ln>
            <a:noFill/>
          </a:ln>
        </p:spPr>
      </p:pic>
      <p:sp>
        <p:nvSpPr>
          <p:cNvPr id="160" name="Google Shape;160;p25"/>
          <p:cNvSpPr/>
          <p:nvPr/>
        </p:nvSpPr>
        <p:spPr>
          <a:xfrm>
            <a:off x="3143240" y="6000768"/>
            <a:ext cx="528638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graph used to advertise an advertising agency</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57200" y="274638"/>
            <a:ext cx="8229600" cy="108266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3959"/>
              <a:buFont typeface="Calibri"/>
              <a:buNone/>
            </a:pPr>
            <a:r>
              <a:rPr lang="en-US" sz="3959">
                <a:solidFill>
                  <a:srgbClr val="1D1B10"/>
                </a:solidFill>
              </a:rPr>
              <a:t>Huff, 1954: </a:t>
            </a:r>
            <a:r>
              <a:rPr lang="en-US" sz="3959">
                <a:solidFill>
                  <a:srgbClr val="7030A0"/>
                </a:solidFill>
              </a:rPr>
              <a:t>Much ado about Practically Nothing</a:t>
            </a:r>
            <a:endParaRPr sz="3959"/>
          </a:p>
        </p:txBody>
      </p:sp>
      <p:sp>
        <p:nvSpPr>
          <p:cNvPr id="166" name="Google Shape;166;p26"/>
          <p:cNvSpPr txBox="1"/>
          <p:nvPr>
            <p:ph idx="1" type="body"/>
          </p:nvPr>
        </p:nvSpPr>
        <p:spPr>
          <a:xfrm>
            <a:off x="457200" y="1714488"/>
            <a:ext cx="8229600" cy="4714908"/>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240"/>
              <a:buChar char="•"/>
            </a:pPr>
            <a:r>
              <a:rPr lang="en-US" sz="2240"/>
              <a:t>‘Sometimes the big ado is made about a difference that is mathematically real and demonstrable but so tiny as to have no importance. This is in defiance of the fine old saying that a difference is a difference only if it makes a difference.’</a:t>
            </a:r>
            <a:endParaRPr/>
          </a:p>
          <a:p>
            <a:pPr indent="-342900" lvl="0" marL="342900" rtl="0" algn="l">
              <a:lnSpc>
                <a:spcPct val="80000"/>
              </a:lnSpc>
              <a:spcBef>
                <a:spcPts val="448"/>
              </a:spcBef>
              <a:spcAft>
                <a:spcPts val="0"/>
              </a:spcAft>
              <a:buClr>
                <a:schemeClr val="dk1"/>
              </a:buClr>
              <a:buSzPts val="2240"/>
              <a:buNone/>
            </a:pPr>
            <a:r>
              <a:t/>
            </a:r>
            <a:endParaRPr sz="2240"/>
          </a:p>
          <a:p>
            <a:pPr indent="-342900" lvl="0" marL="342900" rtl="0" algn="l">
              <a:lnSpc>
                <a:spcPct val="80000"/>
              </a:lnSpc>
              <a:spcBef>
                <a:spcPts val="448"/>
              </a:spcBef>
              <a:spcAft>
                <a:spcPts val="0"/>
              </a:spcAft>
              <a:buClr>
                <a:schemeClr val="dk1"/>
              </a:buClr>
              <a:buSzPts val="2240"/>
              <a:buChar char="•"/>
            </a:pPr>
            <a:r>
              <a:rPr lang="en-US" sz="2240"/>
              <a:t>Example: ‘The conclusion stated by the magazine and borne out in its detailed figures was that all the brands were virtually identical and that it didn't make any difference which one you smoked. But somebody spotted something. In the lists of almost identical amounts of poisons, one cigarette had to be at the bottom, and the one was Old Gold. Out went the telegrams, and big advertisements appeared in newspapers at once in the biggest type at hand. The headlines and the copy simply said that of all cigarettes tested by this great national magazine Old Cold had the least of these undesirable things in its smoke. Excluded were all figures and any hint that the difference was negligible.’</a:t>
            </a:r>
            <a:endParaRPr sz="224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4400"/>
              <a:buFont typeface="Calibri"/>
              <a:buNone/>
            </a:pPr>
            <a:r>
              <a:rPr lang="en-US">
                <a:solidFill>
                  <a:srgbClr val="1D1B10"/>
                </a:solidFill>
              </a:rPr>
              <a:t>Huff, 1954: </a:t>
            </a:r>
            <a:r>
              <a:rPr lang="en-US">
                <a:solidFill>
                  <a:srgbClr val="7030A0"/>
                </a:solidFill>
              </a:rPr>
              <a:t>The Gee-Whiz Graph</a:t>
            </a:r>
            <a:endParaRPr/>
          </a:p>
        </p:txBody>
      </p:sp>
      <p:pic>
        <p:nvPicPr>
          <p:cNvPr id="172" name="Google Shape;172;p27"/>
          <p:cNvPicPr preferRelativeResize="0"/>
          <p:nvPr>
            <p:ph idx="1" type="body"/>
          </p:nvPr>
        </p:nvPicPr>
        <p:blipFill rotWithShape="1">
          <a:blip r:embed="rId3">
            <a:alphaModFix/>
          </a:blip>
          <a:srcRect b="0" l="0" r="0" t="0"/>
          <a:stretch/>
        </p:blipFill>
        <p:spPr>
          <a:xfrm>
            <a:off x="2015793" y="1600200"/>
            <a:ext cx="5112413" cy="45259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4400"/>
              <a:buFont typeface="Calibri"/>
              <a:buNone/>
            </a:pPr>
            <a:r>
              <a:rPr lang="en-US">
                <a:solidFill>
                  <a:srgbClr val="1D1B10"/>
                </a:solidFill>
              </a:rPr>
              <a:t>Huff, 1954: </a:t>
            </a:r>
            <a:r>
              <a:rPr lang="en-US">
                <a:solidFill>
                  <a:srgbClr val="7030A0"/>
                </a:solidFill>
              </a:rPr>
              <a:t>The Gee-Whiz Graph</a:t>
            </a:r>
            <a:endParaRPr/>
          </a:p>
        </p:txBody>
      </p:sp>
      <p:pic>
        <p:nvPicPr>
          <p:cNvPr id="178" name="Google Shape;178;p28"/>
          <p:cNvPicPr preferRelativeResize="0"/>
          <p:nvPr>
            <p:ph idx="1" type="body"/>
          </p:nvPr>
        </p:nvPicPr>
        <p:blipFill rotWithShape="1">
          <a:blip r:embed="rId3">
            <a:alphaModFix/>
          </a:blip>
          <a:srcRect b="0" l="0" r="0" t="0"/>
          <a:stretch/>
        </p:blipFill>
        <p:spPr>
          <a:xfrm>
            <a:off x="1559061" y="1600200"/>
            <a:ext cx="6025877" cy="45259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3959"/>
              <a:buFont typeface="Calibri"/>
              <a:buNone/>
            </a:pPr>
            <a:r>
              <a:rPr lang="en-US" sz="3959">
                <a:solidFill>
                  <a:srgbClr val="1D1B10"/>
                </a:solidFill>
              </a:rPr>
              <a:t>Huff, 1954: </a:t>
            </a:r>
            <a:r>
              <a:rPr lang="en-US" sz="3959">
                <a:solidFill>
                  <a:srgbClr val="7030A0"/>
                </a:solidFill>
              </a:rPr>
              <a:t>The One-dimensional Picture</a:t>
            </a:r>
            <a:endParaRPr sz="3959"/>
          </a:p>
        </p:txBody>
      </p:sp>
      <p:pic>
        <p:nvPicPr>
          <p:cNvPr id="184" name="Google Shape;184;p29"/>
          <p:cNvPicPr preferRelativeResize="0"/>
          <p:nvPr>
            <p:ph idx="1" type="body"/>
          </p:nvPr>
        </p:nvPicPr>
        <p:blipFill rotWithShape="1">
          <a:blip r:embed="rId3">
            <a:alphaModFix/>
          </a:blip>
          <a:srcRect b="0" l="0" r="0" t="0"/>
          <a:stretch/>
        </p:blipFill>
        <p:spPr>
          <a:xfrm>
            <a:off x="214283" y="2071678"/>
            <a:ext cx="3958966" cy="2840039"/>
          </a:xfrm>
          <a:prstGeom prst="rect">
            <a:avLst/>
          </a:prstGeom>
          <a:noFill/>
          <a:ln>
            <a:noFill/>
          </a:ln>
        </p:spPr>
      </p:pic>
      <p:pic>
        <p:nvPicPr>
          <p:cNvPr id="185" name="Google Shape;185;p29"/>
          <p:cNvPicPr preferRelativeResize="0"/>
          <p:nvPr/>
        </p:nvPicPr>
        <p:blipFill rotWithShape="1">
          <a:blip r:embed="rId4">
            <a:alphaModFix/>
          </a:blip>
          <a:srcRect b="0" l="0" r="0" t="0"/>
          <a:stretch/>
        </p:blipFill>
        <p:spPr>
          <a:xfrm>
            <a:off x="4691483" y="2357430"/>
            <a:ext cx="4452517" cy="2290759"/>
          </a:xfrm>
          <a:prstGeom prst="rect">
            <a:avLst/>
          </a:prstGeom>
          <a:noFill/>
          <a:ln>
            <a:noFill/>
          </a:ln>
        </p:spPr>
      </p:pic>
      <p:sp>
        <p:nvSpPr>
          <p:cNvPr id="186" name="Google Shape;186;p29"/>
          <p:cNvSpPr/>
          <p:nvPr/>
        </p:nvSpPr>
        <p:spPr>
          <a:xfrm>
            <a:off x="857224" y="5214950"/>
            <a:ext cx="721523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 one moneybag holds $30, the other, having eight times the volume, must hold not $60, but $240.</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3959"/>
              <a:buFont typeface="Calibri"/>
              <a:buNone/>
            </a:pPr>
            <a:r>
              <a:rPr lang="en-US" sz="3959">
                <a:solidFill>
                  <a:srgbClr val="1D1B10"/>
                </a:solidFill>
              </a:rPr>
              <a:t>Huff, 1954: </a:t>
            </a:r>
            <a:r>
              <a:rPr lang="en-US" sz="3959">
                <a:solidFill>
                  <a:srgbClr val="7030A0"/>
                </a:solidFill>
              </a:rPr>
              <a:t>The Semi-attached Figure</a:t>
            </a:r>
            <a:endParaRPr sz="3959"/>
          </a:p>
        </p:txBody>
      </p:sp>
      <p:sp>
        <p:nvSpPr>
          <p:cNvPr id="192" name="Google Shape;192;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80"/>
              <a:buChar char="•"/>
            </a:pPr>
            <a:r>
              <a:rPr lang="en-US" sz="2480"/>
              <a:t>‘If you can't prove what you want to prove, demonstrate something else and pretend that they are the same thing.’</a:t>
            </a:r>
            <a:endParaRPr/>
          </a:p>
          <a:p>
            <a:pPr indent="-342900" lvl="0" marL="342900" rtl="0" algn="l">
              <a:lnSpc>
                <a:spcPct val="80000"/>
              </a:lnSpc>
              <a:spcBef>
                <a:spcPts val="496"/>
              </a:spcBef>
              <a:spcAft>
                <a:spcPts val="0"/>
              </a:spcAft>
              <a:buClr>
                <a:schemeClr val="dk1"/>
              </a:buClr>
              <a:buSzPts val="2480"/>
              <a:buChar char="•"/>
            </a:pPr>
            <a:r>
              <a:rPr lang="en-US" sz="2480"/>
              <a:t>Example: ‘You can't prove that your nostrum cures colds, but you can publish (in large type) a sworn laboratory report that half an ounce of the stuff killed 31,108 genus in a test tube in eleven seconds.’</a:t>
            </a:r>
            <a:endParaRPr/>
          </a:p>
          <a:p>
            <a:pPr indent="-342900" lvl="0" marL="342900" rtl="0" algn="l">
              <a:lnSpc>
                <a:spcPct val="80000"/>
              </a:lnSpc>
              <a:spcBef>
                <a:spcPts val="496"/>
              </a:spcBef>
              <a:spcAft>
                <a:spcPts val="0"/>
              </a:spcAft>
              <a:buClr>
                <a:schemeClr val="dk1"/>
              </a:buClr>
              <a:buSzPts val="2480"/>
              <a:buChar char="•"/>
            </a:pPr>
            <a:r>
              <a:rPr lang="en-US" sz="2480"/>
              <a:t>‘There are often many ways of expressing any figure. You can, for instance, express exactly the same fact by calling it a one per cent return on sales, a fifteen per cent return on investment, a ten-million-dollar profit, an increase in profits of forty per cent (compared with 193539 average), or a decrease of sixty per cent from last year.’</a:t>
            </a:r>
            <a:endParaRPr sz="248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3959"/>
              <a:buFont typeface="Calibri"/>
              <a:buNone/>
            </a:pPr>
            <a:r>
              <a:rPr lang="en-US" sz="3959">
                <a:solidFill>
                  <a:srgbClr val="1D1B10"/>
                </a:solidFill>
              </a:rPr>
              <a:t>Huff, 1954: </a:t>
            </a:r>
            <a:r>
              <a:rPr lang="en-US" sz="3959">
                <a:solidFill>
                  <a:srgbClr val="7030A0"/>
                </a:solidFill>
              </a:rPr>
              <a:t>The Semi-attached Figure</a:t>
            </a:r>
            <a:endParaRPr sz="3959"/>
          </a:p>
        </p:txBody>
      </p:sp>
      <p:sp>
        <p:nvSpPr>
          <p:cNvPr id="198" name="Google Shape;198;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‘The death rate in the Navy during the Spanish-American War was nine per thousand. For civilian in New York City during the same period it was sixteen per thousand. Navy recruiters later used these figures to show that it was safer to be in the Navy than out of 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3200"/>
              <a:buFont typeface="Calibri"/>
              <a:buNone/>
            </a:pPr>
            <a:r>
              <a:rPr lang="en-US" sz="3200">
                <a:solidFill>
                  <a:srgbClr val="1D1B10"/>
                </a:solidFill>
              </a:rPr>
              <a:t>Huff, 1954: </a:t>
            </a:r>
            <a:r>
              <a:rPr lang="en-US" sz="3200">
                <a:solidFill>
                  <a:srgbClr val="7030A0"/>
                </a:solidFill>
              </a:rPr>
              <a:t>The Sample with the Built-in Bias</a:t>
            </a:r>
            <a:endParaRPr sz="3200">
              <a:solidFill>
                <a:srgbClr val="7030A0"/>
              </a:solidFill>
            </a:endParaRPr>
          </a:p>
        </p:txBody>
      </p:sp>
      <p:sp>
        <p:nvSpPr>
          <p:cNvPr id="91" name="Google Shape;91;p14"/>
          <p:cNvSpPr txBox="1"/>
          <p:nvPr>
            <p:ph idx="1" type="body"/>
          </p:nvPr>
        </p:nvSpPr>
        <p:spPr>
          <a:xfrm>
            <a:off x="457200" y="1714488"/>
            <a:ext cx="8229600" cy="471490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1D1B10"/>
              </a:buClr>
              <a:buSzPts val="2800"/>
              <a:buChar char="•"/>
            </a:pPr>
            <a:r>
              <a:rPr lang="en-US" sz="2800">
                <a:solidFill>
                  <a:srgbClr val="1D1B10"/>
                </a:solidFill>
              </a:rPr>
              <a:t>“The average Yaleman, Class of ’24, makes $25,111 a year”</a:t>
            </a:r>
            <a:endParaRPr sz="2800">
              <a:solidFill>
                <a:srgbClr val="1D1B10"/>
              </a:solidFill>
            </a:endParaRPr>
          </a:p>
          <a:p>
            <a:pPr indent="-342900" lvl="0" marL="342900" rtl="0" algn="l">
              <a:lnSpc>
                <a:spcPct val="90000"/>
              </a:lnSpc>
              <a:spcBef>
                <a:spcPts val="560"/>
              </a:spcBef>
              <a:spcAft>
                <a:spcPts val="0"/>
              </a:spcAft>
              <a:buClr>
                <a:schemeClr val="dk1"/>
              </a:buClr>
              <a:buSzPts val="2800"/>
              <a:buNone/>
            </a:pPr>
            <a:r>
              <a:t/>
            </a:r>
            <a:endParaRPr sz="2800">
              <a:solidFill>
                <a:srgbClr val="1D1B10"/>
              </a:solidFill>
            </a:endParaRPr>
          </a:p>
          <a:p>
            <a:pPr indent="-342900" lvl="0" marL="342900" rtl="0" algn="l">
              <a:lnSpc>
                <a:spcPct val="90000"/>
              </a:lnSpc>
              <a:spcBef>
                <a:spcPts val="560"/>
              </a:spcBef>
              <a:spcAft>
                <a:spcPts val="0"/>
              </a:spcAft>
              <a:buClr>
                <a:srgbClr val="1D1B10"/>
              </a:buClr>
              <a:buSzPts val="2800"/>
              <a:buChar char="•"/>
            </a:pPr>
            <a:r>
              <a:rPr lang="en-US" sz="2800">
                <a:solidFill>
                  <a:srgbClr val="1D1B10"/>
                </a:solidFill>
              </a:rPr>
              <a:t>Suspicious?</a:t>
            </a:r>
            <a:endParaRPr/>
          </a:p>
          <a:p>
            <a:pPr indent="-342900" lvl="0" marL="342900" rtl="0" algn="l">
              <a:lnSpc>
                <a:spcPct val="90000"/>
              </a:lnSpc>
              <a:spcBef>
                <a:spcPts val="560"/>
              </a:spcBef>
              <a:spcAft>
                <a:spcPts val="0"/>
              </a:spcAft>
              <a:buClr>
                <a:srgbClr val="1D1B10"/>
              </a:buClr>
              <a:buSzPts val="2800"/>
              <a:buChar char="•"/>
            </a:pPr>
            <a:r>
              <a:rPr lang="en-US" sz="2800">
                <a:solidFill>
                  <a:srgbClr val="1D1B10"/>
                </a:solidFill>
              </a:rPr>
              <a:t>Yes:</a:t>
            </a:r>
            <a:endParaRPr/>
          </a:p>
          <a:p>
            <a:pPr indent="-342900" lvl="0" marL="342900" rtl="0" algn="l">
              <a:lnSpc>
                <a:spcPct val="90000"/>
              </a:lnSpc>
              <a:spcBef>
                <a:spcPts val="560"/>
              </a:spcBef>
              <a:spcAft>
                <a:spcPts val="0"/>
              </a:spcAft>
              <a:buClr>
                <a:schemeClr val="dk1"/>
              </a:buClr>
              <a:buSzPts val="2800"/>
              <a:buNone/>
            </a:pPr>
            <a:r>
              <a:t/>
            </a:r>
            <a:endParaRPr sz="2800">
              <a:solidFill>
                <a:srgbClr val="1D1B10"/>
              </a:solidFill>
            </a:endParaRPr>
          </a:p>
          <a:p>
            <a:pPr indent="-342900" lvl="0" marL="342900" rtl="0" algn="l">
              <a:lnSpc>
                <a:spcPct val="90000"/>
              </a:lnSpc>
              <a:spcBef>
                <a:spcPts val="560"/>
              </a:spcBef>
              <a:spcAft>
                <a:spcPts val="0"/>
              </a:spcAft>
              <a:buClr>
                <a:srgbClr val="1D1B10"/>
              </a:buClr>
              <a:buSzPts val="2800"/>
              <a:buFont typeface="Noto Sans Symbols"/>
              <a:buChar char="▪"/>
            </a:pPr>
            <a:r>
              <a:rPr lang="en-US" sz="2800">
                <a:solidFill>
                  <a:srgbClr val="1D1B10"/>
                </a:solidFill>
              </a:rPr>
              <a:t>the figure is too precise: people rarely know their income down to the dollar; </a:t>
            </a:r>
            <a:endParaRPr/>
          </a:p>
          <a:p>
            <a:pPr indent="-342900" lvl="0" marL="342900" rtl="0" algn="l">
              <a:lnSpc>
                <a:spcPct val="90000"/>
              </a:lnSpc>
              <a:spcBef>
                <a:spcPts val="560"/>
              </a:spcBef>
              <a:spcAft>
                <a:spcPts val="0"/>
              </a:spcAft>
              <a:buClr>
                <a:srgbClr val="1D1B10"/>
              </a:buClr>
              <a:buSzPts val="2800"/>
              <a:buFont typeface="Noto Sans Symbols"/>
              <a:buChar char="▪"/>
            </a:pPr>
            <a:r>
              <a:rPr lang="en-US" sz="2800">
                <a:solidFill>
                  <a:srgbClr val="1D1B10"/>
                </a:solidFill>
              </a:rPr>
              <a:t>btw, if you report your own findings, round them appropriately!</a:t>
            </a:r>
            <a:endParaRPr/>
          </a:p>
          <a:p>
            <a:pPr indent="-342900" lvl="0" marL="342900" rtl="0" algn="l">
              <a:lnSpc>
                <a:spcPct val="90000"/>
              </a:lnSpc>
              <a:spcBef>
                <a:spcPts val="640"/>
              </a:spcBef>
              <a:spcAft>
                <a:spcPts val="0"/>
              </a:spcAft>
              <a:buClr>
                <a:schemeClr val="dk1"/>
              </a:buClr>
              <a:buSzPts val="3200"/>
              <a:buNone/>
            </a:pPr>
            <a:r>
              <a:t/>
            </a:r>
            <a:endParaRPr>
              <a:solidFill>
                <a:srgbClr val="1D1B10"/>
              </a:solidFill>
            </a:endParaRPr>
          </a:p>
          <a:p>
            <a:pPr indent="-139700" lvl="0" marL="342900" rtl="0" algn="l">
              <a:lnSpc>
                <a:spcPct val="90000"/>
              </a:lnSpc>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4400"/>
              <a:buFont typeface="Calibri"/>
              <a:buNone/>
            </a:pPr>
            <a:r>
              <a:rPr lang="en-US">
                <a:solidFill>
                  <a:srgbClr val="1D1B10"/>
                </a:solidFill>
              </a:rPr>
              <a:t>Huff, 1954: </a:t>
            </a:r>
            <a:r>
              <a:rPr lang="en-US">
                <a:solidFill>
                  <a:srgbClr val="7030A0"/>
                </a:solidFill>
              </a:rPr>
              <a:t>Post Hoc Rides Again</a:t>
            </a:r>
            <a:endParaRPr/>
          </a:p>
        </p:txBody>
      </p:sp>
      <p:sp>
        <p:nvSpPr>
          <p:cNvPr id="204" name="Google Shape;204;p32"/>
          <p:cNvSpPr txBox="1"/>
          <p:nvPr>
            <p:ph idx="1" type="body"/>
          </p:nvPr>
        </p:nvSpPr>
        <p:spPr>
          <a:xfrm>
            <a:off x="457200" y="1285860"/>
            <a:ext cx="8229600" cy="5143536"/>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80"/>
              <a:buChar char="•"/>
            </a:pPr>
            <a:r>
              <a:rPr lang="en-US" sz="2480"/>
              <a:t>The fallacy: if B follows A, then A has caused B.</a:t>
            </a:r>
            <a:endParaRPr/>
          </a:p>
          <a:p>
            <a:pPr indent="-342900" lvl="0" marL="342900" rtl="0" algn="l">
              <a:lnSpc>
                <a:spcPct val="80000"/>
              </a:lnSpc>
              <a:spcBef>
                <a:spcPts val="496"/>
              </a:spcBef>
              <a:spcAft>
                <a:spcPts val="0"/>
              </a:spcAft>
              <a:buClr>
                <a:schemeClr val="dk1"/>
              </a:buClr>
              <a:buSzPts val="2480"/>
              <a:buChar char="•"/>
            </a:pPr>
            <a:r>
              <a:rPr lang="en-US" sz="2480"/>
              <a:t>Example: smoking and low grades.</a:t>
            </a:r>
            <a:endParaRPr/>
          </a:p>
          <a:p>
            <a:pPr indent="-342900" lvl="0" marL="342900" rtl="0" algn="l">
              <a:lnSpc>
                <a:spcPct val="80000"/>
              </a:lnSpc>
              <a:spcBef>
                <a:spcPts val="496"/>
              </a:spcBef>
              <a:spcAft>
                <a:spcPts val="0"/>
              </a:spcAft>
              <a:buClr>
                <a:schemeClr val="dk1"/>
              </a:buClr>
              <a:buSzPts val="2480"/>
              <a:buChar char="•"/>
            </a:pPr>
            <a:r>
              <a:rPr lang="en-US" sz="2480"/>
              <a:t>A correlation by chance;</a:t>
            </a:r>
            <a:endParaRPr/>
          </a:p>
          <a:p>
            <a:pPr indent="-342900" lvl="0" marL="342900" rtl="0" algn="l">
              <a:lnSpc>
                <a:spcPct val="80000"/>
              </a:lnSpc>
              <a:spcBef>
                <a:spcPts val="496"/>
              </a:spcBef>
              <a:spcAft>
                <a:spcPts val="0"/>
              </a:spcAft>
              <a:buClr>
                <a:schemeClr val="dk1"/>
              </a:buClr>
              <a:buSzPts val="2480"/>
              <a:buChar char="•"/>
            </a:pPr>
            <a:r>
              <a:rPr lang="en-US" sz="2480"/>
              <a:t>A correlation where it is not possible to tell what caused what;</a:t>
            </a:r>
            <a:endParaRPr/>
          </a:p>
          <a:p>
            <a:pPr indent="-342900" lvl="0" marL="342900" rtl="0" algn="l">
              <a:lnSpc>
                <a:spcPct val="80000"/>
              </a:lnSpc>
              <a:spcBef>
                <a:spcPts val="496"/>
              </a:spcBef>
              <a:spcAft>
                <a:spcPts val="0"/>
              </a:spcAft>
              <a:buClr>
                <a:schemeClr val="dk1"/>
              </a:buClr>
              <a:buSzPts val="2480"/>
              <a:buChar char="•"/>
            </a:pPr>
            <a:r>
              <a:rPr lang="en-US" sz="2480"/>
              <a:t>A genuine correlation, without any one variable having any effect on the other variable.</a:t>
            </a:r>
            <a:endParaRPr/>
          </a:p>
          <a:p>
            <a:pPr indent="-342900" lvl="0" marL="342900" rtl="0" algn="l">
              <a:lnSpc>
                <a:spcPct val="80000"/>
              </a:lnSpc>
              <a:spcBef>
                <a:spcPts val="496"/>
              </a:spcBef>
              <a:spcAft>
                <a:spcPts val="0"/>
              </a:spcAft>
              <a:buClr>
                <a:schemeClr val="dk1"/>
              </a:buClr>
              <a:buSzPts val="2480"/>
              <a:buChar char="•"/>
            </a:pPr>
            <a:r>
              <a:rPr lang="en-US" sz="2480"/>
              <a:t>Another thing to watch out for is a conclusion in which a correlation has been inferred to continue beyond the data with which it has been demonstrated, e.g., rain and crops – a positive correlation holds up to a point and then quickly becomes a negative one.</a:t>
            </a:r>
            <a:endParaRPr/>
          </a:p>
          <a:p>
            <a:pPr indent="-342900" lvl="0" marL="342900" rtl="0" algn="l">
              <a:lnSpc>
                <a:spcPct val="80000"/>
              </a:lnSpc>
              <a:spcBef>
                <a:spcPts val="496"/>
              </a:spcBef>
              <a:spcAft>
                <a:spcPts val="0"/>
              </a:spcAft>
              <a:buClr>
                <a:schemeClr val="dk1"/>
              </a:buClr>
              <a:buSzPts val="2480"/>
              <a:buChar char="•"/>
            </a:pPr>
            <a:r>
              <a:rPr lang="en-US" sz="2480"/>
              <a:t>‘A correlation may be real and based on real cause and effect and still be almost worthless in determining action in any single case.’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Картинки по запросу correlation is not causation examples" id="209" name="Google Shape;209;p33"/>
          <p:cNvPicPr preferRelativeResize="0"/>
          <p:nvPr/>
        </p:nvPicPr>
        <p:blipFill rotWithShape="1">
          <a:blip r:embed="rId3">
            <a:alphaModFix/>
          </a:blip>
          <a:srcRect b="0" l="0" r="0" t="0"/>
          <a:stretch/>
        </p:blipFill>
        <p:spPr>
          <a:xfrm>
            <a:off x="642910" y="2000240"/>
            <a:ext cx="8215370" cy="3009901"/>
          </a:xfrm>
          <a:prstGeom prst="rect">
            <a:avLst/>
          </a:prstGeom>
          <a:noFill/>
          <a:ln>
            <a:noFill/>
          </a:ln>
        </p:spPr>
      </p:pic>
      <p:sp>
        <p:nvSpPr>
          <p:cNvPr id="210" name="Google Shape;210;p33"/>
          <p:cNvSpPr/>
          <p:nvPr/>
        </p:nvSpPr>
        <p:spPr>
          <a:xfrm>
            <a:off x="3286116" y="5286388"/>
            <a:ext cx="52863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http://www.tylervigen.com/spurious-correlations</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Картинки по запросу correlation is not causation examples" id="215" name="Google Shape;215;p34"/>
          <p:cNvPicPr preferRelativeResize="0"/>
          <p:nvPr/>
        </p:nvPicPr>
        <p:blipFill rotWithShape="1">
          <a:blip r:embed="rId3">
            <a:alphaModFix/>
          </a:blip>
          <a:srcRect b="0" l="0" r="0" t="0"/>
          <a:stretch/>
        </p:blipFill>
        <p:spPr>
          <a:xfrm>
            <a:off x="500034" y="1571612"/>
            <a:ext cx="8286808" cy="3571900"/>
          </a:xfrm>
          <a:prstGeom prst="rect">
            <a:avLst/>
          </a:prstGeom>
          <a:noFill/>
          <a:ln>
            <a:noFill/>
          </a:ln>
        </p:spPr>
      </p:pic>
      <p:sp>
        <p:nvSpPr>
          <p:cNvPr id="216" name="Google Shape;216;p34"/>
          <p:cNvSpPr/>
          <p:nvPr/>
        </p:nvSpPr>
        <p:spPr>
          <a:xfrm>
            <a:off x="3357554" y="5643578"/>
            <a:ext cx="521495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http://www.tylervigen.com/spurious-correlations</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descr="Картинки по запросу correlation is not causation examples" id="221" name="Google Shape;221;p3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Картинки по запросу correlation is not causation examples" id="222" name="Google Shape;222;p3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Картинки по запросу correlation is not causation examples" id="223" name="Google Shape;223;p35"/>
          <p:cNvPicPr preferRelativeResize="0"/>
          <p:nvPr/>
        </p:nvPicPr>
        <p:blipFill rotWithShape="1">
          <a:blip r:embed="rId3">
            <a:alphaModFix/>
          </a:blip>
          <a:srcRect b="0" l="0" r="0" t="0"/>
          <a:stretch/>
        </p:blipFill>
        <p:spPr>
          <a:xfrm>
            <a:off x="428596" y="2000240"/>
            <a:ext cx="8286808" cy="3286148"/>
          </a:xfrm>
          <a:prstGeom prst="rect">
            <a:avLst/>
          </a:prstGeom>
          <a:noFill/>
          <a:ln>
            <a:noFill/>
          </a:ln>
        </p:spPr>
      </p:pic>
      <p:sp>
        <p:nvSpPr>
          <p:cNvPr id="224" name="Google Shape;224;p35"/>
          <p:cNvSpPr/>
          <p:nvPr/>
        </p:nvSpPr>
        <p:spPr>
          <a:xfrm>
            <a:off x="2786050" y="5715016"/>
            <a:ext cx="52863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http://www.tylervigen.com/spurious-correlations</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descr="Картинки по запросу correlation is not causation examples" id="229" name="Google Shape;229;p36"/>
          <p:cNvPicPr preferRelativeResize="0"/>
          <p:nvPr/>
        </p:nvPicPr>
        <p:blipFill rotWithShape="1">
          <a:blip r:embed="rId3">
            <a:alphaModFix/>
          </a:blip>
          <a:srcRect b="0" l="0" r="0" t="0"/>
          <a:stretch/>
        </p:blipFill>
        <p:spPr>
          <a:xfrm>
            <a:off x="714348" y="1928802"/>
            <a:ext cx="7639050" cy="3009901"/>
          </a:xfrm>
          <a:prstGeom prst="rect">
            <a:avLst/>
          </a:prstGeom>
          <a:noFill/>
          <a:ln>
            <a:noFill/>
          </a:ln>
        </p:spPr>
      </p:pic>
      <p:sp>
        <p:nvSpPr>
          <p:cNvPr id="230" name="Google Shape;230;p36"/>
          <p:cNvSpPr/>
          <p:nvPr/>
        </p:nvSpPr>
        <p:spPr>
          <a:xfrm>
            <a:off x="2071670" y="5500702"/>
            <a:ext cx="55006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http://www.tylervigen.com/spurious-correlations</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descr="Картинки по запросу correlation is not causation examples" id="235" name="Google Shape;235;p37"/>
          <p:cNvPicPr preferRelativeResize="0"/>
          <p:nvPr/>
        </p:nvPicPr>
        <p:blipFill rotWithShape="1">
          <a:blip r:embed="rId3">
            <a:alphaModFix/>
          </a:blip>
          <a:srcRect b="0" l="0" r="0" t="0"/>
          <a:stretch/>
        </p:blipFill>
        <p:spPr>
          <a:xfrm>
            <a:off x="285720" y="357166"/>
            <a:ext cx="8072494" cy="6000792"/>
          </a:xfrm>
          <a:prstGeom prst="rect">
            <a:avLst/>
          </a:prstGeom>
          <a:noFill/>
          <a:ln>
            <a:noFill/>
          </a:ln>
        </p:spPr>
      </p:pic>
      <p:sp>
        <p:nvSpPr>
          <p:cNvPr id="236" name="Google Shape;236;p37"/>
          <p:cNvSpPr/>
          <p:nvPr/>
        </p:nvSpPr>
        <p:spPr>
          <a:xfrm>
            <a:off x="6786578" y="6000768"/>
            <a:ext cx="119090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4"/>
              </a:rPr>
              <a:t>ThinkWell!</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descr="Картинки по запросу correlation is not causation examples" id="241" name="Google Shape;241;p38"/>
          <p:cNvPicPr preferRelativeResize="0"/>
          <p:nvPr/>
        </p:nvPicPr>
        <p:blipFill rotWithShape="1">
          <a:blip r:embed="rId3">
            <a:alphaModFix/>
          </a:blip>
          <a:srcRect b="0" l="0" r="0" t="0"/>
          <a:stretch/>
        </p:blipFill>
        <p:spPr>
          <a:xfrm>
            <a:off x="785786" y="543945"/>
            <a:ext cx="7643866" cy="5885451"/>
          </a:xfrm>
          <a:prstGeom prst="rect">
            <a:avLst/>
          </a:prstGeom>
          <a:noFill/>
          <a:ln>
            <a:noFill/>
          </a:ln>
        </p:spPr>
      </p:pic>
      <p:sp>
        <p:nvSpPr>
          <p:cNvPr id="242" name="Google Shape;242;p38"/>
          <p:cNvSpPr/>
          <p:nvPr/>
        </p:nvSpPr>
        <p:spPr>
          <a:xfrm>
            <a:off x="6572264" y="6072206"/>
            <a:ext cx="162852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hlink"/>
                </a:solidFill>
                <a:latin typeface="Calibri"/>
                <a:ea typeface="Calibri"/>
                <a:cs typeface="Calibri"/>
                <a:sym typeface="Calibri"/>
                <a:hlinkClick r:id="rId4"/>
              </a:rPr>
              <a:t>www.blog44.ca</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4400"/>
              <a:buFont typeface="Calibri"/>
              <a:buNone/>
            </a:pPr>
            <a:r>
              <a:rPr lang="en-US">
                <a:solidFill>
                  <a:srgbClr val="1D1B10"/>
                </a:solidFill>
              </a:rPr>
              <a:t>Huff, 1954: </a:t>
            </a:r>
            <a:r>
              <a:rPr lang="en-US">
                <a:solidFill>
                  <a:srgbClr val="7030A0"/>
                </a:solidFill>
              </a:rPr>
              <a:t>How to Statisticulate</a:t>
            </a:r>
            <a:endParaRPr/>
          </a:p>
        </p:txBody>
      </p:sp>
      <p:sp>
        <p:nvSpPr>
          <p:cNvPr id="248" name="Google Shape;248;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‘MISINFORMING people by the use of statistical material might be called statistical manipulation.’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3959"/>
              <a:buFont typeface="Calibri"/>
              <a:buNone/>
            </a:pPr>
            <a:r>
              <a:rPr lang="en-US" sz="3959">
                <a:solidFill>
                  <a:srgbClr val="1D1B10"/>
                </a:solidFill>
              </a:rPr>
              <a:t>Huff, 1954: </a:t>
            </a:r>
            <a:r>
              <a:rPr lang="en-US" sz="3959">
                <a:solidFill>
                  <a:srgbClr val="7030A0"/>
                </a:solidFill>
              </a:rPr>
              <a:t>How to Talk back to a Statistic</a:t>
            </a:r>
            <a:endParaRPr sz="3959"/>
          </a:p>
        </p:txBody>
      </p:sp>
      <p:sp>
        <p:nvSpPr>
          <p:cNvPr id="254" name="Google Shape;254;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Who says so?</a:t>
            </a:r>
            <a:endParaRPr/>
          </a:p>
          <a:p>
            <a:pPr indent="-342900" lvl="0" marL="342900" rtl="0" algn="l">
              <a:spcBef>
                <a:spcPts val="640"/>
              </a:spcBef>
              <a:spcAft>
                <a:spcPts val="0"/>
              </a:spcAft>
              <a:buClr>
                <a:schemeClr val="dk1"/>
              </a:buClr>
              <a:buSzPts val="3200"/>
              <a:buChar char="•"/>
            </a:pPr>
            <a:r>
              <a:rPr lang="en-US"/>
              <a:t>How does they know?</a:t>
            </a:r>
            <a:endParaRPr/>
          </a:p>
          <a:p>
            <a:pPr indent="-342900" lvl="0" marL="342900" rtl="0" algn="l">
              <a:spcBef>
                <a:spcPts val="640"/>
              </a:spcBef>
              <a:spcAft>
                <a:spcPts val="0"/>
              </a:spcAft>
              <a:buClr>
                <a:schemeClr val="dk1"/>
              </a:buClr>
              <a:buSzPts val="3200"/>
              <a:buChar char="•"/>
            </a:pPr>
            <a:r>
              <a:rPr lang="en-US"/>
              <a:t>What’s missing?</a:t>
            </a:r>
            <a:endParaRPr/>
          </a:p>
          <a:p>
            <a:pPr indent="-342900" lvl="0" marL="342900" rtl="0" algn="l">
              <a:spcBef>
                <a:spcPts val="640"/>
              </a:spcBef>
              <a:spcAft>
                <a:spcPts val="0"/>
              </a:spcAft>
              <a:buClr>
                <a:schemeClr val="dk1"/>
              </a:buClr>
              <a:buSzPts val="3200"/>
              <a:buChar char="•"/>
            </a:pPr>
            <a:r>
              <a:rPr lang="en-US"/>
              <a:t>Did somebody change the subject?</a:t>
            </a:r>
            <a:endParaRPr/>
          </a:p>
          <a:p>
            <a:pPr indent="-342900" lvl="0" marL="342900" rtl="0" algn="l">
              <a:spcBef>
                <a:spcPts val="640"/>
              </a:spcBef>
              <a:spcAft>
                <a:spcPts val="0"/>
              </a:spcAft>
              <a:buClr>
                <a:schemeClr val="dk1"/>
              </a:buClr>
              <a:buSzPts val="3200"/>
              <a:buChar char="•"/>
            </a:pPr>
            <a:r>
              <a:rPr lang="en-US"/>
              <a:t>Does it make sense?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descr="illusions through the paintings of salvador dali 06 in Illusions Through The Paintings Of Salvador Dali" id="259" name="Google Shape;259;p41"/>
          <p:cNvPicPr preferRelativeResize="0"/>
          <p:nvPr/>
        </p:nvPicPr>
        <p:blipFill rotWithShape="1">
          <a:blip r:embed="rId3">
            <a:alphaModFix/>
          </a:blip>
          <a:srcRect b="0" l="0" r="0" t="0"/>
          <a:stretch/>
        </p:blipFill>
        <p:spPr>
          <a:xfrm>
            <a:off x="1857356" y="1071546"/>
            <a:ext cx="5619750" cy="3981450"/>
          </a:xfrm>
          <a:prstGeom prst="rect">
            <a:avLst/>
          </a:prstGeom>
          <a:noFill/>
          <a:ln>
            <a:noFill/>
          </a:ln>
        </p:spPr>
      </p:pic>
      <p:sp>
        <p:nvSpPr>
          <p:cNvPr id="260" name="Google Shape;260;p41"/>
          <p:cNvSpPr/>
          <p:nvPr/>
        </p:nvSpPr>
        <p:spPr>
          <a:xfrm>
            <a:off x="1142976" y="5500702"/>
            <a:ext cx="692948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1D1B10"/>
                </a:solidFill>
                <a:latin typeface="Calibri"/>
                <a:ea typeface="Calibri"/>
                <a:cs typeface="Calibri"/>
                <a:sym typeface="Calibri"/>
              </a:rPr>
              <a:t>Salvator Dali. 1940. </a:t>
            </a:r>
            <a:r>
              <a:rPr i="1" lang="en-US" sz="1800">
                <a:solidFill>
                  <a:srgbClr val="1D1B10"/>
                </a:solidFill>
                <a:latin typeface="Calibri"/>
                <a:ea typeface="Calibri"/>
                <a:cs typeface="Calibri"/>
                <a:sym typeface="Calibri"/>
              </a:rPr>
              <a:t>Slave Market with the Disappearing Bust of Voltaire</a:t>
            </a:r>
            <a:r>
              <a:rPr lang="en-US" sz="1800">
                <a:solidFill>
                  <a:srgbClr val="1D1B10"/>
                </a:solidFill>
                <a:latin typeface="Calibri"/>
                <a:ea typeface="Calibri"/>
                <a:cs typeface="Calibri"/>
                <a:sym typeface="Calibri"/>
              </a:rPr>
              <a:t>.</a:t>
            </a:r>
            <a:endParaRPr sz="1800">
              <a:solidFill>
                <a:srgbClr val="1D1B1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0"/>
                                        </p:tgtEl>
                                        <p:attrNameLst>
                                          <p:attrName>style.visibility</p:attrName>
                                        </p:attrNameLst>
                                      </p:cBhvr>
                                      <p:to>
                                        <p:strVal val="visible"/>
                                      </p:to>
                                    </p:set>
                                    <p:anim calcmode="lin" valueType="num">
                                      <p:cBhvr additive="base">
                                        <p:cTn dur="500"/>
                                        <p:tgtEl>
                                          <p:spTgt spid="2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3200"/>
              <a:buFont typeface="Calibri"/>
              <a:buNone/>
            </a:pPr>
            <a:r>
              <a:rPr lang="en-US" sz="3200">
                <a:solidFill>
                  <a:srgbClr val="1D1B10"/>
                </a:solidFill>
              </a:rPr>
              <a:t>Huff, 1954: </a:t>
            </a:r>
            <a:r>
              <a:rPr lang="en-US" sz="3200">
                <a:solidFill>
                  <a:srgbClr val="7030A0"/>
                </a:solidFill>
              </a:rPr>
              <a:t>The Sample with the Built-in Bias</a:t>
            </a:r>
            <a:endParaRPr sz="3200">
              <a:solidFill>
                <a:srgbClr val="7030A0"/>
              </a:solidFill>
            </a:endParaRPr>
          </a:p>
        </p:txBody>
      </p:sp>
      <p:sp>
        <p:nvSpPr>
          <p:cNvPr id="97" name="Google Shape;97;p15"/>
          <p:cNvSpPr txBox="1"/>
          <p:nvPr>
            <p:ph idx="1" type="body"/>
          </p:nvPr>
        </p:nvSpPr>
        <p:spPr>
          <a:xfrm>
            <a:off x="457200" y="1600200"/>
            <a:ext cx="4038600" cy="497207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1D1B10"/>
              </a:buClr>
              <a:buSzPts val="2170"/>
              <a:buChar char="•"/>
            </a:pPr>
            <a:r>
              <a:rPr lang="en-US" sz="2170">
                <a:solidFill>
                  <a:srgbClr val="1D1B10"/>
                </a:solidFill>
              </a:rPr>
              <a:t>“The average Yaleman, Class of ’24, makes $25,111 a year”</a:t>
            </a:r>
            <a:endParaRPr sz="2170">
              <a:solidFill>
                <a:srgbClr val="1D1B10"/>
              </a:solidFill>
            </a:endParaRPr>
          </a:p>
          <a:p>
            <a:pPr indent="-342900" lvl="0" marL="342900" rtl="0" algn="l">
              <a:lnSpc>
                <a:spcPct val="80000"/>
              </a:lnSpc>
              <a:spcBef>
                <a:spcPts val="434"/>
              </a:spcBef>
              <a:spcAft>
                <a:spcPts val="0"/>
              </a:spcAft>
              <a:buClr>
                <a:srgbClr val="1D1B10"/>
              </a:buClr>
              <a:buSzPts val="2170"/>
              <a:buChar char="•"/>
            </a:pPr>
            <a:r>
              <a:rPr lang="en-US" sz="2170">
                <a:solidFill>
                  <a:srgbClr val="1D1B10"/>
                </a:solidFill>
              </a:rPr>
              <a:t>Suspicious?</a:t>
            </a:r>
            <a:endParaRPr/>
          </a:p>
          <a:p>
            <a:pPr indent="-342900" lvl="0" marL="342900" rtl="0" algn="l">
              <a:lnSpc>
                <a:spcPct val="80000"/>
              </a:lnSpc>
              <a:spcBef>
                <a:spcPts val="434"/>
              </a:spcBef>
              <a:spcAft>
                <a:spcPts val="0"/>
              </a:spcAft>
              <a:buClr>
                <a:srgbClr val="1D1B10"/>
              </a:buClr>
              <a:buSzPts val="2170"/>
              <a:buChar char="•"/>
            </a:pPr>
            <a:r>
              <a:rPr lang="en-US" sz="2170">
                <a:solidFill>
                  <a:srgbClr val="1D1B10"/>
                </a:solidFill>
              </a:rPr>
              <a:t>Yes:</a:t>
            </a:r>
            <a:endParaRPr/>
          </a:p>
          <a:p>
            <a:pPr indent="-342900" lvl="0" marL="342900" rtl="0" algn="l">
              <a:lnSpc>
                <a:spcPct val="80000"/>
              </a:lnSpc>
              <a:spcBef>
                <a:spcPts val="434"/>
              </a:spcBef>
              <a:spcAft>
                <a:spcPts val="0"/>
              </a:spcAft>
              <a:buClr>
                <a:schemeClr val="dk1"/>
              </a:buClr>
              <a:buSzPts val="2170"/>
              <a:buNone/>
            </a:pPr>
            <a:r>
              <a:t/>
            </a:r>
            <a:endParaRPr sz="2170">
              <a:solidFill>
                <a:srgbClr val="1D1B10"/>
              </a:solidFill>
            </a:endParaRPr>
          </a:p>
          <a:p>
            <a:pPr indent="-342900" lvl="0" marL="342900" rtl="0" algn="l">
              <a:lnSpc>
                <a:spcPct val="80000"/>
              </a:lnSpc>
              <a:spcBef>
                <a:spcPts val="434"/>
              </a:spcBef>
              <a:spcAft>
                <a:spcPts val="0"/>
              </a:spcAft>
              <a:buClr>
                <a:srgbClr val="1D1B10"/>
              </a:buClr>
              <a:buSzPts val="2170"/>
              <a:buFont typeface="Noto Sans Symbols"/>
              <a:buChar char="▪"/>
            </a:pPr>
            <a:r>
              <a:rPr lang="en-US" sz="2170">
                <a:solidFill>
                  <a:srgbClr val="1D1B10"/>
                </a:solidFill>
              </a:rPr>
              <a:t>“Everybody lies” (Dr. Gregory House, Ep. 101)</a:t>
            </a:r>
            <a:endParaRPr/>
          </a:p>
          <a:p>
            <a:pPr indent="-342900" lvl="0" marL="342900" rtl="0" algn="l">
              <a:lnSpc>
                <a:spcPct val="80000"/>
              </a:lnSpc>
              <a:spcBef>
                <a:spcPts val="434"/>
              </a:spcBef>
              <a:spcAft>
                <a:spcPts val="0"/>
              </a:spcAft>
              <a:buClr>
                <a:srgbClr val="1D1B10"/>
              </a:buClr>
              <a:buSzPts val="2170"/>
              <a:buFont typeface="Noto Sans Symbols"/>
              <a:buChar char="▪"/>
            </a:pPr>
            <a:r>
              <a:rPr lang="en-US" sz="2170">
                <a:solidFill>
                  <a:srgbClr val="1D1B10"/>
                </a:solidFill>
              </a:rPr>
              <a:t>People lie by omission; by exaggeration; by minimization</a:t>
            </a:r>
            <a:endParaRPr/>
          </a:p>
          <a:p>
            <a:pPr indent="-342900" lvl="0" marL="342900" rtl="0" algn="l">
              <a:lnSpc>
                <a:spcPct val="80000"/>
              </a:lnSpc>
              <a:spcBef>
                <a:spcPts val="434"/>
              </a:spcBef>
              <a:spcAft>
                <a:spcPts val="0"/>
              </a:spcAft>
              <a:buClr>
                <a:srgbClr val="1D1B10"/>
              </a:buClr>
              <a:buSzPts val="2170"/>
              <a:buFont typeface="Noto Sans Symbols"/>
              <a:buChar char="▪"/>
            </a:pPr>
            <a:r>
              <a:rPr lang="en-US" sz="2170">
                <a:solidFill>
                  <a:srgbClr val="1D1B10"/>
                </a:solidFill>
              </a:rPr>
              <a:t>People lie, because they want to be polite; wish to provide complete answers; wish to meet the researcher’s expectations; are ashamed of certain things</a:t>
            </a:r>
            <a:endParaRPr/>
          </a:p>
          <a:p>
            <a:pPr indent="-342900" lvl="0" marL="342900" rtl="0" algn="l">
              <a:lnSpc>
                <a:spcPct val="80000"/>
              </a:lnSpc>
              <a:spcBef>
                <a:spcPts val="434"/>
              </a:spcBef>
              <a:spcAft>
                <a:spcPts val="0"/>
              </a:spcAft>
              <a:buClr>
                <a:srgbClr val="1D1B10"/>
              </a:buClr>
              <a:buSzPts val="2170"/>
              <a:buFont typeface="Noto Sans Symbols"/>
              <a:buChar char="▪"/>
            </a:pPr>
            <a:r>
              <a:rPr lang="en-US" sz="2170">
                <a:solidFill>
                  <a:srgbClr val="1D1B10"/>
                </a:solidFill>
              </a:rPr>
              <a:t>Some questions invite lies </a:t>
            </a:r>
            <a:endParaRPr/>
          </a:p>
          <a:p>
            <a:pPr indent="-205105" lvl="0" marL="342900" rtl="0" algn="l">
              <a:lnSpc>
                <a:spcPct val="80000"/>
              </a:lnSpc>
              <a:spcBef>
                <a:spcPts val="434"/>
              </a:spcBef>
              <a:spcAft>
                <a:spcPts val="0"/>
              </a:spcAft>
              <a:buClr>
                <a:schemeClr val="dk1"/>
              </a:buClr>
              <a:buSzPts val="2170"/>
              <a:buNone/>
            </a:pPr>
            <a:r>
              <a:t/>
            </a:r>
            <a:endParaRPr sz="2170"/>
          </a:p>
        </p:txBody>
      </p:sp>
      <p:sp>
        <p:nvSpPr>
          <p:cNvPr id="98" name="Google Shape;98;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p>
            <a:pPr indent="-205105" lvl="0" marL="342900" rtl="0" algn="l">
              <a:lnSpc>
                <a:spcPct val="80000"/>
              </a:lnSpc>
              <a:spcBef>
                <a:spcPts val="0"/>
              </a:spcBef>
              <a:spcAft>
                <a:spcPts val="0"/>
              </a:spcAft>
              <a:buClr>
                <a:schemeClr val="dk1"/>
              </a:buClr>
              <a:buSzPts val="2170"/>
              <a:buNone/>
            </a:pPr>
            <a:r>
              <a:t/>
            </a:r>
            <a:endParaRPr sz="2170"/>
          </a:p>
        </p:txBody>
      </p:sp>
      <p:pic>
        <p:nvPicPr>
          <p:cNvPr descr="Dr. Gregory House" id="99" name="Google Shape;99;p15"/>
          <p:cNvPicPr preferRelativeResize="0"/>
          <p:nvPr/>
        </p:nvPicPr>
        <p:blipFill rotWithShape="1">
          <a:blip r:embed="rId3">
            <a:alphaModFix/>
          </a:blip>
          <a:srcRect b="0" l="0" r="0" t="0"/>
          <a:stretch/>
        </p:blipFill>
        <p:spPr>
          <a:xfrm>
            <a:off x="5143504" y="1785926"/>
            <a:ext cx="3076581" cy="41197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 calcmode="lin" valueType="num">
                                      <p:cBhvr additive="base">
                                        <p:cTn dur="500"/>
                                        <p:tgtEl>
                                          <p:spTgt spid="9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 calcmode="lin" valueType="num">
                                      <p:cBhvr additive="base">
                                        <p:cTn dur="500"/>
                                        <p:tgtEl>
                                          <p:spTgt spid="9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 calcmode="lin" valueType="num">
                                      <p:cBhvr additive="base">
                                        <p:cTn dur="500"/>
                                        <p:tgtEl>
                                          <p:spTgt spid="9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 calcmode="lin" valueType="num">
                                      <p:cBhvr additive="base">
                                        <p:cTn dur="500"/>
                                        <p:tgtEl>
                                          <p:spTgt spid="9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 calcmode="lin" valueType="num">
                                      <p:cBhvr additive="base">
                                        <p:cTn dur="500"/>
                                        <p:tgtEl>
                                          <p:spTgt spid="9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 calcmode="lin" valueType="num">
                                      <p:cBhvr additive="base">
                                        <p:cTn dur="500"/>
                                        <p:tgtEl>
                                          <p:spTgt spid="9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 calcmode="lin" valueType="num">
                                      <p:cBhvr additive="base">
                                        <p:cTn dur="500"/>
                                        <p:tgtEl>
                                          <p:spTgt spid="9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
                                            <p:txEl>
                                              <p:pRg end="7" st="7"/>
                                            </p:txEl>
                                          </p:spTgt>
                                        </p:tgtEl>
                                        <p:attrNameLst>
                                          <p:attrName>style.visibility</p:attrName>
                                        </p:attrNameLst>
                                      </p:cBhvr>
                                      <p:to>
                                        <p:strVal val="visible"/>
                                      </p:to>
                                    </p:set>
                                    <p:anim calcmode="lin" valueType="num">
                                      <p:cBhvr additive="base">
                                        <p:cTn dur="500"/>
                                        <p:tgtEl>
                                          <p:spTgt spid="97">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
                                            <p:txEl>
                                              <p:pRg end="8" st="8"/>
                                            </p:txEl>
                                          </p:spTgt>
                                        </p:tgtEl>
                                        <p:attrNameLst>
                                          <p:attrName>style.visibility</p:attrName>
                                        </p:attrNameLst>
                                      </p:cBhvr>
                                      <p:to>
                                        <p:strVal val="visible"/>
                                      </p:to>
                                    </p:set>
                                    <p:anim calcmode="lin" valueType="num">
                                      <p:cBhvr additive="base">
                                        <p:cTn dur="500"/>
                                        <p:tgtEl>
                                          <p:spTgt spid="97">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descr="illusions through the paintings of salvador dali 13 in Illusions Through The Paintings Of Salvador Dali" id="265" name="Google Shape;265;p42"/>
          <p:cNvPicPr preferRelativeResize="0"/>
          <p:nvPr/>
        </p:nvPicPr>
        <p:blipFill rotWithShape="1">
          <a:blip r:embed="rId3">
            <a:alphaModFix/>
          </a:blip>
          <a:srcRect b="0" l="0" r="0" t="0"/>
          <a:stretch/>
        </p:blipFill>
        <p:spPr>
          <a:xfrm>
            <a:off x="1785918" y="857232"/>
            <a:ext cx="5619750" cy="4210050"/>
          </a:xfrm>
          <a:prstGeom prst="rect">
            <a:avLst/>
          </a:prstGeom>
          <a:noFill/>
          <a:ln>
            <a:noFill/>
          </a:ln>
        </p:spPr>
      </p:pic>
      <p:sp>
        <p:nvSpPr>
          <p:cNvPr id="266" name="Google Shape;266;p42"/>
          <p:cNvSpPr/>
          <p:nvPr/>
        </p:nvSpPr>
        <p:spPr>
          <a:xfrm>
            <a:off x="2357422" y="5500702"/>
            <a:ext cx="435771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1D1B10"/>
                </a:solidFill>
                <a:latin typeface="Calibri"/>
                <a:ea typeface="Calibri"/>
                <a:cs typeface="Calibri"/>
                <a:sym typeface="Calibri"/>
              </a:rPr>
              <a:t>Salvator Dali. 1930. </a:t>
            </a:r>
            <a:r>
              <a:rPr i="1" lang="en-US" sz="1800">
                <a:solidFill>
                  <a:srgbClr val="1D1B10"/>
                </a:solidFill>
                <a:latin typeface="Calibri"/>
                <a:ea typeface="Calibri"/>
                <a:cs typeface="Calibri"/>
                <a:sym typeface="Calibri"/>
              </a:rPr>
              <a:t>Old couple or musician</a:t>
            </a:r>
            <a:r>
              <a:rPr lang="en-US" sz="1800">
                <a:solidFill>
                  <a:srgbClr val="1D1B10"/>
                </a:solidFill>
                <a:latin typeface="Calibri"/>
                <a:ea typeface="Calibri"/>
                <a:cs typeface="Calibri"/>
                <a:sym typeface="Calibri"/>
              </a:rPr>
              <a:t>.</a:t>
            </a:r>
            <a:endParaRPr sz="1800">
              <a:solidFill>
                <a:srgbClr val="1D1B1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500"/>
                                        <p:tgtEl>
                                          <p:spTgt spid="26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72" name="Google Shape;272;p4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7030A0"/>
              </a:buClr>
              <a:buSzPts val="2800"/>
              <a:buNone/>
            </a:pPr>
            <a:r>
              <a:rPr lang="en-US">
                <a:solidFill>
                  <a:srgbClr val="7030A0"/>
                </a:solidFill>
              </a:rPr>
              <a:t>A note of caution:</a:t>
            </a:r>
            <a:endParaRPr/>
          </a:p>
          <a:p>
            <a:pPr indent="-342900" lvl="0" marL="342900" rtl="0" algn="l">
              <a:spcBef>
                <a:spcPts val="560"/>
              </a:spcBef>
              <a:spcAft>
                <a:spcPts val="0"/>
              </a:spcAft>
              <a:buClr>
                <a:srgbClr val="1D1B10"/>
              </a:buClr>
              <a:buSzPts val="2800"/>
              <a:buNone/>
            </a:pPr>
            <a:r>
              <a:rPr lang="en-US">
                <a:solidFill>
                  <a:srgbClr val="1D1B10"/>
                </a:solidFill>
              </a:rPr>
              <a:t>“Averages and relationships and trends and graphs are not always what they seem. There may be more in them than meets the eye, and there may be a good deal less.”</a:t>
            </a:r>
            <a:endParaRPr/>
          </a:p>
          <a:p>
            <a:pPr indent="-342900" lvl="0" marL="342900" rtl="0" algn="r">
              <a:spcBef>
                <a:spcPts val="360"/>
              </a:spcBef>
              <a:spcAft>
                <a:spcPts val="0"/>
              </a:spcAft>
              <a:buClr>
                <a:srgbClr val="1D1B10"/>
              </a:buClr>
              <a:buSzPts val="1800"/>
              <a:buNone/>
            </a:pPr>
            <a:r>
              <a:rPr lang="en-US" sz="1800">
                <a:solidFill>
                  <a:srgbClr val="1D1B10"/>
                </a:solidFill>
              </a:rPr>
              <a:t>Huff, 1954: p.8</a:t>
            </a:r>
            <a:endParaRPr/>
          </a:p>
          <a:p>
            <a:pPr indent="-165100" lvl="0" marL="342900" rtl="0" algn="l">
              <a:spcBef>
                <a:spcPts val="560"/>
              </a:spcBef>
              <a:spcAft>
                <a:spcPts val="0"/>
              </a:spcAft>
              <a:buClr>
                <a:schemeClr val="dk1"/>
              </a:buClr>
              <a:buSzPts val="2800"/>
              <a:buNone/>
            </a:pPr>
            <a:r>
              <a:t/>
            </a:r>
            <a:endParaRPr/>
          </a:p>
        </p:txBody>
      </p:sp>
      <p:pic>
        <p:nvPicPr>
          <p:cNvPr descr="illusions through the paintings of salvador dali 14 in Illusions Through The Paintings Of Salvador Dali" id="273" name="Google Shape;273;p43"/>
          <p:cNvPicPr preferRelativeResize="0"/>
          <p:nvPr>
            <p:ph idx="1" type="body"/>
          </p:nvPr>
        </p:nvPicPr>
        <p:blipFill rotWithShape="1">
          <a:blip r:embed="rId3">
            <a:alphaModFix/>
          </a:blip>
          <a:srcRect b="0" l="0" r="0" t="0"/>
          <a:stretch/>
        </p:blipFill>
        <p:spPr>
          <a:xfrm>
            <a:off x="428596" y="857232"/>
            <a:ext cx="3857652" cy="5072098"/>
          </a:xfrm>
          <a:prstGeom prst="rect">
            <a:avLst/>
          </a:prstGeom>
          <a:noFill/>
          <a:ln>
            <a:noFill/>
          </a:ln>
        </p:spPr>
      </p:pic>
      <p:sp>
        <p:nvSpPr>
          <p:cNvPr id="274" name="Google Shape;274;p43"/>
          <p:cNvSpPr/>
          <p:nvPr/>
        </p:nvSpPr>
        <p:spPr>
          <a:xfrm>
            <a:off x="928662" y="5857892"/>
            <a:ext cx="314327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1D1B10"/>
                </a:solidFill>
                <a:latin typeface="Calibri"/>
                <a:ea typeface="Calibri"/>
                <a:cs typeface="Calibri"/>
                <a:sym typeface="Calibri"/>
              </a:rPr>
              <a:t>Salvator Dali. 1948. </a:t>
            </a:r>
            <a:r>
              <a:rPr i="1" lang="en-US" sz="1800">
                <a:solidFill>
                  <a:srgbClr val="1D1B10"/>
                </a:solidFill>
                <a:latin typeface="Calibri"/>
                <a:ea typeface="Calibri"/>
                <a:cs typeface="Calibri"/>
                <a:sym typeface="Calibri"/>
              </a:rPr>
              <a:t>Man/couple with sleeping dog</a:t>
            </a:r>
            <a:r>
              <a:rPr lang="en-US" sz="1800">
                <a:solidFill>
                  <a:srgbClr val="1D1B10"/>
                </a:solidFill>
                <a:latin typeface="Calibri"/>
                <a:ea typeface="Calibri"/>
                <a:cs typeface="Calibri"/>
                <a:sym typeface="Calibri"/>
              </a:rPr>
              <a:t>.</a:t>
            </a:r>
            <a:endParaRPr sz="1800">
              <a:solidFill>
                <a:srgbClr val="1D1B1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500"/>
                                        <p:tgtEl>
                                          <p:spTgt spid="2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7030A0"/>
              </a:buClr>
              <a:buSzPts val="4400"/>
              <a:buFont typeface="Calibri"/>
              <a:buNone/>
            </a:pPr>
            <a:r>
              <a:rPr lang="en-US">
                <a:solidFill>
                  <a:srgbClr val="7030A0"/>
                </a:solidFill>
              </a:rPr>
              <a:t>Важные навыки:</a:t>
            </a:r>
            <a:endParaRPr>
              <a:solidFill>
                <a:srgbClr val="7030A0"/>
              </a:solidFill>
            </a:endParaRPr>
          </a:p>
        </p:txBody>
      </p:sp>
      <p:sp>
        <p:nvSpPr>
          <p:cNvPr id="280" name="Google Shape;280;p44"/>
          <p:cNvSpPr txBox="1"/>
          <p:nvPr>
            <p:ph idx="1" type="body"/>
          </p:nvPr>
        </p:nvSpPr>
        <p:spPr>
          <a:xfrm>
            <a:off x="285720" y="1600200"/>
            <a:ext cx="4857784"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1D1B10"/>
              </a:buClr>
              <a:buSzPts val="2170"/>
              <a:buChar char="•"/>
            </a:pPr>
            <a:r>
              <a:rPr lang="en-US" sz="2170">
                <a:solidFill>
                  <a:srgbClr val="1D1B10"/>
                </a:solidFill>
              </a:rPr>
              <a:t>если Вы смотрите на чужую статистику, подумайте, как она могла быть получена;</a:t>
            </a:r>
            <a:endParaRPr/>
          </a:p>
          <a:p>
            <a:pPr indent="-342900" lvl="0" marL="342900" rtl="0" algn="l">
              <a:lnSpc>
                <a:spcPct val="80000"/>
              </a:lnSpc>
              <a:spcBef>
                <a:spcPts val="434"/>
              </a:spcBef>
              <a:spcAft>
                <a:spcPts val="0"/>
              </a:spcAft>
              <a:buClr>
                <a:srgbClr val="1D1B10"/>
              </a:buClr>
              <a:buSzPts val="2170"/>
              <a:buChar char="•"/>
            </a:pPr>
            <a:r>
              <a:rPr lang="en-US" sz="2170">
                <a:solidFill>
                  <a:srgbClr val="1D1B10"/>
                </a:solidFill>
              </a:rPr>
              <a:t>если Вы проводите статистическое исследование сами, </a:t>
            </a:r>
            <a:endParaRPr/>
          </a:p>
          <a:p>
            <a:pPr indent="-285750" lvl="1" marL="742950" rtl="0" algn="l">
              <a:lnSpc>
                <a:spcPct val="80000"/>
              </a:lnSpc>
              <a:spcBef>
                <a:spcPts val="372"/>
              </a:spcBef>
              <a:spcAft>
                <a:spcPts val="0"/>
              </a:spcAft>
              <a:buClr>
                <a:srgbClr val="1D1B10"/>
              </a:buClr>
              <a:buSzPts val="1860"/>
              <a:buChar char="–"/>
            </a:pPr>
            <a:r>
              <a:rPr lang="en-US" sz="1860">
                <a:solidFill>
                  <a:srgbClr val="1D1B10"/>
                </a:solidFill>
              </a:rPr>
              <a:t>будьте честны сами с собой и с читателем (помните, что все трюки всем практикующим хорошо известны);</a:t>
            </a:r>
            <a:endParaRPr/>
          </a:p>
          <a:p>
            <a:pPr indent="-285750" lvl="1" marL="742950" rtl="0" algn="l">
              <a:lnSpc>
                <a:spcPct val="80000"/>
              </a:lnSpc>
              <a:spcBef>
                <a:spcPts val="372"/>
              </a:spcBef>
              <a:spcAft>
                <a:spcPts val="0"/>
              </a:spcAft>
              <a:buClr>
                <a:srgbClr val="1D1B10"/>
              </a:buClr>
              <a:buSzPts val="1860"/>
              <a:buChar char="–"/>
            </a:pPr>
            <a:r>
              <a:rPr lang="en-US" sz="1860">
                <a:solidFill>
                  <a:srgbClr val="1D1B10"/>
                </a:solidFill>
              </a:rPr>
              <a:t>продумывайте всю цепочку действий;</a:t>
            </a:r>
            <a:endParaRPr/>
          </a:p>
          <a:p>
            <a:pPr indent="-285750" lvl="1" marL="742950" rtl="0" algn="l">
              <a:lnSpc>
                <a:spcPct val="80000"/>
              </a:lnSpc>
              <a:spcBef>
                <a:spcPts val="372"/>
              </a:spcBef>
              <a:spcAft>
                <a:spcPts val="0"/>
              </a:spcAft>
              <a:buClr>
                <a:srgbClr val="1D1B10"/>
              </a:buClr>
              <a:buSzPts val="1860"/>
              <a:buChar char="–"/>
            </a:pPr>
            <a:r>
              <a:rPr lang="en-US" sz="1860">
                <a:solidFill>
                  <a:srgbClr val="1D1B10"/>
                </a:solidFill>
              </a:rPr>
              <a:t>помните, что научное знание должно быть верифицируемо, воспроизводимо, фальсифицируемо;</a:t>
            </a:r>
            <a:endParaRPr sz="1860">
              <a:solidFill>
                <a:srgbClr val="1D1B10"/>
              </a:solidFill>
            </a:endParaRPr>
          </a:p>
          <a:p>
            <a:pPr indent="-342900" lvl="0" marL="342900" rtl="0" algn="l">
              <a:lnSpc>
                <a:spcPct val="80000"/>
              </a:lnSpc>
              <a:spcBef>
                <a:spcPts val="434"/>
              </a:spcBef>
              <a:spcAft>
                <a:spcPts val="0"/>
              </a:spcAft>
              <a:buClr>
                <a:srgbClr val="1D1B10"/>
              </a:buClr>
              <a:buSzPts val="2170"/>
              <a:buChar char="•"/>
            </a:pPr>
            <a:r>
              <a:rPr lang="en-US" sz="2170">
                <a:solidFill>
                  <a:srgbClr val="1D1B10"/>
                </a:solidFill>
              </a:rPr>
              <a:t>показатель хорошей статьи или отчёта – это возможность повторить исследование на основании прочитанного.</a:t>
            </a:r>
            <a:endParaRPr/>
          </a:p>
          <a:p>
            <a:pPr indent="-205105" lvl="0" marL="342900" rtl="0" algn="l">
              <a:lnSpc>
                <a:spcPct val="80000"/>
              </a:lnSpc>
              <a:spcBef>
                <a:spcPts val="434"/>
              </a:spcBef>
              <a:spcAft>
                <a:spcPts val="0"/>
              </a:spcAft>
              <a:buClr>
                <a:schemeClr val="dk1"/>
              </a:buClr>
              <a:buSzPts val="2170"/>
              <a:buNone/>
            </a:pPr>
            <a:r>
              <a:t/>
            </a:r>
            <a:endParaRPr sz="2170">
              <a:solidFill>
                <a:srgbClr val="1D1B10"/>
              </a:solidFill>
            </a:endParaRPr>
          </a:p>
        </p:txBody>
      </p:sp>
      <p:pic>
        <p:nvPicPr>
          <p:cNvPr descr="Картинки по запросу constant vigilance" id="281" name="Google Shape;281;p44"/>
          <p:cNvPicPr preferRelativeResize="0"/>
          <p:nvPr>
            <p:ph idx="2" type="body"/>
          </p:nvPr>
        </p:nvPicPr>
        <p:blipFill rotWithShape="1">
          <a:blip r:embed="rId3">
            <a:alphaModFix/>
          </a:blip>
          <a:srcRect b="0" l="0" r="0" t="0"/>
          <a:stretch/>
        </p:blipFill>
        <p:spPr>
          <a:xfrm>
            <a:off x="5786446" y="1643050"/>
            <a:ext cx="2838450" cy="2800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4400"/>
              <a:buFont typeface="Calibri"/>
              <a:buNone/>
            </a:pPr>
            <a:r>
              <a:rPr lang="en-US">
                <a:solidFill>
                  <a:srgbClr val="7030A0"/>
                </a:solidFill>
              </a:rPr>
              <a:t>Литература</a:t>
            </a:r>
            <a:endParaRPr>
              <a:solidFill>
                <a:srgbClr val="7030A0"/>
              </a:solidFill>
            </a:endParaRPr>
          </a:p>
        </p:txBody>
      </p:sp>
      <p:sp>
        <p:nvSpPr>
          <p:cNvPr id="287" name="Google Shape;287;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D1B10"/>
              </a:buClr>
              <a:buSzPts val="3200"/>
              <a:buChar char="•"/>
            </a:pPr>
            <a:r>
              <a:rPr lang="en-US">
                <a:solidFill>
                  <a:srgbClr val="1D1B10"/>
                </a:solidFill>
              </a:rPr>
              <a:t>Huff, Darrell. 1954. </a:t>
            </a:r>
            <a:r>
              <a:rPr i="1" lang="en-US">
                <a:solidFill>
                  <a:srgbClr val="1D1B10"/>
                </a:solidFill>
              </a:rPr>
              <a:t>How to Lie with Statistics</a:t>
            </a:r>
            <a:r>
              <a:rPr lang="en-US">
                <a:solidFill>
                  <a:srgbClr val="1D1B10"/>
                </a:solidFill>
              </a:rPr>
              <a:t>. </a:t>
            </a:r>
            <a:endParaRPr>
              <a:solidFill>
                <a:srgbClr val="1D1B1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66092"/>
              </a:buClr>
              <a:buSzPts val="4400"/>
              <a:buFont typeface="Calibri"/>
              <a:buNone/>
            </a:pPr>
            <a:r>
              <a:rPr lang="en-US">
                <a:solidFill>
                  <a:srgbClr val="366092"/>
                </a:solidFill>
              </a:rPr>
              <a:t>R</a:t>
            </a:r>
            <a:endParaRPr>
              <a:solidFill>
                <a:srgbClr val="366092"/>
              </a:solidFill>
            </a:endParaRPr>
          </a:p>
        </p:txBody>
      </p:sp>
      <p:sp>
        <p:nvSpPr>
          <p:cNvPr id="293" name="Google Shape;293;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366092"/>
              </a:buClr>
              <a:buSzPts val="3200"/>
              <a:buChar char="•"/>
            </a:pPr>
            <a:r>
              <a:rPr lang="en-US">
                <a:solidFill>
                  <a:srgbClr val="366092"/>
                </a:solidFill>
              </a:rPr>
              <a:t>язык статистического программирования</a:t>
            </a:r>
            <a:endParaRPr/>
          </a:p>
          <a:p>
            <a:pPr indent="-342900" lvl="0" marL="342900" rtl="0" algn="l">
              <a:lnSpc>
                <a:spcPct val="90000"/>
              </a:lnSpc>
              <a:spcBef>
                <a:spcPts val="640"/>
              </a:spcBef>
              <a:spcAft>
                <a:spcPts val="0"/>
              </a:spcAft>
              <a:buClr>
                <a:srgbClr val="366092"/>
              </a:buClr>
              <a:buSzPts val="3200"/>
              <a:buChar char="•"/>
            </a:pPr>
            <a:r>
              <a:rPr lang="en-US">
                <a:solidFill>
                  <a:srgbClr val="366092"/>
                </a:solidFill>
              </a:rPr>
              <a:t>плюсы: </a:t>
            </a:r>
            <a:endParaRPr/>
          </a:p>
          <a:p>
            <a:pPr indent="-285750" lvl="1" marL="742950" rtl="0" algn="l">
              <a:lnSpc>
                <a:spcPct val="90000"/>
              </a:lnSpc>
              <a:spcBef>
                <a:spcPts val="560"/>
              </a:spcBef>
              <a:spcAft>
                <a:spcPts val="0"/>
              </a:spcAft>
              <a:buClr>
                <a:srgbClr val="366092"/>
              </a:buClr>
              <a:buSzPts val="2800"/>
              <a:buFont typeface="Noto Sans Symbols"/>
              <a:buChar char="✔"/>
            </a:pPr>
            <a:r>
              <a:rPr lang="en-US">
                <a:solidFill>
                  <a:srgbClr val="366092"/>
                </a:solidFill>
              </a:rPr>
              <a:t>широко распространен</a:t>
            </a:r>
            <a:endParaRPr/>
          </a:p>
          <a:p>
            <a:pPr indent="-285750" lvl="1" marL="742950" rtl="0" algn="l">
              <a:lnSpc>
                <a:spcPct val="90000"/>
              </a:lnSpc>
              <a:spcBef>
                <a:spcPts val="560"/>
              </a:spcBef>
              <a:spcAft>
                <a:spcPts val="0"/>
              </a:spcAft>
              <a:buClr>
                <a:srgbClr val="366092"/>
              </a:buClr>
              <a:buSzPts val="2800"/>
              <a:buFont typeface="Noto Sans Symbols"/>
              <a:buChar char="✔"/>
            </a:pPr>
            <a:r>
              <a:rPr lang="en-US">
                <a:solidFill>
                  <a:srgbClr val="366092"/>
                </a:solidFill>
              </a:rPr>
              <a:t>хорошие возможности для визуализации</a:t>
            </a:r>
            <a:endParaRPr/>
          </a:p>
          <a:p>
            <a:pPr indent="-285750" lvl="1" marL="742950" rtl="0" algn="l">
              <a:lnSpc>
                <a:spcPct val="90000"/>
              </a:lnSpc>
              <a:spcBef>
                <a:spcPts val="560"/>
              </a:spcBef>
              <a:spcAft>
                <a:spcPts val="0"/>
              </a:spcAft>
              <a:buClr>
                <a:srgbClr val="366092"/>
              </a:buClr>
              <a:buSzPts val="2800"/>
              <a:buFont typeface="Noto Sans Symbols"/>
              <a:buChar char="✔"/>
            </a:pPr>
            <a:r>
              <a:rPr lang="en-US">
                <a:solidFill>
                  <a:srgbClr val="366092"/>
                </a:solidFill>
              </a:rPr>
              <a:t>можно писать скрипты</a:t>
            </a:r>
            <a:endParaRPr>
              <a:solidFill>
                <a:srgbClr val="366092"/>
              </a:solidFill>
            </a:endParaRPr>
          </a:p>
          <a:p>
            <a:pPr indent="-342900" lvl="0" marL="342900" rtl="0" algn="l">
              <a:lnSpc>
                <a:spcPct val="90000"/>
              </a:lnSpc>
              <a:spcBef>
                <a:spcPts val="640"/>
              </a:spcBef>
              <a:spcAft>
                <a:spcPts val="0"/>
              </a:spcAft>
              <a:buClr>
                <a:srgbClr val="366092"/>
              </a:buClr>
              <a:buSzPts val="3200"/>
              <a:buChar char="•"/>
            </a:pPr>
            <a:r>
              <a:rPr lang="en-US">
                <a:solidFill>
                  <a:srgbClr val="366092"/>
                </a:solidFill>
              </a:rPr>
              <a:t> минусы:</a:t>
            </a:r>
            <a:endParaRPr/>
          </a:p>
          <a:p>
            <a:pPr indent="-285750" lvl="1" marL="742950" rtl="0" algn="l">
              <a:lnSpc>
                <a:spcPct val="90000"/>
              </a:lnSpc>
              <a:spcBef>
                <a:spcPts val="560"/>
              </a:spcBef>
              <a:spcAft>
                <a:spcPts val="0"/>
              </a:spcAft>
              <a:buClr>
                <a:srgbClr val="366092"/>
              </a:buClr>
              <a:buSzPts val="2800"/>
              <a:buFont typeface="Noto Sans Symbols"/>
              <a:buChar char="✔"/>
            </a:pPr>
            <a:r>
              <a:rPr lang="en-US">
                <a:solidFill>
                  <a:srgbClr val="366092"/>
                </a:solidFill>
              </a:rPr>
              <a:t> овладеть в совершенстве сложно</a:t>
            </a:r>
            <a:endParaRPr/>
          </a:p>
          <a:p>
            <a:pPr indent="-285750" lvl="1" marL="742950" rtl="0" algn="l">
              <a:lnSpc>
                <a:spcPct val="90000"/>
              </a:lnSpc>
              <a:spcBef>
                <a:spcPts val="560"/>
              </a:spcBef>
              <a:spcAft>
                <a:spcPts val="0"/>
              </a:spcAft>
              <a:buClr>
                <a:srgbClr val="366092"/>
              </a:buClr>
              <a:buSzPts val="2800"/>
              <a:buFont typeface="Noto Sans Symbols"/>
              <a:buChar char="✔"/>
            </a:pPr>
            <a:r>
              <a:rPr lang="en-US">
                <a:solidFill>
                  <a:srgbClr val="366092"/>
                </a:solidFill>
              </a:rPr>
              <a:t> медленный, если код длинный и неэффективный</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66092"/>
              </a:buClr>
              <a:buSzPts val="4400"/>
              <a:buFont typeface="Calibri"/>
              <a:buNone/>
            </a:pPr>
            <a:r>
              <a:rPr lang="en-US">
                <a:solidFill>
                  <a:srgbClr val="366092"/>
                </a:solidFill>
              </a:rPr>
              <a:t>R</a:t>
            </a:r>
            <a:endParaRPr>
              <a:solidFill>
                <a:srgbClr val="366092"/>
              </a:solidFill>
            </a:endParaRPr>
          </a:p>
        </p:txBody>
      </p:sp>
      <p:sp>
        <p:nvSpPr>
          <p:cNvPr id="299" name="Google Shape;299;p47"/>
          <p:cNvSpPr txBox="1"/>
          <p:nvPr>
            <p:ph idx="1" type="body"/>
          </p:nvPr>
        </p:nvSpPr>
        <p:spPr>
          <a:xfrm>
            <a:off x="457200" y="1255226"/>
            <a:ext cx="8229600" cy="487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366092"/>
              </a:buClr>
              <a:buSzPts val="2960"/>
              <a:buChar char="•"/>
            </a:pPr>
            <a:r>
              <a:rPr lang="en-US" sz="2960">
                <a:solidFill>
                  <a:srgbClr val="366092"/>
                </a:solidFill>
              </a:rPr>
              <a:t>скачать: </a:t>
            </a:r>
            <a:r>
              <a:rPr lang="en-US" sz="2960" u="sng">
                <a:solidFill>
                  <a:schemeClr val="hlink"/>
                </a:solidFill>
                <a:hlinkClick r:id="rId3"/>
              </a:rPr>
              <a:t>https://cran.r-project.org/bin/windows/base/</a:t>
            </a:r>
            <a:endParaRPr sz="2960">
              <a:solidFill>
                <a:srgbClr val="366092"/>
              </a:solidFill>
            </a:endParaRPr>
          </a:p>
          <a:p>
            <a:pPr indent="-342900" lvl="0" marL="342900" rtl="0" algn="l">
              <a:spcBef>
                <a:spcPts val="0"/>
              </a:spcBef>
              <a:spcAft>
                <a:spcPts val="0"/>
              </a:spcAft>
              <a:buClr>
                <a:srgbClr val="366092"/>
              </a:buClr>
              <a:buSzPts val="2960"/>
              <a:buChar char="•"/>
            </a:pPr>
            <a:r>
              <a:t/>
            </a:r>
            <a:endParaRPr sz="2960">
              <a:solidFill>
                <a:srgbClr val="366092"/>
              </a:solidFill>
            </a:endParaRPr>
          </a:p>
          <a:p>
            <a:pPr indent="-342900" lvl="0" marL="342900" rtl="0" algn="l">
              <a:spcBef>
                <a:spcPts val="0"/>
              </a:spcBef>
              <a:spcAft>
                <a:spcPts val="0"/>
              </a:spcAft>
              <a:buClr>
                <a:srgbClr val="366092"/>
              </a:buClr>
              <a:buSzPts val="2960"/>
              <a:buChar char="•"/>
            </a:pPr>
            <a:r>
              <a:rPr lang="en-US" sz="2960">
                <a:solidFill>
                  <a:srgbClr val="366092"/>
                </a:solidFill>
              </a:rPr>
              <a:t>консоль</a:t>
            </a:r>
            <a:r>
              <a:rPr lang="en-US" sz="2960">
                <a:solidFill>
                  <a:srgbClr val="366092"/>
                </a:solidFill>
              </a:rPr>
              <a:t>: поиграем с простыми вычислениями</a:t>
            </a:r>
            <a:endParaRPr sz="2960">
              <a:solidFill>
                <a:srgbClr val="366092"/>
              </a:solidFill>
            </a:endParaRPr>
          </a:p>
          <a:p>
            <a:pPr indent="-342900" lvl="0" marL="342900" rtl="0" algn="l">
              <a:spcBef>
                <a:spcPts val="592"/>
              </a:spcBef>
              <a:spcAft>
                <a:spcPts val="0"/>
              </a:spcAft>
              <a:buClr>
                <a:srgbClr val="366092"/>
              </a:buClr>
              <a:buSzPts val="2960"/>
              <a:buChar char="•"/>
            </a:pPr>
            <a:r>
              <a:rPr lang="en-US" sz="2960">
                <a:solidFill>
                  <a:srgbClr val="366092"/>
                </a:solidFill>
              </a:rPr>
              <a:t>1+2</a:t>
            </a:r>
            <a:endParaRPr/>
          </a:p>
          <a:p>
            <a:pPr indent="-342900" lvl="0" marL="342900" rtl="0" algn="l">
              <a:spcBef>
                <a:spcPts val="592"/>
              </a:spcBef>
              <a:spcAft>
                <a:spcPts val="0"/>
              </a:spcAft>
              <a:buClr>
                <a:srgbClr val="366092"/>
              </a:buClr>
              <a:buSzPts val="2960"/>
              <a:buChar char="•"/>
            </a:pPr>
            <a:r>
              <a:rPr lang="en-US" sz="2960">
                <a:solidFill>
                  <a:srgbClr val="366092"/>
                </a:solidFill>
              </a:rPr>
              <a:t>“Hi there, Console!”</a:t>
            </a:r>
            <a:endParaRPr/>
          </a:p>
          <a:p>
            <a:pPr indent="-342900" lvl="0" marL="342900" rtl="0" algn="l">
              <a:spcBef>
                <a:spcPts val="592"/>
              </a:spcBef>
              <a:spcAft>
                <a:spcPts val="0"/>
              </a:spcAft>
              <a:buClr>
                <a:srgbClr val="366092"/>
              </a:buClr>
              <a:buSzPts val="2960"/>
              <a:buChar char="•"/>
            </a:pPr>
            <a:r>
              <a:rPr lang="en-US" sz="2960">
                <a:solidFill>
                  <a:srgbClr val="366092"/>
                </a:solidFill>
              </a:rPr>
              <a:t>2</a:t>
            </a:r>
            <a:endParaRPr/>
          </a:p>
          <a:p>
            <a:pPr indent="-342900" lvl="0" marL="342900" rtl="0" algn="l">
              <a:spcBef>
                <a:spcPts val="592"/>
              </a:spcBef>
              <a:spcAft>
                <a:spcPts val="0"/>
              </a:spcAft>
              <a:buClr>
                <a:srgbClr val="366092"/>
              </a:buClr>
              <a:buSzPts val="2960"/>
              <a:buChar char="•"/>
            </a:pPr>
            <a:r>
              <a:rPr lang="en-US" sz="2960">
                <a:solidFill>
                  <a:srgbClr val="366092"/>
                </a:solidFill>
              </a:rPr>
              <a:t>4*5</a:t>
            </a:r>
            <a:endParaRPr/>
          </a:p>
          <a:p>
            <a:pPr indent="-342900" lvl="0" marL="342900" rtl="0" algn="l">
              <a:spcBef>
                <a:spcPts val="592"/>
              </a:spcBef>
              <a:spcAft>
                <a:spcPts val="0"/>
              </a:spcAft>
              <a:buClr>
                <a:srgbClr val="366092"/>
              </a:buClr>
              <a:buSzPts val="2960"/>
              <a:buChar char="•"/>
            </a:pPr>
            <a:r>
              <a:rPr lang="en-US" sz="2960">
                <a:solidFill>
                  <a:srgbClr val="366092"/>
                </a:solidFill>
              </a:rPr>
              <a:t>6/3</a:t>
            </a:r>
            <a:endParaRPr/>
          </a:p>
          <a:p>
            <a:pPr indent="-342900" lvl="0" marL="342900" rtl="0" algn="l">
              <a:spcBef>
                <a:spcPts val="592"/>
              </a:spcBef>
              <a:spcAft>
                <a:spcPts val="0"/>
              </a:spcAft>
              <a:buClr>
                <a:srgbClr val="366092"/>
              </a:buClr>
              <a:buSzPts val="2960"/>
              <a:buChar char="•"/>
            </a:pPr>
            <a:r>
              <a:rPr lang="en-US" sz="2960">
                <a:solidFill>
                  <a:srgbClr val="366092"/>
                </a:solidFill>
              </a:rPr>
              <a:t>2^3</a:t>
            </a:r>
            <a:endParaRPr sz="2960">
              <a:solidFill>
                <a:srgbClr val="366092"/>
              </a:solidFill>
            </a:endParaRPr>
          </a:p>
          <a:p>
            <a:pPr indent="-342900" lvl="0" marL="342900" rtl="0" algn="l">
              <a:spcBef>
                <a:spcPts val="592"/>
              </a:spcBef>
              <a:spcAft>
                <a:spcPts val="0"/>
              </a:spcAft>
              <a:buClr>
                <a:srgbClr val="366092"/>
              </a:buClr>
              <a:buSzPts val="2960"/>
              <a:buChar char="•"/>
            </a:pPr>
            <a:r>
              <a:rPr lang="en-US" sz="2960">
                <a:solidFill>
                  <a:srgbClr val="366092"/>
                </a:solidFill>
              </a:rPr>
              <a:t>9^0.5</a:t>
            </a:r>
            <a:endParaRPr sz="2960">
              <a:solidFill>
                <a:srgbClr val="366092"/>
              </a:solidFill>
            </a:endParaRPr>
          </a:p>
          <a:p>
            <a:pPr indent="-154940" lvl="0" marL="342900" rtl="0" algn="l">
              <a:spcBef>
                <a:spcPts val="592"/>
              </a:spcBef>
              <a:spcAft>
                <a:spcPts val="0"/>
              </a:spcAft>
              <a:buClr>
                <a:schemeClr val="dk1"/>
              </a:buClr>
              <a:buSzPts val="2960"/>
              <a:buNone/>
            </a:pPr>
            <a:r>
              <a:t/>
            </a:r>
            <a:endParaRPr sz="2960"/>
          </a:p>
          <a:p>
            <a:pPr indent="-154940" lvl="0" marL="342900" rtl="0" algn="l">
              <a:spcBef>
                <a:spcPts val="592"/>
              </a:spcBef>
              <a:spcAft>
                <a:spcPts val="0"/>
              </a:spcAft>
              <a:buClr>
                <a:schemeClr val="dk1"/>
              </a:buClr>
              <a:buSzPts val="2960"/>
              <a:buNone/>
            </a:pPr>
            <a:r>
              <a:t/>
            </a:r>
            <a:endParaRPr sz="296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66092"/>
              </a:buClr>
              <a:buSzPts val="4400"/>
              <a:buFont typeface="Calibri"/>
              <a:buNone/>
            </a:pPr>
            <a:r>
              <a:rPr lang="en-US">
                <a:solidFill>
                  <a:srgbClr val="366092"/>
                </a:solidFill>
              </a:rPr>
              <a:t>R</a:t>
            </a:r>
            <a:endParaRPr>
              <a:solidFill>
                <a:srgbClr val="366092"/>
              </a:solidFill>
            </a:endParaRPr>
          </a:p>
        </p:txBody>
      </p:sp>
      <p:sp>
        <p:nvSpPr>
          <p:cNvPr id="305" name="Google Shape;305;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366092"/>
              </a:buClr>
              <a:buSzPts val="3200"/>
              <a:buChar char="•"/>
            </a:pPr>
            <a:r>
              <a:rPr lang="en-US">
                <a:solidFill>
                  <a:srgbClr val="366092"/>
                </a:solidFill>
              </a:rPr>
              <a:t>Console: поиграем с простыми вычислениями</a:t>
            </a:r>
            <a:endParaRPr>
              <a:solidFill>
                <a:srgbClr val="366092"/>
              </a:solidFill>
            </a:endParaRPr>
          </a:p>
          <a:p>
            <a:pPr indent="-342900" lvl="0" marL="342900" rtl="0" algn="l">
              <a:spcBef>
                <a:spcPts val="640"/>
              </a:spcBef>
              <a:spcAft>
                <a:spcPts val="0"/>
              </a:spcAft>
              <a:buClr>
                <a:srgbClr val="366092"/>
              </a:buClr>
              <a:buSzPts val="3200"/>
              <a:buChar char="•"/>
            </a:pPr>
            <a:r>
              <a:rPr lang="en-US">
                <a:solidFill>
                  <a:srgbClr val="366092"/>
                </a:solidFill>
              </a:rPr>
              <a:t>9^0.5^3</a:t>
            </a:r>
            <a:endParaRPr/>
          </a:p>
          <a:p>
            <a:pPr indent="-342900" lvl="0" marL="342900" rtl="0" algn="l">
              <a:spcBef>
                <a:spcPts val="640"/>
              </a:spcBef>
              <a:spcAft>
                <a:spcPts val="0"/>
              </a:spcAft>
              <a:buClr>
                <a:srgbClr val="366092"/>
              </a:buClr>
              <a:buSzPts val="3200"/>
              <a:buChar char="•"/>
            </a:pPr>
            <a:r>
              <a:rPr lang="en-US">
                <a:solidFill>
                  <a:srgbClr val="366092"/>
                </a:solidFill>
              </a:rPr>
              <a:t>(9^0.5)^3</a:t>
            </a:r>
            <a:endParaRPr>
              <a:solidFill>
                <a:srgbClr val="366092"/>
              </a:solidFill>
            </a:endParaRPr>
          </a:p>
          <a:p>
            <a:pPr indent="-342900" lvl="0" marL="342900" rtl="0" algn="l">
              <a:spcBef>
                <a:spcPts val="640"/>
              </a:spcBef>
              <a:spcAft>
                <a:spcPts val="0"/>
              </a:spcAft>
              <a:buClr>
                <a:srgbClr val="366092"/>
              </a:buClr>
              <a:buSzPts val="3200"/>
              <a:buChar char="•"/>
            </a:pPr>
            <a:r>
              <a:rPr lang="en-US">
                <a:solidFill>
                  <a:srgbClr val="366092"/>
                </a:solidFill>
              </a:rPr>
              <a:t>9^(0.5^3)</a:t>
            </a:r>
            <a:endParaRPr/>
          </a:p>
          <a:p>
            <a:pPr indent="-342900" lvl="0" marL="342900" rtl="0" algn="l">
              <a:spcBef>
                <a:spcPts val="640"/>
              </a:spcBef>
              <a:spcAft>
                <a:spcPts val="0"/>
              </a:spcAft>
              <a:buClr>
                <a:srgbClr val="366092"/>
              </a:buClr>
              <a:buSzPts val="3200"/>
              <a:buChar char="•"/>
            </a:pPr>
            <a:r>
              <a:rPr lang="en-US">
                <a:solidFill>
                  <a:srgbClr val="366092"/>
                </a:solidFill>
              </a:rPr>
              <a:t>Что Вы можете сказать про ()?</a:t>
            </a:r>
            <a:endParaRPr>
              <a:solidFill>
                <a:srgbClr val="366092"/>
              </a:solidFill>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66092"/>
              </a:buClr>
              <a:buSzPts val="4400"/>
              <a:buFont typeface="Calibri"/>
              <a:buNone/>
            </a:pPr>
            <a:r>
              <a:rPr lang="en-US">
                <a:solidFill>
                  <a:srgbClr val="366092"/>
                </a:solidFill>
              </a:rPr>
              <a:t>R: переменные</a:t>
            </a:r>
            <a:endParaRPr>
              <a:solidFill>
                <a:srgbClr val="366092"/>
              </a:solidFill>
            </a:endParaRPr>
          </a:p>
        </p:txBody>
      </p:sp>
      <p:sp>
        <p:nvSpPr>
          <p:cNvPr id="311" name="Google Shape;311;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366092"/>
              </a:buClr>
              <a:buSzPts val="2480"/>
              <a:buChar char="•"/>
            </a:pPr>
            <a:r>
              <a:rPr lang="en-US" sz="2480">
                <a:solidFill>
                  <a:srgbClr val="366092"/>
                </a:solidFill>
              </a:rPr>
              <a:t>x = 3</a:t>
            </a:r>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y = 3 + 7</a:t>
            </a:r>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x</a:t>
            </a:r>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y</a:t>
            </a:r>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x &lt;- 3 + 6</a:t>
            </a:r>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3 + 6 -&gt; x</a:t>
            </a:r>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4 ^ 3</a:t>
            </a:r>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x = 4</a:t>
            </a:r>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y = 3</a:t>
            </a:r>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x^y</a:t>
            </a:r>
            <a:endParaRPr sz="2480">
              <a:solidFill>
                <a:srgbClr val="366092"/>
              </a:solidFill>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Функции: sqrt(9)</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66092"/>
              </a:buClr>
              <a:buSzPts val="4400"/>
              <a:buFont typeface="Calibri"/>
              <a:buNone/>
            </a:pPr>
            <a:r>
              <a:rPr lang="en-US">
                <a:solidFill>
                  <a:srgbClr val="366092"/>
                </a:solidFill>
              </a:rPr>
              <a:t>The mean</a:t>
            </a:r>
            <a:endParaRPr>
              <a:solidFill>
                <a:srgbClr val="366092"/>
              </a:solidFill>
            </a:endParaRPr>
          </a:p>
        </p:txBody>
      </p:sp>
      <p:sp>
        <p:nvSpPr>
          <p:cNvPr id="317" name="Google Shape;317;p50"/>
          <p:cNvSpPr txBox="1"/>
          <p:nvPr>
            <p:ph idx="1" type="body"/>
          </p:nvPr>
        </p:nvSpPr>
        <p:spPr>
          <a:xfrm>
            <a:off x="457200" y="1600200"/>
            <a:ext cx="8229600" cy="4781128"/>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366092"/>
              </a:buClr>
              <a:buSzPts val="2480"/>
              <a:buChar char="•"/>
            </a:pPr>
            <a:r>
              <a:rPr b="1" lang="en-US" sz="2480">
                <a:solidFill>
                  <a:srgbClr val="366092"/>
                </a:solidFill>
              </a:rPr>
              <a:t>среднее арифметическое</a:t>
            </a:r>
            <a:r>
              <a:rPr lang="en-US" sz="2480">
                <a:solidFill>
                  <a:srgbClr val="366092"/>
                </a:solidFill>
              </a:rPr>
              <a:t> (англ. </a:t>
            </a:r>
            <a:r>
              <a:rPr i="1" lang="en-US" sz="2480">
                <a:solidFill>
                  <a:srgbClr val="366092"/>
                </a:solidFill>
              </a:rPr>
              <a:t>arithmetic mean, average</a:t>
            </a:r>
            <a:r>
              <a:rPr lang="en-US" sz="2480">
                <a:solidFill>
                  <a:srgbClr val="366092"/>
                </a:solidFill>
              </a:rPr>
              <a:t>)</a:t>
            </a:r>
            <a:endParaRPr sz="2480">
              <a:solidFill>
                <a:srgbClr val="366092"/>
              </a:solidFill>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сумма всех значений, деленная на их количество</a:t>
            </a:r>
            <a:endParaRPr sz="2480">
              <a:solidFill>
                <a:srgbClr val="366092"/>
              </a:solidFill>
            </a:endParaRPr>
          </a:p>
          <a:p>
            <a:pPr indent="-342900" lvl="0" marL="342900" rtl="0" algn="l">
              <a:lnSpc>
                <a:spcPct val="80000"/>
              </a:lnSpc>
              <a:spcBef>
                <a:spcPts val="496"/>
              </a:spcBef>
              <a:spcAft>
                <a:spcPts val="0"/>
              </a:spcAft>
              <a:buClr>
                <a:srgbClr val="366092"/>
              </a:buClr>
              <a:buSzPts val="2480"/>
              <a:buChar char="•"/>
            </a:pPr>
            <a:r>
              <a:rPr i="1" lang="en-US" sz="2480">
                <a:solidFill>
                  <a:srgbClr val="366092"/>
                </a:solidFill>
              </a:rPr>
              <a:t>Rindfleischetikettierungsüberwachungsaufgabenübertragungsgesetz</a:t>
            </a:r>
            <a:endParaRPr i="1" sz="2480">
              <a:solidFill>
                <a:srgbClr val="366092"/>
              </a:solidFill>
            </a:endParaRPr>
          </a:p>
          <a:p>
            <a:pPr indent="-342900" lvl="0" marL="342900" rtl="0" algn="l">
              <a:lnSpc>
                <a:spcPct val="80000"/>
              </a:lnSpc>
              <a:spcBef>
                <a:spcPts val="496"/>
              </a:spcBef>
              <a:spcAft>
                <a:spcPts val="0"/>
              </a:spcAft>
              <a:buClr>
                <a:srgbClr val="366092"/>
              </a:buClr>
              <a:buSzPts val="2480"/>
              <a:buChar char="•"/>
            </a:pPr>
            <a:r>
              <a:rPr i="1" lang="en-US" sz="2480">
                <a:solidFill>
                  <a:srgbClr val="366092"/>
                </a:solidFill>
              </a:rPr>
              <a:t>O</a:t>
            </a:r>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Какова средняя длина слов в немецком?</a:t>
            </a:r>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В реальности, средняя длина слов в немецком 5-7 знаков</a:t>
            </a:r>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Как Вы думаете, в русском больше или меньше?</a:t>
            </a:r>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может быть дробным</a:t>
            </a:r>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В чём опасность среднего арифметического?</a:t>
            </a:r>
            <a:endParaRPr/>
          </a:p>
          <a:p>
            <a:pPr indent="-342900" lvl="0" marL="342900" rtl="0" algn="l">
              <a:lnSpc>
                <a:spcPct val="80000"/>
              </a:lnSpc>
              <a:spcBef>
                <a:spcPts val="496"/>
              </a:spcBef>
              <a:spcAft>
                <a:spcPts val="0"/>
              </a:spcAft>
              <a:buClr>
                <a:srgbClr val="366092"/>
              </a:buClr>
              <a:buSzPts val="2480"/>
              <a:buChar char="•"/>
            </a:pPr>
            <a:r>
              <a:rPr lang="en-US" sz="2480">
                <a:solidFill>
                  <a:srgbClr val="366092"/>
                </a:solidFill>
              </a:rPr>
              <a:t>Найдите, как посчитать среднее в R.</a:t>
            </a:r>
            <a:endParaRPr sz="2480">
              <a:solidFill>
                <a:srgbClr val="36609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23" name="Google Shape;323;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366092"/>
              </a:buClr>
              <a:buSzPts val="3200"/>
              <a:buChar char="•"/>
            </a:pPr>
            <a:r>
              <a:rPr lang="en-US">
                <a:solidFill>
                  <a:srgbClr val="366092"/>
                </a:solidFill>
              </a:rPr>
              <a:t>Ответ: </a:t>
            </a:r>
            <a:endParaRPr/>
          </a:p>
          <a:p>
            <a:pPr indent="-342900" lvl="0" marL="342900" rtl="0" algn="l">
              <a:spcBef>
                <a:spcPts val="640"/>
              </a:spcBef>
              <a:spcAft>
                <a:spcPts val="0"/>
              </a:spcAft>
              <a:buClr>
                <a:srgbClr val="366092"/>
              </a:buClr>
              <a:buSzPts val="3200"/>
              <a:buChar char="•"/>
            </a:pPr>
            <a:r>
              <a:rPr lang="en-US">
                <a:solidFill>
                  <a:srgbClr val="366092"/>
                </a:solidFill>
              </a:rPr>
              <a:t>&gt;x = c(1,5)</a:t>
            </a:r>
            <a:endParaRPr/>
          </a:p>
          <a:p>
            <a:pPr indent="-342900" lvl="0" marL="342900" rtl="0" algn="l">
              <a:spcBef>
                <a:spcPts val="640"/>
              </a:spcBef>
              <a:spcAft>
                <a:spcPts val="0"/>
              </a:spcAft>
              <a:buClr>
                <a:srgbClr val="366092"/>
              </a:buClr>
              <a:buSzPts val="3200"/>
              <a:buChar char="•"/>
            </a:pPr>
            <a:r>
              <a:rPr lang="en-US">
                <a:solidFill>
                  <a:srgbClr val="366092"/>
                </a:solidFill>
              </a:rPr>
              <a:t>&gt;mean(x)</a:t>
            </a:r>
            <a:endParaRPr>
              <a:solidFill>
                <a:srgbClr val="36609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3959"/>
              <a:buFont typeface="Calibri"/>
              <a:buNone/>
            </a:pPr>
            <a:r>
              <a:rPr i="1" lang="en-US" sz="3959">
                <a:solidFill>
                  <a:srgbClr val="7030A0"/>
                </a:solidFill>
              </a:rPr>
              <a:t>Schweigespirale, спираль молчания</a:t>
            </a:r>
            <a:endParaRPr sz="3959">
              <a:solidFill>
                <a:srgbClr val="7030A0"/>
              </a:solidFill>
            </a:endParaRPr>
          </a:p>
        </p:txBody>
      </p:sp>
      <p:sp>
        <p:nvSpPr>
          <p:cNvPr id="105" name="Google Shape;105;p16"/>
          <p:cNvSpPr txBox="1"/>
          <p:nvPr>
            <p:ph idx="1" type="body"/>
          </p:nvPr>
        </p:nvSpPr>
        <p:spPr>
          <a:xfrm>
            <a:off x="457200" y="1600200"/>
            <a:ext cx="8258204" cy="4900634"/>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750"/>
              <a:buFont typeface="Noto Sans Symbols"/>
              <a:buChar char="❑"/>
            </a:pPr>
            <a:r>
              <a:rPr lang="en-US" sz="1750"/>
              <a:t>The </a:t>
            </a:r>
            <a:r>
              <a:rPr b="1" lang="en-US" sz="1750"/>
              <a:t>spiral of silence theory</a:t>
            </a:r>
            <a:r>
              <a:rPr lang="en-US" sz="1750"/>
              <a:t> is a political science and mass communication theory proposed by the German political scientist Elisabeth Noelle-Neumann.</a:t>
            </a:r>
            <a:endParaRPr sz="1750"/>
          </a:p>
          <a:p>
            <a:pPr indent="-342900" lvl="0" marL="342900" rtl="0" algn="l">
              <a:lnSpc>
                <a:spcPct val="80000"/>
              </a:lnSpc>
              <a:spcBef>
                <a:spcPts val="350"/>
              </a:spcBef>
              <a:spcAft>
                <a:spcPts val="0"/>
              </a:spcAft>
              <a:buClr>
                <a:schemeClr val="dk1"/>
              </a:buClr>
              <a:buSzPts val="1750"/>
              <a:buNone/>
            </a:pPr>
            <a:r>
              <a:t/>
            </a:r>
            <a:endParaRPr sz="1750"/>
          </a:p>
          <a:p>
            <a:pPr indent="-342900" lvl="0" marL="342900" rtl="0" algn="l">
              <a:lnSpc>
                <a:spcPct val="80000"/>
              </a:lnSpc>
              <a:spcBef>
                <a:spcPts val="350"/>
              </a:spcBef>
              <a:spcAft>
                <a:spcPts val="0"/>
              </a:spcAft>
              <a:buClr>
                <a:schemeClr val="dk1"/>
              </a:buClr>
              <a:buSzPts val="1750"/>
              <a:buFont typeface="Noto Sans Symbols"/>
              <a:buChar char="❑"/>
            </a:pPr>
            <a:r>
              <a:rPr lang="en-US" sz="1750"/>
              <a:t>The following steps summarize how the process works: </a:t>
            </a:r>
            <a:endParaRPr/>
          </a:p>
          <a:p>
            <a:pPr indent="-342900" lvl="0" marL="342900" rtl="0" algn="l">
              <a:lnSpc>
                <a:spcPct val="80000"/>
              </a:lnSpc>
              <a:spcBef>
                <a:spcPts val="350"/>
              </a:spcBef>
              <a:spcAft>
                <a:spcPts val="0"/>
              </a:spcAft>
              <a:buClr>
                <a:schemeClr val="dk1"/>
              </a:buClr>
              <a:buSzPts val="1750"/>
              <a:buFont typeface="Noto Sans Symbols"/>
              <a:buChar char="❖"/>
            </a:pPr>
            <a:r>
              <a:rPr lang="en-US" sz="1750"/>
              <a:t>The model begin with individuals' inherent desire to blend with society. The fear of social isolation is necessary for the spiral to occur.</a:t>
            </a:r>
            <a:endParaRPr/>
          </a:p>
          <a:p>
            <a:pPr indent="-342900" lvl="0" marL="342900" rtl="0" algn="l">
              <a:lnSpc>
                <a:spcPct val="80000"/>
              </a:lnSpc>
              <a:spcBef>
                <a:spcPts val="350"/>
              </a:spcBef>
              <a:spcAft>
                <a:spcPts val="0"/>
              </a:spcAft>
              <a:buClr>
                <a:schemeClr val="dk1"/>
              </a:buClr>
              <a:buSzPts val="1750"/>
              <a:buFont typeface="Noto Sans Symbols"/>
              <a:buChar char="❖"/>
            </a:pPr>
            <a:r>
              <a:rPr lang="en-US" sz="1750"/>
              <a:t>Individuals who notice that their personal opinion is spreading will voice this opinion confidently in public. On the other hand, individuals who notice that their opinions are losing ground will be inclined to adopt a more reserved attitude when expressing their opinions in public.</a:t>
            </a:r>
            <a:endParaRPr/>
          </a:p>
          <a:p>
            <a:pPr indent="-342900" lvl="0" marL="342900" rtl="0" algn="l">
              <a:lnSpc>
                <a:spcPct val="80000"/>
              </a:lnSpc>
              <a:spcBef>
                <a:spcPts val="350"/>
              </a:spcBef>
              <a:spcAft>
                <a:spcPts val="0"/>
              </a:spcAft>
              <a:buClr>
                <a:schemeClr val="dk1"/>
              </a:buClr>
              <a:buSzPts val="1750"/>
              <a:buFont typeface="Noto Sans Symbols"/>
              <a:buChar char="❖"/>
            </a:pPr>
            <a:r>
              <a:rPr lang="en-US" sz="1750"/>
              <a:t>Representatives of the spreading opinion talk quite a lot while the representatives of the second opinion remain silent. An opinion that is being reinforced in this way appears stronger than it really is, while an opinion suppressed will seem to be weaker than it really is.</a:t>
            </a:r>
            <a:endParaRPr/>
          </a:p>
          <a:p>
            <a:pPr indent="-342900" lvl="0" marL="342900" rtl="0" algn="l">
              <a:lnSpc>
                <a:spcPct val="80000"/>
              </a:lnSpc>
              <a:spcBef>
                <a:spcPts val="350"/>
              </a:spcBef>
              <a:spcAft>
                <a:spcPts val="0"/>
              </a:spcAft>
              <a:buClr>
                <a:schemeClr val="dk1"/>
              </a:buClr>
              <a:buSzPts val="1750"/>
              <a:buFont typeface="Noto Sans Symbols"/>
              <a:buChar char="❖"/>
            </a:pPr>
            <a:r>
              <a:rPr lang="en-US" sz="1750"/>
              <a:t>The result is a spiral process which prompts other individuals to perceive the changes in opinion and follow suit until one opinion has become established as the prevailing attitude while the other opinion will be pushed back and rejected by most. The end of the spiral refers to the number of people who are not publicly expressing their opinions, due to the fear of isolation.</a:t>
            </a:r>
            <a:endParaRPr sz="1750"/>
          </a:p>
          <a:p>
            <a:pPr indent="-342900" lvl="0" marL="342900" rtl="0" algn="r">
              <a:lnSpc>
                <a:spcPct val="80000"/>
              </a:lnSpc>
              <a:spcBef>
                <a:spcPts val="350"/>
              </a:spcBef>
              <a:spcAft>
                <a:spcPts val="0"/>
              </a:spcAft>
              <a:buClr>
                <a:schemeClr val="dk1"/>
              </a:buClr>
              <a:buSzPts val="1750"/>
              <a:buNone/>
            </a:pPr>
            <a:r>
              <a:rPr lang="en-US" sz="1750"/>
              <a:t>https://en.wikipedia.org/wiki/Spiral_of_silence</a:t>
            </a:r>
            <a:endParaRPr/>
          </a:p>
          <a:p>
            <a:pPr indent="-231775" lvl="0" marL="342900" rtl="0" algn="l">
              <a:lnSpc>
                <a:spcPct val="80000"/>
              </a:lnSpc>
              <a:spcBef>
                <a:spcPts val="350"/>
              </a:spcBef>
              <a:spcAft>
                <a:spcPts val="0"/>
              </a:spcAft>
              <a:buClr>
                <a:schemeClr val="dk1"/>
              </a:buClr>
              <a:buSzPts val="1750"/>
              <a:buNone/>
            </a:pPr>
            <a:r>
              <a:t/>
            </a:r>
            <a:endParaRPr sz="175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66092"/>
              </a:buClr>
              <a:buSzPts val="4400"/>
              <a:buFont typeface="Calibri"/>
              <a:buNone/>
            </a:pPr>
            <a:r>
              <a:rPr lang="en-US">
                <a:solidFill>
                  <a:srgbClr val="366092"/>
                </a:solidFill>
              </a:rPr>
              <a:t>The median</a:t>
            </a:r>
            <a:endParaRPr>
              <a:solidFill>
                <a:srgbClr val="366092"/>
              </a:solidFill>
            </a:endParaRPr>
          </a:p>
        </p:txBody>
      </p:sp>
      <p:sp>
        <p:nvSpPr>
          <p:cNvPr id="329" name="Google Shape;329;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366092"/>
              </a:buClr>
              <a:buSzPts val="3200"/>
              <a:buChar char="•"/>
            </a:pPr>
            <a:r>
              <a:rPr lang="en-US">
                <a:solidFill>
                  <a:srgbClr val="366092"/>
                </a:solidFill>
              </a:rPr>
              <a:t>Медиана – это значение признака, справа и слева от которого находится равное число наблюдений (по 50 %). Медиана (в отличие от среднего значения) устойчива к статистическим выбросам, то есть к резким индивидуальным отклонениям. </a:t>
            </a:r>
            <a:endParaRPr sz="1400">
              <a:solidFill>
                <a:srgbClr val="36609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335" name="Google Shape;335;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366092"/>
              </a:buClr>
              <a:buSzPts val="3200"/>
              <a:buChar char="•"/>
            </a:pPr>
            <a:r>
              <a:rPr lang="en-US">
                <a:solidFill>
                  <a:srgbClr val="366092"/>
                </a:solidFill>
              </a:rPr>
              <a:t>Медиана и среднее арифметическое могут быть близки или даже совпадать, если в выборке нет выбросов.</a:t>
            </a:r>
            <a:endParaRPr/>
          </a:p>
          <a:p>
            <a:pPr indent="-342900" lvl="0" marL="342900" rtl="0" algn="l">
              <a:spcBef>
                <a:spcPts val="640"/>
              </a:spcBef>
              <a:spcAft>
                <a:spcPts val="0"/>
              </a:spcAft>
              <a:buClr>
                <a:srgbClr val="366092"/>
              </a:buClr>
              <a:buSzPts val="3200"/>
              <a:buChar char="•"/>
            </a:pPr>
            <a:r>
              <a:rPr lang="en-US">
                <a:solidFill>
                  <a:srgbClr val="366092"/>
                </a:solidFill>
              </a:rPr>
              <a:t>В R:</a:t>
            </a:r>
            <a:endParaRPr/>
          </a:p>
          <a:p>
            <a:pPr indent="-342900" lvl="0" marL="342900" rtl="0" algn="l">
              <a:spcBef>
                <a:spcPts val="640"/>
              </a:spcBef>
              <a:spcAft>
                <a:spcPts val="0"/>
              </a:spcAft>
              <a:buClr>
                <a:srgbClr val="366092"/>
              </a:buClr>
              <a:buSzPts val="3200"/>
              <a:buChar char="•"/>
            </a:pPr>
            <a:r>
              <a:rPr lang="en-US">
                <a:solidFill>
                  <a:srgbClr val="366092"/>
                </a:solidFill>
              </a:rPr>
              <a:t>&gt;median(x)</a:t>
            </a:r>
            <a:endParaRPr/>
          </a:p>
          <a:p>
            <a:pPr indent="-139700" lvl="0" marL="342900" rtl="0" algn="l">
              <a:spcBef>
                <a:spcPts val="640"/>
              </a:spcBef>
              <a:spcAft>
                <a:spcPts val="0"/>
              </a:spcAft>
              <a:buClr>
                <a:schemeClr val="dk1"/>
              </a:buClr>
              <a:buSzPts val="3200"/>
              <a:buNone/>
            </a:pPr>
            <a:r>
              <a:t/>
            </a:r>
            <a:endParaRPr>
              <a:solidFill>
                <a:srgbClr val="366092"/>
              </a:solidFill>
            </a:endParaRPr>
          </a:p>
          <a:p>
            <a:pPr indent="0" lvl="0" marL="0" rtl="0" algn="l">
              <a:spcBef>
                <a:spcPts val="640"/>
              </a:spcBef>
              <a:spcAft>
                <a:spcPts val="0"/>
              </a:spcAft>
              <a:buClr>
                <a:schemeClr val="dk1"/>
              </a:buClr>
              <a:buSzPts val="3200"/>
              <a:buNone/>
            </a:pPr>
            <a:r>
              <a:t/>
            </a:r>
            <a:endParaRPr>
              <a:solidFill>
                <a:srgbClr val="36609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4400"/>
              <a:buFont typeface="Calibri"/>
              <a:buNone/>
            </a:pPr>
            <a:r>
              <a:rPr lang="en-US">
                <a:solidFill>
                  <a:srgbClr val="17365D"/>
                </a:solidFill>
              </a:rPr>
              <a:t>Мода</a:t>
            </a:r>
            <a:endParaRPr>
              <a:solidFill>
                <a:srgbClr val="17365D"/>
              </a:solidFill>
            </a:endParaRPr>
          </a:p>
        </p:txBody>
      </p:sp>
      <p:sp>
        <p:nvSpPr>
          <p:cNvPr id="341" name="Google Shape;341;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7365D"/>
              </a:buClr>
              <a:buSzPts val="3200"/>
              <a:buFont typeface="Noto Sans Symbols"/>
              <a:buChar char="❖"/>
            </a:pPr>
            <a:r>
              <a:rPr lang="en-US">
                <a:solidFill>
                  <a:srgbClr val="17365D"/>
                </a:solidFill>
              </a:rPr>
              <a:t> Величина, которая указывает не среднее, а самое часто встречающееся значение, называется </a:t>
            </a:r>
            <a:r>
              <a:rPr b="1" lang="en-US">
                <a:solidFill>
                  <a:srgbClr val="17365D"/>
                </a:solidFill>
              </a:rPr>
              <a:t>мода</a:t>
            </a:r>
            <a:r>
              <a:rPr lang="en-US">
                <a:solidFill>
                  <a:srgbClr val="17365D"/>
                </a:solidFill>
              </a:rPr>
              <a:t> (англ. </a:t>
            </a:r>
            <a:r>
              <a:rPr i="1" lang="en-US">
                <a:solidFill>
                  <a:srgbClr val="17365D"/>
                </a:solidFill>
              </a:rPr>
              <a:t>mode</a:t>
            </a:r>
            <a:r>
              <a:rPr lang="en-US">
                <a:solidFill>
                  <a:srgbClr val="17365D"/>
                </a:solidFill>
              </a:rPr>
              <a:t>).</a:t>
            </a:r>
            <a:endParaRPr>
              <a:solidFill>
                <a:srgbClr val="17365D"/>
              </a:solidFill>
            </a:endParaRPr>
          </a:p>
          <a:p>
            <a:pPr indent="-342900" lvl="0" marL="342900" rtl="0" algn="l">
              <a:spcBef>
                <a:spcPts val="640"/>
              </a:spcBef>
              <a:spcAft>
                <a:spcPts val="0"/>
              </a:spcAft>
              <a:buClr>
                <a:srgbClr val="17365D"/>
              </a:buClr>
              <a:buSzPts val="3200"/>
              <a:buFont typeface="Noto Sans Symbols"/>
              <a:buChar char="❖"/>
            </a:pPr>
            <a:r>
              <a:rPr lang="en-US">
                <a:solidFill>
                  <a:srgbClr val="17365D"/>
                </a:solidFill>
              </a:rPr>
              <a:t>Использование моды особенно эффективно для анализа качественных данных, которые не могут быть сведены к среднему арифметическому.</a:t>
            </a:r>
            <a:endParaRPr>
              <a:solidFill>
                <a:srgbClr val="17365D"/>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4400"/>
              <a:buFont typeface="Calibri"/>
              <a:buNone/>
            </a:pPr>
            <a:r>
              <a:rPr lang="en-US">
                <a:solidFill>
                  <a:srgbClr val="17365D"/>
                </a:solidFill>
              </a:rPr>
              <a:t>Мода</a:t>
            </a:r>
            <a:endParaRPr>
              <a:solidFill>
                <a:srgbClr val="17365D"/>
              </a:solidFill>
            </a:endParaRPr>
          </a:p>
        </p:txBody>
      </p:sp>
      <p:sp>
        <p:nvSpPr>
          <p:cNvPr id="347" name="Google Shape;347;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17365D"/>
              </a:buClr>
              <a:buSzPts val="2960"/>
              <a:buChar char="•"/>
            </a:pPr>
            <a:r>
              <a:rPr lang="en-US" sz="2960">
                <a:solidFill>
                  <a:srgbClr val="17365D"/>
                </a:solidFill>
              </a:rPr>
              <a:t>Распределение прилагательных мужского, женского и среднего рода в НКРЯ: 42% -- муж.род, 36% -- жен.род, 22% -- средний род.</a:t>
            </a:r>
            <a:endParaRPr/>
          </a:p>
          <a:p>
            <a:pPr indent="-342900" lvl="0" marL="342900" rtl="0" algn="l">
              <a:lnSpc>
                <a:spcPct val="80000"/>
              </a:lnSpc>
              <a:spcBef>
                <a:spcPts val="592"/>
              </a:spcBef>
              <a:spcAft>
                <a:spcPts val="0"/>
              </a:spcAft>
              <a:buClr>
                <a:srgbClr val="17365D"/>
              </a:buClr>
              <a:buSzPts val="2960"/>
              <a:buChar char="•"/>
            </a:pPr>
            <a:r>
              <a:rPr lang="en-US" sz="2960">
                <a:solidFill>
                  <a:srgbClr val="17365D"/>
                </a:solidFill>
              </a:rPr>
              <a:t>О чем это говорит?</a:t>
            </a:r>
            <a:endParaRPr/>
          </a:p>
          <a:p>
            <a:pPr indent="-342900" lvl="0" marL="342900" rtl="0" algn="l">
              <a:lnSpc>
                <a:spcPct val="80000"/>
              </a:lnSpc>
              <a:spcBef>
                <a:spcPts val="592"/>
              </a:spcBef>
              <a:spcAft>
                <a:spcPts val="0"/>
              </a:spcAft>
              <a:buClr>
                <a:srgbClr val="17365D"/>
              </a:buClr>
              <a:buSzPts val="2960"/>
              <a:buChar char="•"/>
            </a:pPr>
            <a:r>
              <a:rPr lang="en-US" sz="2960">
                <a:solidFill>
                  <a:srgbClr val="17365D"/>
                </a:solidFill>
              </a:rPr>
              <a:t>Среднее арифметическое для трех родов вычислить невозможно в силу того, что содержательно распределение по родам не может быть усреднено.</a:t>
            </a:r>
            <a:endParaRPr/>
          </a:p>
          <a:p>
            <a:pPr indent="-342900" lvl="0" marL="342900" rtl="0" algn="l">
              <a:lnSpc>
                <a:spcPct val="80000"/>
              </a:lnSpc>
              <a:spcBef>
                <a:spcPts val="592"/>
              </a:spcBef>
              <a:spcAft>
                <a:spcPts val="0"/>
              </a:spcAft>
              <a:buClr>
                <a:srgbClr val="17365D"/>
              </a:buClr>
              <a:buSzPts val="2960"/>
              <a:buChar char="•"/>
            </a:pPr>
            <a:r>
              <a:rPr lang="en-US" sz="2960">
                <a:solidFill>
                  <a:srgbClr val="17365D"/>
                </a:solidFill>
              </a:rPr>
              <a:t>В R нет встроенной функции для моды:</a:t>
            </a:r>
            <a:endParaRPr/>
          </a:p>
          <a:p>
            <a:pPr indent="-342900" lvl="0" marL="342900" rtl="0" algn="l">
              <a:lnSpc>
                <a:spcPct val="80000"/>
              </a:lnSpc>
              <a:spcBef>
                <a:spcPts val="592"/>
              </a:spcBef>
              <a:spcAft>
                <a:spcPts val="0"/>
              </a:spcAft>
              <a:buClr>
                <a:schemeClr val="dk1"/>
              </a:buClr>
              <a:buSzPts val="2960"/>
              <a:buChar char="•"/>
            </a:pPr>
            <a:r>
              <a:rPr lang="en-US" sz="2960"/>
              <a:t>https://www.tutorialspoint.com/r/r_mean_median_mode.htm</a:t>
            </a:r>
            <a:endParaRPr sz="2960">
              <a:solidFill>
                <a:srgbClr val="36609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pic>
        <p:nvPicPr>
          <p:cNvPr id="353" name="Google Shape;353;p56"/>
          <p:cNvPicPr preferRelativeResize="0"/>
          <p:nvPr>
            <p:ph idx="1" type="body"/>
          </p:nvPr>
        </p:nvPicPr>
        <p:blipFill rotWithShape="1">
          <a:blip r:embed="rId3">
            <a:alphaModFix/>
          </a:blip>
          <a:srcRect b="0" l="0" r="0" t="0"/>
          <a:stretch/>
        </p:blipFill>
        <p:spPr>
          <a:xfrm>
            <a:off x="357158" y="285728"/>
            <a:ext cx="8429684" cy="5554683"/>
          </a:xfrm>
          <a:prstGeom prst="rect">
            <a:avLst/>
          </a:prstGeom>
          <a:noFill/>
          <a:ln>
            <a:noFill/>
          </a:ln>
        </p:spPr>
      </p:pic>
      <p:sp>
        <p:nvSpPr>
          <p:cNvPr id="354" name="Google Shape;354;p56"/>
          <p:cNvSpPr/>
          <p:nvPr/>
        </p:nvSpPr>
        <p:spPr>
          <a:xfrm>
            <a:off x="571472" y="6072206"/>
            <a:ext cx="800102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https://blogs.glowscotland.org.uk/re/bishopton/2017/02/17/p7-mean-median-mode-and-range/</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3200"/>
              <a:buFont typeface="Calibri"/>
              <a:buNone/>
            </a:pPr>
            <a:r>
              <a:rPr lang="en-US" sz="3200">
                <a:solidFill>
                  <a:srgbClr val="1D1B10"/>
                </a:solidFill>
              </a:rPr>
              <a:t>Huff, 1954: </a:t>
            </a:r>
            <a:r>
              <a:rPr lang="en-US" sz="3200">
                <a:solidFill>
                  <a:srgbClr val="7030A0"/>
                </a:solidFill>
              </a:rPr>
              <a:t>The Sample with the Built-in Bias</a:t>
            </a:r>
            <a:endParaRPr sz="3200">
              <a:solidFill>
                <a:srgbClr val="7030A0"/>
              </a:solidFill>
            </a:endParaRPr>
          </a:p>
        </p:txBody>
      </p:sp>
      <p:sp>
        <p:nvSpPr>
          <p:cNvPr id="111" name="Google Shape;111;p17"/>
          <p:cNvSpPr txBox="1"/>
          <p:nvPr>
            <p:ph idx="1" type="body"/>
          </p:nvPr>
        </p:nvSpPr>
        <p:spPr>
          <a:xfrm>
            <a:off x="457200" y="1214422"/>
            <a:ext cx="8229600" cy="5214974"/>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1D1B10"/>
              </a:buClr>
              <a:buSzPts val="2480"/>
              <a:buChar char="•"/>
            </a:pPr>
            <a:r>
              <a:rPr lang="en-US" sz="2480">
                <a:solidFill>
                  <a:srgbClr val="1D1B10"/>
                </a:solidFill>
              </a:rPr>
              <a:t>“The average Yaleman, Class of ’24, makes $25,111 a year”</a:t>
            </a:r>
            <a:endParaRPr sz="2480">
              <a:solidFill>
                <a:srgbClr val="1D1B10"/>
              </a:solidFill>
            </a:endParaRPr>
          </a:p>
          <a:p>
            <a:pPr indent="-342900" lvl="0" marL="342900" rtl="0" algn="l">
              <a:lnSpc>
                <a:spcPct val="80000"/>
              </a:lnSpc>
              <a:spcBef>
                <a:spcPts val="496"/>
              </a:spcBef>
              <a:spcAft>
                <a:spcPts val="0"/>
              </a:spcAft>
              <a:buClr>
                <a:srgbClr val="1D1B10"/>
              </a:buClr>
              <a:buSzPts val="2480"/>
              <a:buChar char="•"/>
            </a:pPr>
            <a:r>
              <a:rPr lang="en-US" sz="2480">
                <a:solidFill>
                  <a:srgbClr val="1D1B10"/>
                </a:solidFill>
              </a:rPr>
              <a:t>Suspicious?</a:t>
            </a:r>
            <a:endParaRPr/>
          </a:p>
          <a:p>
            <a:pPr indent="-342900" lvl="0" marL="342900" rtl="0" algn="l">
              <a:lnSpc>
                <a:spcPct val="80000"/>
              </a:lnSpc>
              <a:spcBef>
                <a:spcPts val="496"/>
              </a:spcBef>
              <a:spcAft>
                <a:spcPts val="0"/>
              </a:spcAft>
              <a:buClr>
                <a:srgbClr val="1D1B10"/>
              </a:buClr>
              <a:buSzPts val="2480"/>
              <a:buChar char="•"/>
            </a:pPr>
            <a:r>
              <a:rPr lang="en-US" sz="2480">
                <a:solidFill>
                  <a:srgbClr val="1D1B10"/>
                </a:solidFill>
              </a:rPr>
              <a:t>Yes:</a:t>
            </a:r>
            <a:endParaRPr/>
          </a:p>
          <a:p>
            <a:pPr indent="-342900" lvl="0" marL="342900" rtl="0" algn="l">
              <a:lnSpc>
                <a:spcPct val="80000"/>
              </a:lnSpc>
              <a:spcBef>
                <a:spcPts val="496"/>
              </a:spcBef>
              <a:spcAft>
                <a:spcPts val="0"/>
              </a:spcAft>
              <a:buClr>
                <a:schemeClr val="dk1"/>
              </a:buClr>
              <a:buSzPts val="2480"/>
              <a:buNone/>
            </a:pPr>
            <a:r>
              <a:t/>
            </a:r>
            <a:endParaRPr sz="2480">
              <a:solidFill>
                <a:srgbClr val="1D1B10"/>
              </a:solidFill>
            </a:endParaRPr>
          </a:p>
          <a:p>
            <a:pPr indent="-342900" lvl="0" marL="342900" rtl="0" algn="l">
              <a:lnSpc>
                <a:spcPct val="80000"/>
              </a:lnSpc>
              <a:spcBef>
                <a:spcPts val="496"/>
              </a:spcBef>
              <a:spcAft>
                <a:spcPts val="0"/>
              </a:spcAft>
              <a:buClr>
                <a:srgbClr val="1D1B10"/>
              </a:buClr>
              <a:buSzPts val="2480"/>
              <a:buFont typeface="Noto Sans Symbols"/>
              <a:buChar char="▪"/>
            </a:pPr>
            <a:r>
              <a:rPr lang="en-US" sz="2480">
                <a:solidFill>
                  <a:srgbClr val="1D1B10"/>
                </a:solidFill>
              </a:rPr>
              <a:t>the sample is biased, not representative: researchers tend to select respondents that are more easily accessible (physically, emotionally, intellectually) and/or that are more likely to meet their expectations (der Kluge Hans).</a:t>
            </a:r>
            <a:endParaRPr/>
          </a:p>
          <a:p>
            <a:pPr indent="-342900" lvl="0" marL="342900" rtl="0" algn="l">
              <a:lnSpc>
                <a:spcPct val="80000"/>
              </a:lnSpc>
              <a:spcBef>
                <a:spcPts val="496"/>
              </a:spcBef>
              <a:spcAft>
                <a:spcPts val="0"/>
              </a:spcAft>
              <a:buClr>
                <a:schemeClr val="dk1"/>
              </a:buClr>
              <a:buSzPts val="2480"/>
              <a:buNone/>
            </a:pPr>
            <a:r>
              <a:t/>
            </a:r>
            <a:endParaRPr sz="2480">
              <a:solidFill>
                <a:srgbClr val="1D1B10"/>
              </a:solidFill>
            </a:endParaRPr>
          </a:p>
          <a:p>
            <a:pPr indent="-342900" lvl="0" marL="342900" rtl="0" algn="l">
              <a:lnSpc>
                <a:spcPct val="80000"/>
              </a:lnSpc>
              <a:spcBef>
                <a:spcPts val="496"/>
              </a:spcBef>
              <a:spcAft>
                <a:spcPts val="0"/>
              </a:spcAft>
              <a:buClr>
                <a:srgbClr val="1D1B10"/>
              </a:buClr>
              <a:buSzPts val="2480"/>
              <a:buFont typeface="Noto Sans Symbols"/>
              <a:buChar char="▪"/>
            </a:pPr>
            <a:r>
              <a:rPr lang="en-US" sz="2480">
                <a:solidFill>
                  <a:srgbClr val="1D1B10"/>
                </a:solidFill>
              </a:rPr>
              <a:t>“A psychiatrist reported once that practically everybody is neurotic”</a:t>
            </a:r>
            <a:endParaRPr/>
          </a:p>
          <a:p>
            <a:pPr indent="-342900" lvl="0" marL="342900" rtl="0" algn="l">
              <a:lnSpc>
                <a:spcPct val="80000"/>
              </a:lnSpc>
              <a:spcBef>
                <a:spcPts val="496"/>
              </a:spcBef>
              <a:spcAft>
                <a:spcPts val="0"/>
              </a:spcAft>
              <a:buClr>
                <a:schemeClr val="dk1"/>
              </a:buClr>
              <a:buSzPts val="2480"/>
              <a:buNone/>
            </a:pPr>
            <a:r>
              <a:t/>
            </a:r>
            <a:endParaRPr sz="2480">
              <a:solidFill>
                <a:srgbClr val="1D1B10"/>
              </a:solidFill>
            </a:endParaRPr>
          </a:p>
          <a:p>
            <a:pPr indent="-342900" lvl="0" marL="342900" rtl="0" algn="l">
              <a:lnSpc>
                <a:spcPct val="80000"/>
              </a:lnSpc>
              <a:spcBef>
                <a:spcPts val="496"/>
              </a:spcBef>
              <a:spcAft>
                <a:spcPts val="0"/>
              </a:spcAft>
              <a:buClr>
                <a:srgbClr val="1D1B10"/>
              </a:buClr>
              <a:buSzPts val="2480"/>
              <a:buChar char="•"/>
            </a:pPr>
            <a:r>
              <a:rPr lang="en-US" sz="2480">
                <a:solidFill>
                  <a:srgbClr val="1D1B10"/>
                </a:solidFill>
              </a:rPr>
              <a:t>“60% учителей не сдали тест по математике” (Радио России, 14.11.18, 8-9)</a:t>
            </a:r>
            <a:endParaRPr sz="2480">
              <a:solidFill>
                <a:srgbClr val="1D1B10"/>
              </a:solidFill>
            </a:endParaRPr>
          </a:p>
          <a:p>
            <a:pPr indent="-185420" lvl="0" marL="342900" rtl="0" algn="l">
              <a:lnSpc>
                <a:spcPct val="80000"/>
              </a:lnSpc>
              <a:spcBef>
                <a:spcPts val="496"/>
              </a:spcBef>
              <a:spcAft>
                <a:spcPts val="0"/>
              </a:spcAft>
              <a:buClr>
                <a:schemeClr val="dk1"/>
              </a:buClr>
              <a:buSzPts val="2480"/>
              <a:buNone/>
            </a:pPr>
            <a:r>
              <a:t/>
            </a:r>
            <a:endParaRPr sz="248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 calcmode="lin" valueType="num">
                                      <p:cBhvr additive="base">
                                        <p:cTn dur="500"/>
                                        <p:tgtEl>
                                          <p:spTgt spid="11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 calcmode="lin" valueType="num">
                                      <p:cBhvr additive="base">
                                        <p:cTn dur="500"/>
                                        <p:tgtEl>
                                          <p:spTgt spid="11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 calcmode="lin" valueType="num">
                                      <p:cBhvr additive="base">
                                        <p:cTn dur="500"/>
                                        <p:tgtEl>
                                          <p:spTgt spid="11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 calcmode="lin" valueType="num">
                                      <p:cBhvr additive="base">
                                        <p:cTn dur="500"/>
                                        <p:tgtEl>
                                          <p:spTgt spid="11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 calcmode="lin" valueType="num">
                                      <p:cBhvr additive="base">
                                        <p:cTn dur="500"/>
                                        <p:tgtEl>
                                          <p:spTgt spid="11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 calcmode="lin" valueType="num">
                                      <p:cBhvr additive="base">
                                        <p:cTn dur="500"/>
                                        <p:tgtEl>
                                          <p:spTgt spid="11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 calcmode="lin" valueType="num">
                                      <p:cBhvr additive="base">
                                        <p:cTn dur="500"/>
                                        <p:tgtEl>
                                          <p:spTgt spid="11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anim calcmode="lin" valueType="num">
                                      <p:cBhvr additive="base">
                                        <p:cTn dur="500"/>
                                        <p:tgtEl>
                                          <p:spTgt spid="111">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8" st="8"/>
                                            </p:txEl>
                                          </p:spTgt>
                                        </p:tgtEl>
                                        <p:attrNameLst>
                                          <p:attrName>style.visibility</p:attrName>
                                        </p:attrNameLst>
                                      </p:cBhvr>
                                      <p:to>
                                        <p:strVal val="visible"/>
                                      </p:to>
                                    </p:set>
                                    <p:anim calcmode="lin" valueType="num">
                                      <p:cBhvr additive="base">
                                        <p:cTn dur="500"/>
                                        <p:tgtEl>
                                          <p:spTgt spid="11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9" st="9"/>
                                            </p:txEl>
                                          </p:spTgt>
                                        </p:tgtEl>
                                        <p:attrNameLst>
                                          <p:attrName>style.visibility</p:attrName>
                                        </p:attrNameLst>
                                      </p:cBhvr>
                                      <p:to>
                                        <p:strVal val="visible"/>
                                      </p:to>
                                    </p:set>
                                    <p:anim calcmode="lin" valueType="num">
                                      <p:cBhvr additive="base">
                                        <p:cTn dur="500"/>
                                        <p:tgtEl>
                                          <p:spTgt spid="111">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3959"/>
              <a:buFont typeface="Calibri"/>
              <a:buNone/>
            </a:pPr>
            <a:r>
              <a:rPr lang="en-US" sz="3959">
                <a:solidFill>
                  <a:srgbClr val="1D1B10"/>
                </a:solidFill>
              </a:rPr>
              <a:t>Huff, 1954: </a:t>
            </a:r>
            <a:r>
              <a:rPr lang="en-US" sz="3959">
                <a:solidFill>
                  <a:srgbClr val="7030A0"/>
                </a:solidFill>
              </a:rPr>
              <a:t>The Well-Chosen Average</a:t>
            </a:r>
            <a:endParaRPr sz="3959">
              <a:solidFill>
                <a:srgbClr val="7030A0"/>
              </a:solidFill>
            </a:endParaRPr>
          </a:p>
        </p:txBody>
      </p:sp>
      <p:sp>
        <p:nvSpPr>
          <p:cNvPr id="117" name="Google Shape;117;p18"/>
          <p:cNvSpPr txBox="1"/>
          <p:nvPr>
            <p:ph idx="1" type="body"/>
          </p:nvPr>
        </p:nvSpPr>
        <p:spPr>
          <a:xfrm>
            <a:off x="457200" y="1214422"/>
            <a:ext cx="8229600" cy="542928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1D1B10"/>
              </a:buClr>
              <a:buSzPts val="2220"/>
              <a:buChar char="•"/>
            </a:pPr>
            <a:r>
              <a:rPr lang="en-US" sz="2220">
                <a:solidFill>
                  <a:srgbClr val="1D1B10"/>
                </a:solidFill>
              </a:rPr>
              <a:t>What kind of average?</a:t>
            </a:r>
            <a:endParaRPr/>
          </a:p>
          <a:p>
            <a:pPr indent="-342900" lvl="0" marL="342900" rtl="0" algn="l">
              <a:lnSpc>
                <a:spcPct val="90000"/>
              </a:lnSpc>
              <a:spcBef>
                <a:spcPts val="444"/>
              </a:spcBef>
              <a:spcAft>
                <a:spcPts val="0"/>
              </a:spcAft>
              <a:buClr>
                <a:srgbClr val="1D1B10"/>
              </a:buClr>
              <a:buSzPts val="2220"/>
              <a:buChar char="•"/>
            </a:pPr>
            <a:r>
              <a:rPr lang="en-US" sz="2220">
                <a:solidFill>
                  <a:srgbClr val="1D1B10"/>
                </a:solidFill>
              </a:rPr>
              <a:t>Average of what?</a:t>
            </a:r>
            <a:endParaRPr/>
          </a:p>
          <a:p>
            <a:pPr indent="-342900" lvl="0" marL="342900" rtl="0" algn="l">
              <a:lnSpc>
                <a:spcPct val="90000"/>
              </a:lnSpc>
              <a:spcBef>
                <a:spcPts val="444"/>
              </a:spcBef>
              <a:spcAft>
                <a:spcPts val="0"/>
              </a:spcAft>
              <a:buClr>
                <a:srgbClr val="1D1B10"/>
              </a:buClr>
              <a:buSzPts val="2220"/>
              <a:buChar char="•"/>
            </a:pPr>
            <a:r>
              <a:rPr lang="en-US" sz="2220">
                <a:solidFill>
                  <a:srgbClr val="1D1B10"/>
                </a:solidFill>
              </a:rPr>
              <a:t>Average income in the neighborhood example:</a:t>
            </a:r>
            <a:endParaRPr/>
          </a:p>
          <a:p>
            <a:pPr indent="-285750" lvl="1" marL="742950" rtl="0" algn="l">
              <a:lnSpc>
                <a:spcPct val="90000"/>
              </a:lnSpc>
              <a:spcBef>
                <a:spcPts val="407"/>
              </a:spcBef>
              <a:spcAft>
                <a:spcPts val="0"/>
              </a:spcAft>
              <a:buClr>
                <a:srgbClr val="1D1B10"/>
              </a:buClr>
              <a:buSzPts val="2035"/>
              <a:buFont typeface="Noto Sans Symbols"/>
              <a:buChar char="▪"/>
            </a:pPr>
            <a:r>
              <a:rPr lang="en-US" sz="2035">
                <a:solidFill>
                  <a:srgbClr val="1D1B10"/>
                </a:solidFill>
              </a:rPr>
              <a:t>$15,000 (when bragging) – the arithmetic average of the incomes of all the families in the neighborhood</a:t>
            </a:r>
            <a:endParaRPr/>
          </a:p>
          <a:p>
            <a:pPr indent="-285750" lvl="1" marL="742950" rtl="0" algn="l">
              <a:lnSpc>
                <a:spcPct val="90000"/>
              </a:lnSpc>
              <a:spcBef>
                <a:spcPts val="407"/>
              </a:spcBef>
              <a:spcAft>
                <a:spcPts val="0"/>
              </a:spcAft>
              <a:buClr>
                <a:srgbClr val="1D1B10"/>
              </a:buClr>
              <a:buSzPts val="2035"/>
              <a:buFont typeface="Noto Sans Symbols"/>
              <a:buChar char="▪"/>
            </a:pPr>
            <a:r>
              <a:rPr lang="en-US" sz="2035">
                <a:solidFill>
                  <a:srgbClr val="1D1B10"/>
                </a:solidFill>
              </a:rPr>
              <a:t>$5,000 – the modal income</a:t>
            </a:r>
            <a:endParaRPr/>
          </a:p>
          <a:p>
            <a:pPr indent="-285750" lvl="1" marL="742950" rtl="0" algn="l">
              <a:lnSpc>
                <a:spcPct val="90000"/>
              </a:lnSpc>
              <a:spcBef>
                <a:spcPts val="407"/>
              </a:spcBef>
              <a:spcAft>
                <a:spcPts val="0"/>
              </a:spcAft>
              <a:buClr>
                <a:srgbClr val="1D1B10"/>
              </a:buClr>
              <a:buSzPts val="2035"/>
              <a:buFont typeface="Noto Sans Symbols"/>
              <a:buChar char="▪"/>
            </a:pPr>
            <a:r>
              <a:rPr lang="en-US" sz="2035">
                <a:solidFill>
                  <a:srgbClr val="1D1B10"/>
                </a:solidFill>
              </a:rPr>
              <a:t>$3,500 (when petitioning for lower bus fare) – the median</a:t>
            </a:r>
            <a:endParaRPr/>
          </a:p>
          <a:p>
            <a:pPr indent="-342900" lvl="0" marL="342900" rtl="0" algn="l">
              <a:lnSpc>
                <a:spcPct val="90000"/>
              </a:lnSpc>
              <a:spcBef>
                <a:spcPts val="444"/>
              </a:spcBef>
              <a:spcAft>
                <a:spcPts val="0"/>
              </a:spcAft>
              <a:buClr>
                <a:srgbClr val="1D1B10"/>
              </a:buClr>
              <a:buSzPts val="2220"/>
              <a:buChar char="•"/>
            </a:pPr>
            <a:r>
              <a:rPr lang="en-US" sz="2220">
                <a:solidFill>
                  <a:srgbClr val="1D1B10"/>
                </a:solidFill>
              </a:rPr>
              <a:t>Average wages of employees example (a manufacturing business with three owners and 90 employees):</a:t>
            </a:r>
            <a:endParaRPr/>
          </a:p>
          <a:p>
            <a:pPr indent="-285750" lvl="1" marL="742950" rtl="0" algn="l">
              <a:lnSpc>
                <a:spcPct val="90000"/>
              </a:lnSpc>
              <a:spcBef>
                <a:spcPts val="407"/>
              </a:spcBef>
              <a:spcAft>
                <a:spcPts val="0"/>
              </a:spcAft>
              <a:buClr>
                <a:srgbClr val="1D1B10"/>
              </a:buClr>
              <a:buSzPts val="2035"/>
              <a:buFont typeface="Noto Sans Symbols"/>
              <a:buChar char="▪"/>
            </a:pPr>
            <a:r>
              <a:rPr lang="en-US" sz="2035">
                <a:solidFill>
                  <a:srgbClr val="1D1B10"/>
                </a:solidFill>
              </a:rPr>
              <a:t>average wage of employees -- $2,200 (198,000/90)</a:t>
            </a:r>
            <a:endParaRPr/>
          </a:p>
          <a:p>
            <a:pPr indent="-285750" lvl="1" marL="742950" rtl="0" algn="l">
              <a:lnSpc>
                <a:spcPct val="90000"/>
              </a:lnSpc>
              <a:spcBef>
                <a:spcPts val="407"/>
              </a:spcBef>
              <a:spcAft>
                <a:spcPts val="0"/>
              </a:spcAft>
              <a:buClr>
                <a:srgbClr val="1D1B10"/>
              </a:buClr>
              <a:buSzPts val="2035"/>
              <a:buFont typeface="Noto Sans Symbols"/>
              <a:buChar char="▪"/>
            </a:pPr>
            <a:r>
              <a:rPr lang="en-US" sz="2035">
                <a:solidFill>
                  <a:srgbClr val="1D1B10"/>
                </a:solidFill>
              </a:rPr>
              <a:t>average salary and profit of owners -- $26,000 (11,000 + 45,000/3)</a:t>
            </a:r>
            <a:endParaRPr/>
          </a:p>
          <a:p>
            <a:pPr indent="-156527" lvl="1" marL="742950" rtl="0" algn="l">
              <a:lnSpc>
                <a:spcPct val="90000"/>
              </a:lnSpc>
              <a:spcBef>
                <a:spcPts val="407"/>
              </a:spcBef>
              <a:spcAft>
                <a:spcPts val="0"/>
              </a:spcAft>
              <a:buClr>
                <a:schemeClr val="dk1"/>
              </a:buClr>
              <a:buSzPts val="2035"/>
              <a:buFont typeface="Noto Sans Symbols"/>
              <a:buNone/>
            </a:pPr>
            <a:r>
              <a:t/>
            </a:r>
            <a:endParaRPr sz="2035">
              <a:solidFill>
                <a:srgbClr val="1D1B10"/>
              </a:solidFill>
            </a:endParaRPr>
          </a:p>
          <a:p>
            <a:pPr indent="-285750" lvl="1" marL="742950" rtl="0" algn="l">
              <a:lnSpc>
                <a:spcPct val="90000"/>
              </a:lnSpc>
              <a:spcBef>
                <a:spcPts val="407"/>
              </a:spcBef>
              <a:spcAft>
                <a:spcPts val="0"/>
              </a:spcAft>
              <a:buClr>
                <a:srgbClr val="1D1B10"/>
              </a:buClr>
              <a:buSzPts val="2035"/>
              <a:buFont typeface="Noto Sans Symbols"/>
              <a:buChar char="▪"/>
            </a:pPr>
            <a:r>
              <a:rPr lang="en-US" sz="2035">
                <a:solidFill>
                  <a:srgbClr val="1D1B10"/>
                </a:solidFill>
              </a:rPr>
              <a:t>bonuses for owners (part of the profit): $30,000</a:t>
            </a:r>
            <a:endParaRPr/>
          </a:p>
          <a:p>
            <a:pPr indent="-285750" lvl="1" marL="742950" rtl="0" algn="l">
              <a:lnSpc>
                <a:spcPct val="90000"/>
              </a:lnSpc>
              <a:spcBef>
                <a:spcPts val="407"/>
              </a:spcBef>
              <a:spcAft>
                <a:spcPts val="0"/>
              </a:spcAft>
              <a:buClr>
                <a:srgbClr val="1D1B10"/>
              </a:buClr>
              <a:buSzPts val="2035"/>
              <a:buFont typeface="Noto Sans Symbols"/>
              <a:buChar char="▪"/>
            </a:pPr>
            <a:r>
              <a:rPr lang="en-US" sz="2035">
                <a:solidFill>
                  <a:srgbClr val="1D1B10"/>
                </a:solidFill>
              </a:rPr>
              <a:t>average wage or salary: $2,806.45 ((198,000 + 33,000 + 30,000)/93)</a:t>
            </a:r>
            <a:endParaRPr/>
          </a:p>
          <a:p>
            <a:pPr indent="-285750" lvl="1" marL="742950" rtl="0" algn="l">
              <a:lnSpc>
                <a:spcPct val="90000"/>
              </a:lnSpc>
              <a:spcBef>
                <a:spcPts val="407"/>
              </a:spcBef>
              <a:spcAft>
                <a:spcPts val="0"/>
              </a:spcAft>
              <a:buClr>
                <a:srgbClr val="1D1B10"/>
              </a:buClr>
              <a:buSzPts val="2035"/>
              <a:buFont typeface="Noto Sans Symbols"/>
              <a:buChar char="▪"/>
            </a:pPr>
            <a:r>
              <a:rPr lang="en-US" sz="2035">
                <a:solidFill>
                  <a:srgbClr val="1D1B10"/>
                </a:solidFill>
              </a:rPr>
              <a:t>average profit of owners: $5,000 (15,000/3)</a:t>
            </a:r>
            <a:endParaRPr/>
          </a:p>
          <a:p>
            <a:pPr indent="-156527" lvl="1" marL="742950" rtl="0" algn="l">
              <a:lnSpc>
                <a:spcPct val="90000"/>
              </a:lnSpc>
              <a:spcBef>
                <a:spcPts val="407"/>
              </a:spcBef>
              <a:spcAft>
                <a:spcPts val="0"/>
              </a:spcAft>
              <a:buClr>
                <a:schemeClr val="dk1"/>
              </a:buClr>
              <a:buSzPts val="2035"/>
              <a:buFont typeface="Noto Sans Symbols"/>
              <a:buNone/>
            </a:pPr>
            <a:r>
              <a:t/>
            </a:r>
            <a:endParaRPr sz="2035">
              <a:solidFill>
                <a:srgbClr val="1D1B10"/>
              </a:solidFill>
            </a:endParaRPr>
          </a:p>
          <a:p>
            <a:pPr indent="-156527" lvl="1" marL="742950" rtl="0" algn="l">
              <a:lnSpc>
                <a:spcPct val="90000"/>
              </a:lnSpc>
              <a:spcBef>
                <a:spcPts val="407"/>
              </a:spcBef>
              <a:spcAft>
                <a:spcPts val="0"/>
              </a:spcAft>
              <a:buClr>
                <a:schemeClr val="dk1"/>
              </a:buClr>
              <a:buSzPts val="2035"/>
              <a:buFont typeface="Noto Sans Symbols"/>
              <a:buNone/>
            </a:pPr>
            <a:r>
              <a:t/>
            </a:r>
            <a:endParaRPr sz="2035">
              <a:solidFill>
                <a:srgbClr val="1D1B10"/>
              </a:solidFill>
            </a:endParaRPr>
          </a:p>
          <a:p>
            <a:pPr indent="-156527" lvl="1" marL="742950" rtl="0" algn="l">
              <a:lnSpc>
                <a:spcPct val="90000"/>
              </a:lnSpc>
              <a:spcBef>
                <a:spcPts val="407"/>
              </a:spcBef>
              <a:spcAft>
                <a:spcPts val="0"/>
              </a:spcAft>
              <a:buClr>
                <a:schemeClr val="dk1"/>
              </a:buClr>
              <a:buSzPts val="2035"/>
              <a:buFont typeface="Noto Sans Symbols"/>
              <a:buNone/>
            </a:pPr>
            <a:r>
              <a:t/>
            </a:r>
            <a:endParaRPr sz="2035">
              <a:solidFill>
                <a:srgbClr val="1D1B1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3959"/>
              <a:buFont typeface="Calibri"/>
              <a:buNone/>
            </a:pPr>
            <a:r>
              <a:rPr lang="en-US" sz="3959">
                <a:solidFill>
                  <a:srgbClr val="1D1B10"/>
                </a:solidFill>
              </a:rPr>
              <a:t>Huff, 1954: </a:t>
            </a:r>
            <a:r>
              <a:rPr lang="en-US" sz="3959">
                <a:solidFill>
                  <a:srgbClr val="7030A0"/>
                </a:solidFill>
              </a:rPr>
              <a:t>The little figures that are not there</a:t>
            </a:r>
            <a:endParaRPr sz="3959"/>
          </a:p>
        </p:txBody>
      </p:sp>
      <p:sp>
        <p:nvSpPr>
          <p:cNvPr id="123" name="Google Shape;123;p19"/>
          <p:cNvSpPr txBox="1"/>
          <p:nvPr>
            <p:ph idx="1" type="body"/>
          </p:nvPr>
        </p:nvSpPr>
        <p:spPr>
          <a:xfrm>
            <a:off x="457200" y="1600200"/>
            <a:ext cx="8229600" cy="4900634"/>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80"/>
              <a:buChar char="•"/>
            </a:pPr>
            <a:r>
              <a:rPr lang="en-US" sz="2480"/>
              <a:t>‘The importance of using a small group is this: With a large group any difference produced by chance is likely to be a small оne and unworthy of big type.’</a:t>
            </a:r>
            <a:endParaRPr/>
          </a:p>
          <a:p>
            <a:pPr indent="-342900" lvl="0" marL="342900" rtl="0" algn="l">
              <a:lnSpc>
                <a:spcPct val="80000"/>
              </a:lnSpc>
              <a:spcBef>
                <a:spcPts val="496"/>
              </a:spcBef>
              <a:spcAft>
                <a:spcPts val="0"/>
              </a:spcAft>
              <a:buClr>
                <a:schemeClr val="dk1"/>
              </a:buClr>
              <a:buSzPts val="2480"/>
              <a:buChar char="•"/>
            </a:pPr>
            <a:r>
              <a:rPr lang="en-US" sz="2480"/>
              <a:t>Example: tossing a penny ten times vs. a thousand times.</a:t>
            </a:r>
            <a:endParaRPr/>
          </a:p>
          <a:p>
            <a:pPr indent="-342900" lvl="0" marL="342900" rtl="0" algn="l">
              <a:lnSpc>
                <a:spcPct val="80000"/>
              </a:lnSpc>
              <a:spcBef>
                <a:spcPts val="496"/>
              </a:spcBef>
              <a:spcAft>
                <a:spcPts val="0"/>
              </a:spcAft>
              <a:buClr>
                <a:schemeClr val="dk1"/>
              </a:buClr>
              <a:buSzPts val="2480"/>
              <a:buChar char="•"/>
            </a:pPr>
            <a:r>
              <a:rPr lang="en-US" sz="2480"/>
              <a:t>Example: ‘users report 23% fewer cavities with Doakes' tooth paste’.</a:t>
            </a:r>
            <a:endParaRPr/>
          </a:p>
          <a:p>
            <a:pPr indent="-342900" lvl="0" marL="342900" rtl="0" algn="l">
              <a:lnSpc>
                <a:spcPct val="80000"/>
              </a:lnSpc>
              <a:spcBef>
                <a:spcPts val="496"/>
              </a:spcBef>
              <a:spcAft>
                <a:spcPts val="0"/>
              </a:spcAft>
              <a:buClr>
                <a:schemeClr val="dk1"/>
              </a:buClr>
              <a:buSzPts val="2480"/>
              <a:buNone/>
            </a:pPr>
            <a:r>
              <a:rPr lang="en-US" sz="2480"/>
              <a:t>‘Let any small group of persons keep count of cavities for six months, then switch to Doakes'. One of three things is bound to happen: distinctly more cavities, distinctly fewer, or about the same number. If the first or last of these possibilities occurs, Doakes &amp; Company fiIes the figures (well out of sight somewhere) and tries again. Sooner or later, by the operation of chance, a test group is going to show a big improvement worthy of a headline and perhaps a whole advertising campaign.’</a:t>
            </a:r>
            <a:endParaRPr sz="248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3959"/>
              <a:buFont typeface="Calibri"/>
              <a:buNone/>
            </a:pPr>
            <a:r>
              <a:rPr lang="en-US" sz="3959">
                <a:solidFill>
                  <a:srgbClr val="1D1B10"/>
                </a:solidFill>
              </a:rPr>
              <a:t>Huff, 1954: </a:t>
            </a:r>
            <a:r>
              <a:rPr lang="en-US" sz="3959">
                <a:solidFill>
                  <a:srgbClr val="7030A0"/>
                </a:solidFill>
              </a:rPr>
              <a:t>The little figures that are not there</a:t>
            </a:r>
            <a:endParaRPr sz="3959"/>
          </a:p>
        </p:txBody>
      </p:sp>
      <p:sp>
        <p:nvSpPr>
          <p:cNvPr id="129" name="Google Shape;12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How many is enough? </a:t>
            </a:r>
            <a:endParaRPr/>
          </a:p>
          <a:p>
            <a:pPr indent="-342900" lvl="0" marL="342900" rtl="0" algn="l">
              <a:spcBef>
                <a:spcPts val="640"/>
              </a:spcBef>
              <a:spcAft>
                <a:spcPts val="0"/>
              </a:spcAft>
              <a:buClr>
                <a:schemeClr val="dk1"/>
              </a:buClr>
              <a:buSzPts val="3200"/>
              <a:buChar char="•"/>
            </a:pPr>
            <a:r>
              <a:rPr lang="en-US"/>
              <a:t>‘It depends among other things on how large and how varied a population you are studying by sampling. And sometimes the number in the sample </a:t>
            </a:r>
            <a:r>
              <a:rPr i="1" lang="en-US"/>
              <a:t>is not what it appears </a:t>
            </a:r>
            <a:r>
              <a:rPr lang="en-US"/>
              <a:t>to be.’</a:t>
            </a:r>
            <a:endParaRPr/>
          </a:p>
          <a:p>
            <a:pPr indent="-342900" lvl="0" marL="342900" rtl="0" algn="l">
              <a:spcBef>
                <a:spcPts val="640"/>
              </a:spcBef>
              <a:spcAft>
                <a:spcPts val="0"/>
              </a:spcAft>
              <a:buClr>
                <a:schemeClr val="dk1"/>
              </a:buClr>
              <a:buSzPts val="3200"/>
              <a:buChar char="•"/>
            </a:pPr>
            <a:r>
              <a:rPr lang="en-US"/>
              <a:t>Example: polio vaccination (the control group, albeit large, was not affected due to the rarity of contraction)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D1B10"/>
              </a:buClr>
              <a:buSzPts val="3959"/>
              <a:buFont typeface="Calibri"/>
              <a:buNone/>
            </a:pPr>
            <a:r>
              <a:rPr lang="en-US" sz="3959">
                <a:solidFill>
                  <a:srgbClr val="1D1B10"/>
                </a:solidFill>
              </a:rPr>
              <a:t>Huff, 1954: </a:t>
            </a:r>
            <a:r>
              <a:rPr lang="en-US" sz="3959">
                <a:solidFill>
                  <a:srgbClr val="7030A0"/>
                </a:solidFill>
              </a:rPr>
              <a:t>The little figures that are not there</a:t>
            </a:r>
            <a:endParaRPr sz="3959"/>
          </a:p>
        </p:txBody>
      </p:sp>
      <p:sp>
        <p:nvSpPr>
          <p:cNvPr id="135" name="Google Shape;135;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FF0000"/>
              </a:buClr>
              <a:buSzPts val="2480"/>
              <a:buChar char="•"/>
            </a:pPr>
            <a:r>
              <a:rPr lang="en-US" sz="2480">
                <a:solidFill>
                  <a:srgbClr val="FF0000"/>
                </a:solidFill>
              </a:rPr>
              <a:t>the degree of significance</a:t>
            </a:r>
            <a:endParaRPr/>
          </a:p>
          <a:p>
            <a:pPr indent="-342900" lvl="0" marL="342900" rtl="0" algn="l">
              <a:lnSpc>
                <a:spcPct val="80000"/>
              </a:lnSpc>
              <a:spcBef>
                <a:spcPts val="496"/>
              </a:spcBef>
              <a:spcAft>
                <a:spcPts val="0"/>
              </a:spcAft>
              <a:buClr>
                <a:srgbClr val="FF0000"/>
              </a:buClr>
              <a:buSzPts val="2480"/>
              <a:buChar char="•"/>
            </a:pPr>
            <a:r>
              <a:rPr lang="en-US" sz="2480">
                <a:solidFill>
                  <a:srgbClr val="FF0000"/>
                </a:solidFill>
              </a:rPr>
              <a:t>the range of things or their deviation from the average that is given</a:t>
            </a:r>
            <a:endParaRPr/>
          </a:p>
          <a:p>
            <a:pPr indent="-342900" lvl="0" marL="342900" rtl="0" algn="l">
              <a:lnSpc>
                <a:spcPct val="80000"/>
              </a:lnSpc>
              <a:spcBef>
                <a:spcPts val="496"/>
              </a:spcBef>
              <a:spcAft>
                <a:spcPts val="0"/>
              </a:spcAft>
              <a:buClr>
                <a:schemeClr val="dk1"/>
              </a:buClr>
              <a:buSzPts val="2480"/>
              <a:buChar char="•"/>
            </a:pPr>
            <a:r>
              <a:rPr lang="en-US" sz="2480"/>
              <a:t>‘Knowing nothing about a subject is frequently healthier than knowing what is not so, and a little learning may be a dangerous thing.’</a:t>
            </a:r>
            <a:endParaRPr/>
          </a:p>
          <a:p>
            <a:pPr indent="-342900" lvl="0" marL="342900" rtl="0" algn="l">
              <a:lnSpc>
                <a:spcPct val="80000"/>
              </a:lnSpc>
              <a:spcBef>
                <a:spcPts val="496"/>
              </a:spcBef>
              <a:spcAft>
                <a:spcPts val="0"/>
              </a:spcAft>
              <a:buClr>
                <a:schemeClr val="dk1"/>
              </a:buClr>
              <a:buSzPts val="2480"/>
              <a:buChar char="•"/>
            </a:pPr>
            <a:r>
              <a:rPr lang="en-US" sz="2480"/>
              <a:t>Example: too much American housing that has been planned to fit the statistically average family of 3.6 persons.</a:t>
            </a:r>
            <a:endParaRPr/>
          </a:p>
          <a:p>
            <a:pPr indent="-342900" lvl="0" marL="342900" rtl="0" algn="l">
              <a:lnSpc>
                <a:spcPct val="80000"/>
              </a:lnSpc>
              <a:spcBef>
                <a:spcPts val="496"/>
              </a:spcBef>
              <a:spcAft>
                <a:spcPts val="0"/>
              </a:spcAft>
              <a:buClr>
                <a:schemeClr val="dk1"/>
              </a:buClr>
              <a:buSzPts val="2480"/>
              <a:buChar char="•"/>
            </a:pPr>
            <a:r>
              <a:rPr lang="en-US" sz="2480"/>
              <a:t>Example: baby stats – half the parents overjoyed, half the parents panicking.</a:t>
            </a:r>
            <a:endParaRPr/>
          </a:p>
          <a:p>
            <a:pPr indent="-342900" lvl="0" marL="342900" rtl="0" algn="l">
              <a:lnSpc>
                <a:spcPct val="80000"/>
              </a:lnSpc>
              <a:spcBef>
                <a:spcPts val="496"/>
              </a:spcBef>
              <a:spcAft>
                <a:spcPts val="0"/>
              </a:spcAft>
              <a:buClr>
                <a:schemeClr val="dk1"/>
              </a:buClr>
              <a:buSzPts val="2480"/>
              <a:buChar char="•"/>
            </a:pPr>
            <a:r>
              <a:rPr lang="en-US" sz="2480"/>
              <a:t>“Today, electric power </a:t>
            </a:r>
            <a:r>
              <a:rPr lang="en-US" sz="2480">
                <a:solidFill>
                  <a:srgbClr val="FFC000"/>
                </a:solidFill>
              </a:rPr>
              <a:t>is available to </a:t>
            </a:r>
            <a:r>
              <a:rPr lang="en-US" sz="2480"/>
              <a:t>more than three quarters of U. S. farms... :” do they use it? Implicatures!!</a:t>
            </a:r>
            <a:endParaRPr sz="2480"/>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