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g6yVwO564wrR2GdDbvlo8uHx0v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9" name="Shape 29"/>
        <p:cNvGrpSpPr/>
        <p:nvPr/>
      </p:nvGrpSpPr>
      <p:grpSpPr>
        <a:xfrm>
          <a:off x="0" y="0"/>
          <a:ext cx="0" cy="0"/>
          <a:chOff x="0" y="0"/>
          <a:chExt cx="0" cy="0"/>
        </a:xfrm>
      </p:grpSpPr>
      <p:sp>
        <p:nvSpPr>
          <p:cNvPr id="30" name="Google Shape;3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1792288" y="612775"/>
            <a:ext cx="5486400" cy="4114800"/>
          </a:xfrm>
          <a:prstGeom prst="rect">
            <a:avLst/>
          </a:prstGeom>
          <a:noFill/>
          <a:ln>
            <a:noFill/>
          </a:ln>
        </p:spPr>
      </p:sp>
      <p:sp>
        <p:nvSpPr>
          <p:cNvPr id="64" name="Google Shape;64;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tutorialspoint.com/r/r_pie_charts.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Типы данных. Простые графики</a:t>
            </a:r>
            <a:endParaRPr>
              <a:solidFill>
                <a:srgbClr val="002060"/>
              </a:solidFill>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ctr">
              <a:spcBef>
                <a:spcPts val="0"/>
              </a:spcBef>
              <a:spcAft>
                <a:spcPts val="0"/>
              </a:spcAft>
              <a:buClr>
                <a:srgbClr val="002060"/>
              </a:buClr>
              <a:buSzPct val="100000"/>
              <a:buNone/>
            </a:pPr>
            <a:r>
              <a:rPr lang="en-US">
                <a:solidFill>
                  <a:srgbClr val="002060"/>
                </a:solidFill>
              </a:rPr>
              <a:t>Корпусные методы исследований языковых процессов</a:t>
            </a:r>
            <a:endParaRPr/>
          </a:p>
          <a:p>
            <a:pPr indent="0" lvl="0" marL="0" rtl="0" algn="ctr">
              <a:spcBef>
                <a:spcPts val="448"/>
              </a:spcBef>
              <a:spcAft>
                <a:spcPts val="0"/>
              </a:spcAft>
              <a:buClr>
                <a:srgbClr val="888888"/>
              </a:buClr>
              <a:buSzPct val="100000"/>
              <a:buNone/>
            </a:pPr>
            <a:r>
              <a:t/>
            </a:r>
            <a:endParaRPr>
              <a:solidFill>
                <a:srgbClr val="002060"/>
              </a:solidFill>
            </a:endParaRPr>
          </a:p>
          <a:p>
            <a:pPr indent="0" lvl="0" marL="0" rtl="0" algn="ctr">
              <a:spcBef>
                <a:spcPts val="448"/>
              </a:spcBef>
              <a:spcAft>
                <a:spcPts val="0"/>
              </a:spcAft>
              <a:buClr>
                <a:srgbClr val="002060"/>
              </a:buClr>
              <a:buSzPct val="100000"/>
              <a:buNone/>
            </a:pPr>
            <a:r>
              <a:rPr lang="en-US">
                <a:solidFill>
                  <a:srgbClr val="002060"/>
                </a:solidFill>
              </a:rPr>
              <a:t>Даша Попова</a:t>
            </a:r>
            <a:endParaRPr/>
          </a:p>
          <a:p>
            <a:pPr indent="0" lvl="0" marL="0" rtl="0" algn="ctr">
              <a:spcBef>
                <a:spcPts val="448"/>
              </a:spcBef>
              <a:spcAft>
                <a:spcPts val="0"/>
              </a:spcAft>
              <a:buClr>
                <a:srgbClr val="002060"/>
              </a:buClr>
              <a:buSzPct val="100000"/>
              <a:buNone/>
            </a:pPr>
            <a:r>
              <a:rPr lang="en-US">
                <a:solidFill>
                  <a:srgbClr val="002060"/>
                </a:solidFill>
              </a:rPr>
              <a:t>10.11.2020</a:t>
            </a:r>
            <a:endParaRPr>
              <a:solidFill>
                <a:srgbClr val="002060"/>
              </a:solidFill>
            </a:endParaRPr>
          </a:p>
          <a:p>
            <a:pPr indent="0" lvl="0" marL="0" rtl="0" algn="ctr">
              <a:spcBef>
                <a:spcPts val="448"/>
              </a:spcBef>
              <a:spcAft>
                <a:spcPts val="0"/>
              </a:spcAft>
              <a:buClr>
                <a:srgbClr val="888888"/>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2060"/>
              </a:buClr>
              <a:buSzPct val="100000"/>
              <a:buFont typeface="Calibri"/>
              <a:buNone/>
            </a:pPr>
            <a:r>
              <a:rPr lang="en-US">
                <a:solidFill>
                  <a:srgbClr val="002060"/>
                </a:solidFill>
              </a:rPr>
              <a:t>Простые графики: линейный график</a:t>
            </a:r>
            <a:endParaRPr>
              <a:solidFill>
                <a:srgbClr val="002060"/>
              </a:solidFill>
            </a:endParaRPr>
          </a:p>
        </p:txBody>
      </p:sp>
      <p:sp>
        <p:nvSpPr>
          <p:cNvPr id="139" name="Google Shape;139;p10"/>
          <p:cNvSpPr txBox="1"/>
          <p:nvPr>
            <p:ph idx="1" type="body"/>
          </p:nvPr>
        </p:nvSpPr>
        <p:spPr>
          <a:xfrm>
            <a:off x="457200" y="1338350"/>
            <a:ext cx="8229600" cy="5292300"/>
          </a:xfrm>
          <a:prstGeom prst="rect">
            <a:avLst/>
          </a:prstGeom>
          <a:noFill/>
          <a:ln>
            <a:noFill/>
          </a:ln>
        </p:spPr>
        <p:txBody>
          <a:bodyPr anchorCtr="0" anchor="t" bIns="45700" lIns="91425" spcFirstLastPara="1" rIns="91425" wrap="square" tIns="45700">
            <a:normAutofit fontScale="70000" lnSpcReduction="20000"/>
          </a:bodyPr>
          <a:lstStyle/>
          <a:p>
            <a:pPr indent="-312419" lvl="0" marL="342900" rtl="0" algn="l">
              <a:spcBef>
                <a:spcPts val="0"/>
              </a:spcBef>
              <a:spcAft>
                <a:spcPts val="0"/>
              </a:spcAft>
              <a:buClr>
                <a:srgbClr val="002060"/>
              </a:buClr>
              <a:buSzPct val="100000"/>
              <a:buChar char="•"/>
            </a:pPr>
            <a:r>
              <a:rPr i="1" lang="en-US">
                <a:solidFill>
                  <a:srgbClr val="002060"/>
                </a:solidFill>
              </a:rPr>
              <a:t># create the data for the chart</a:t>
            </a:r>
            <a:endParaRPr/>
          </a:p>
          <a:p>
            <a:pPr indent="-342900" lvl="0" marL="342900" rtl="0" algn="l">
              <a:spcBef>
                <a:spcPts val="544"/>
              </a:spcBef>
              <a:spcAft>
                <a:spcPts val="0"/>
              </a:spcAft>
              <a:buClr>
                <a:srgbClr val="002060"/>
              </a:buClr>
              <a:buSzPct val="100000"/>
              <a:buNone/>
            </a:pPr>
            <a:r>
              <a:rPr lang="en-US">
                <a:solidFill>
                  <a:srgbClr val="002060"/>
                </a:solidFill>
              </a:rPr>
              <a:t>&gt;v &lt;- c(7,12,28,3,41) </a:t>
            </a:r>
            <a:endParaRPr/>
          </a:p>
          <a:p>
            <a:pPr indent="-342900" lvl="0" marL="342900" rtl="0" algn="l">
              <a:spcBef>
                <a:spcPts val="544"/>
              </a:spcBef>
              <a:spcAft>
                <a:spcPts val="0"/>
              </a:spcAft>
              <a:buClr>
                <a:srgbClr val="002060"/>
              </a:buClr>
              <a:buSzPct val="100000"/>
              <a:buNone/>
            </a:pPr>
            <a:r>
              <a:rPr i="1" lang="en-US">
                <a:solidFill>
                  <a:srgbClr val="002060"/>
                </a:solidFill>
              </a:rPr>
              <a:t># plot the line chart</a:t>
            </a:r>
            <a:endParaRPr/>
          </a:p>
          <a:p>
            <a:pPr indent="-342900" lvl="0" marL="342900" rtl="0" algn="l">
              <a:spcBef>
                <a:spcPts val="544"/>
              </a:spcBef>
              <a:spcAft>
                <a:spcPts val="0"/>
              </a:spcAft>
              <a:buClr>
                <a:srgbClr val="002060"/>
              </a:buClr>
              <a:buSzPct val="100000"/>
              <a:buNone/>
            </a:pPr>
            <a:r>
              <a:rPr lang="en-US">
                <a:solidFill>
                  <a:srgbClr val="002060"/>
                </a:solidFill>
              </a:rPr>
              <a:t>&gt;plot(v, type = "o")</a:t>
            </a:r>
            <a:endParaRPr/>
          </a:p>
          <a:p>
            <a:pPr indent="-342900" lvl="0" marL="342900" rtl="0" algn="l">
              <a:spcBef>
                <a:spcPts val="544"/>
              </a:spcBef>
              <a:spcAft>
                <a:spcPts val="0"/>
              </a:spcAft>
              <a:buClr>
                <a:schemeClr val="dk1"/>
              </a:buClr>
              <a:buSzPct val="100000"/>
              <a:buNone/>
            </a:pPr>
            <a:r>
              <a:t/>
            </a:r>
            <a:endParaRPr>
              <a:solidFill>
                <a:srgbClr val="002060"/>
              </a:solidFill>
            </a:endParaRPr>
          </a:p>
          <a:p>
            <a:pPr indent="-342900" lvl="0" marL="342900" rtl="0" algn="l">
              <a:spcBef>
                <a:spcPts val="544"/>
              </a:spcBef>
              <a:spcAft>
                <a:spcPts val="0"/>
              </a:spcAft>
              <a:buClr>
                <a:srgbClr val="002060"/>
              </a:buClr>
              <a:buSzPct val="100000"/>
              <a:buNone/>
            </a:pPr>
            <a:r>
              <a:rPr lang="en-US">
                <a:solidFill>
                  <a:srgbClr val="002060"/>
                </a:solidFill>
              </a:rPr>
              <a:t>В каком месяце Вы родились?</a:t>
            </a:r>
            <a:endParaRPr/>
          </a:p>
          <a:p>
            <a:pPr indent="-342900" lvl="0" marL="342900" rtl="0" algn="l">
              <a:spcBef>
                <a:spcPts val="544"/>
              </a:spcBef>
              <a:spcAft>
                <a:spcPts val="0"/>
              </a:spcAft>
              <a:buClr>
                <a:srgbClr val="002060"/>
              </a:buClr>
              <a:buSzPct val="100000"/>
              <a:buNone/>
            </a:pPr>
            <a:r>
              <a:rPr lang="en-US">
                <a:solidFill>
                  <a:srgbClr val="002060"/>
                </a:solidFill>
              </a:rPr>
              <a:t>&gt;plot(v,type = "o", col = "red", xlab = "Месяц", ylab = "Number of birthdays", main = "Birthday distribution")</a:t>
            </a:r>
            <a:endParaRPr>
              <a:solidFill>
                <a:srgbClr val="002060"/>
              </a:solidFill>
            </a:endParaRPr>
          </a:p>
          <a:p>
            <a:pPr indent="-342900" lvl="0" marL="342900" rtl="0" algn="l">
              <a:spcBef>
                <a:spcPts val="544"/>
              </a:spcBef>
              <a:spcAft>
                <a:spcPts val="0"/>
              </a:spcAft>
              <a:buClr>
                <a:srgbClr val="002060"/>
              </a:buClr>
              <a:buSzPct val="100000"/>
              <a:buNone/>
            </a:pPr>
            <a:r>
              <a:t/>
            </a:r>
            <a:endParaRPr>
              <a:solidFill>
                <a:srgbClr val="002060"/>
              </a:solidFill>
            </a:endParaRPr>
          </a:p>
          <a:p>
            <a:pPr indent="-342900" lvl="0" marL="342900" rtl="0" algn="l">
              <a:spcBef>
                <a:spcPts val="544"/>
              </a:spcBef>
              <a:spcAft>
                <a:spcPts val="0"/>
              </a:spcAft>
              <a:buClr>
                <a:schemeClr val="dk1"/>
              </a:buClr>
              <a:buSzPct val="34375"/>
              <a:buFont typeface="Arial"/>
              <a:buNone/>
            </a:pPr>
            <a:r>
              <a:rPr lang="en-US">
                <a:solidFill>
                  <a:srgbClr val="002060"/>
                </a:solidFill>
              </a:rPr>
              <a:t>&gt; plot(v, xaxt = "n", type = "o", col = "red", xlab = "Месяц", ylab = "Number of birthdays", main = "Birthday distribution")</a:t>
            </a:r>
            <a:endParaRPr>
              <a:solidFill>
                <a:srgbClr val="002060"/>
              </a:solidFill>
            </a:endParaRPr>
          </a:p>
          <a:p>
            <a:pPr indent="-342900" lvl="0" marL="342900" rtl="0" algn="l">
              <a:spcBef>
                <a:spcPts val="544"/>
              </a:spcBef>
              <a:spcAft>
                <a:spcPts val="0"/>
              </a:spcAft>
              <a:buClr>
                <a:srgbClr val="002060"/>
              </a:buClr>
              <a:buSzPct val="100000"/>
              <a:buNone/>
            </a:pPr>
            <a:r>
              <a:rPr lang="en-US">
                <a:solidFill>
                  <a:srgbClr val="002060"/>
                </a:solidFill>
              </a:rPr>
              <a:t>&gt; axis(1, at=1:5, labels=c("jan","feb","mar","apr","may"))</a:t>
            </a:r>
            <a:endParaRPr>
              <a:solidFill>
                <a:srgbClr val="002060"/>
              </a:solidFill>
            </a:endParaRPr>
          </a:p>
          <a:p>
            <a:pPr indent="-342900" lvl="0" marL="342900" rtl="0" algn="l">
              <a:spcBef>
                <a:spcPts val="544"/>
              </a:spcBef>
              <a:spcAft>
                <a:spcPts val="0"/>
              </a:spcAft>
              <a:buClr>
                <a:schemeClr val="dk1"/>
              </a:buClr>
              <a:buSzPct val="100000"/>
              <a:buNone/>
            </a:pPr>
            <a:r>
              <a:t/>
            </a:r>
            <a:endParaRPr>
              <a:solidFill>
                <a:srgbClr val="002060"/>
              </a:solidFill>
            </a:endParaRPr>
          </a:p>
          <a:p>
            <a:pPr indent="-342900" lvl="0" marL="342900" rtl="0" algn="r">
              <a:spcBef>
                <a:spcPts val="272"/>
              </a:spcBef>
              <a:spcAft>
                <a:spcPts val="0"/>
              </a:spcAft>
              <a:buClr>
                <a:srgbClr val="002060"/>
              </a:buClr>
              <a:buSzPct val="100000"/>
              <a:buNone/>
            </a:pPr>
            <a:r>
              <a:rPr lang="en-US" sz="1600">
                <a:solidFill>
                  <a:srgbClr val="002060"/>
                </a:solidFill>
              </a:rPr>
              <a:t>https://www.tutorialspoint.com/r/r_line_graphs.htm</a:t>
            </a:r>
            <a:endParaRPr/>
          </a:p>
          <a:p>
            <a:pPr indent="-342900" lvl="0" marL="342900" rtl="0" algn="l">
              <a:spcBef>
                <a:spcPts val="544"/>
              </a:spcBef>
              <a:spcAft>
                <a:spcPts val="0"/>
              </a:spcAft>
              <a:buClr>
                <a:schemeClr val="dk1"/>
              </a:buClr>
              <a:buSzPct val="100000"/>
              <a:buNone/>
            </a:pPr>
            <a:r>
              <a:t/>
            </a:r>
            <a:endParaRPr>
              <a:solidFill>
                <a:srgbClr val="1D1B1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lang="en-US">
                <a:solidFill>
                  <a:srgbClr val="002060"/>
                </a:solidFill>
              </a:rPr>
              <a:t>Простые графики: диаграмма</a:t>
            </a:r>
            <a:endParaRPr>
              <a:solidFill>
                <a:srgbClr val="002060"/>
              </a:solidFill>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002060"/>
              </a:buClr>
              <a:buSzPct val="100000"/>
              <a:buChar char="•"/>
            </a:pPr>
            <a:r>
              <a:rPr b="1" i="1" lang="en-US">
                <a:solidFill>
                  <a:srgbClr val="002060"/>
                </a:solidFill>
              </a:rPr>
              <a:t>A pie-chart </a:t>
            </a:r>
            <a:r>
              <a:rPr lang="en-US">
                <a:solidFill>
                  <a:srgbClr val="002060"/>
                </a:solidFill>
              </a:rPr>
              <a:t>is a representation of values as slices of a circle with different colors. The slices are labeled and the numbers corresponding to each slice is also represented in the chart.</a:t>
            </a:r>
            <a:endParaRPr>
              <a:solidFill>
                <a:srgbClr val="002060"/>
              </a:solidFill>
            </a:endParaRPr>
          </a:p>
          <a:p>
            <a:pPr indent="-342900" lvl="0" marL="342900" rtl="0" algn="l">
              <a:spcBef>
                <a:spcPts val="592"/>
              </a:spcBef>
              <a:spcAft>
                <a:spcPts val="0"/>
              </a:spcAft>
              <a:buClr>
                <a:schemeClr val="dk1"/>
              </a:buClr>
              <a:buSzPct val="100000"/>
              <a:buNone/>
            </a:pPr>
            <a:r>
              <a:t/>
            </a:r>
            <a:endParaRPr>
              <a:solidFill>
                <a:srgbClr val="002060"/>
              </a:solidFill>
            </a:endParaRPr>
          </a:p>
          <a:p>
            <a:pPr indent="-342900" lvl="0" marL="342900" rtl="0" algn="l">
              <a:spcBef>
                <a:spcPts val="592"/>
              </a:spcBef>
              <a:spcAft>
                <a:spcPts val="0"/>
              </a:spcAft>
              <a:buClr>
                <a:srgbClr val="002060"/>
              </a:buClr>
              <a:buSzPct val="100000"/>
              <a:buChar char="•"/>
            </a:pPr>
            <a:r>
              <a:rPr lang="en-US">
                <a:solidFill>
                  <a:srgbClr val="002060"/>
                </a:solidFill>
              </a:rPr>
              <a:t>In R the pie chart is created using the </a:t>
            </a:r>
            <a:r>
              <a:rPr b="1" lang="en-US">
                <a:solidFill>
                  <a:srgbClr val="002060"/>
                </a:solidFill>
              </a:rPr>
              <a:t>pie()</a:t>
            </a:r>
            <a:r>
              <a:rPr lang="en-US">
                <a:solidFill>
                  <a:srgbClr val="002060"/>
                </a:solidFill>
              </a:rPr>
              <a:t> function which takes positive numbers as a vector input. The additional parameters are used to control labels, color, title etc.</a:t>
            </a:r>
            <a:endParaRPr>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lang="en-US">
                <a:solidFill>
                  <a:srgbClr val="002060"/>
                </a:solidFill>
              </a:rPr>
              <a:t>Простые графики: диаграмма</a:t>
            </a:r>
            <a:endParaRPr>
              <a:solidFill>
                <a:srgbClr val="002060"/>
              </a:solidFill>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b="1" lang="en-US">
                <a:solidFill>
                  <a:srgbClr val="002060"/>
                </a:solidFill>
              </a:rPr>
              <a:t>Syntax</a:t>
            </a:r>
            <a:endParaRPr/>
          </a:p>
          <a:p>
            <a:pPr indent="-342900" lvl="0" marL="342900" rtl="0" algn="l">
              <a:spcBef>
                <a:spcPts val="496"/>
              </a:spcBef>
              <a:spcAft>
                <a:spcPts val="0"/>
              </a:spcAft>
              <a:buClr>
                <a:srgbClr val="002060"/>
              </a:buClr>
              <a:buSzPct val="100000"/>
              <a:buChar char="•"/>
            </a:pPr>
            <a:r>
              <a:rPr lang="en-US">
                <a:solidFill>
                  <a:srgbClr val="002060"/>
                </a:solidFill>
              </a:rPr>
              <a:t>The basic syntax for creating a pie-chart using the R is −</a:t>
            </a:r>
            <a:endParaRPr/>
          </a:p>
          <a:p>
            <a:pPr indent="-342900" lvl="0" marL="342900" rtl="0" algn="ctr">
              <a:spcBef>
                <a:spcPts val="496"/>
              </a:spcBef>
              <a:spcAft>
                <a:spcPts val="0"/>
              </a:spcAft>
              <a:buClr>
                <a:srgbClr val="002060"/>
              </a:buClr>
              <a:buSzPct val="100000"/>
              <a:buNone/>
            </a:pPr>
            <a:r>
              <a:rPr lang="en-US">
                <a:solidFill>
                  <a:srgbClr val="002060"/>
                </a:solidFill>
              </a:rPr>
              <a:t>pie(x, labels, radius, main, col, clockwise)</a:t>
            </a:r>
            <a:endParaRPr/>
          </a:p>
          <a:p>
            <a:pPr indent="-342900" lvl="0" marL="342900" rtl="0" algn="l">
              <a:spcBef>
                <a:spcPts val="496"/>
              </a:spcBef>
              <a:spcAft>
                <a:spcPts val="0"/>
              </a:spcAft>
              <a:buClr>
                <a:srgbClr val="002060"/>
              </a:buClr>
              <a:buSzPct val="100000"/>
              <a:buChar char="•"/>
            </a:pPr>
            <a:r>
              <a:rPr b="1" lang="en-US">
                <a:solidFill>
                  <a:srgbClr val="002060"/>
                </a:solidFill>
              </a:rPr>
              <a:t>x</a:t>
            </a:r>
            <a:r>
              <a:rPr lang="en-US">
                <a:solidFill>
                  <a:srgbClr val="002060"/>
                </a:solidFill>
              </a:rPr>
              <a:t> is a vector containing the numeric values used in the pie chart;</a:t>
            </a:r>
            <a:endParaRPr/>
          </a:p>
          <a:p>
            <a:pPr indent="-342900" lvl="0" marL="342900" rtl="0" algn="l">
              <a:spcBef>
                <a:spcPts val="496"/>
              </a:spcBef>
              <a:spcAft>
                <a:spcPts val="0"/>
              </a:spcAft>
              <a:buClr>
                <a:srgbClr val="002060"/>
              </a:buClr>
              <a:buSzPct val="100000"/>
              <a:buChar char="•"/>
            </a:pPr>
            <a:r>
              <a:rPr b="1" lang="en-US">
                <a:solidFill>
                  <a:srgbClr val="002060"/>
                </a:solidFill>
              </a:rPr>
              <a:t>labels</a:t>
            </a:r>
            <a:r>
              <a:rPr lang="en-US">
                <a:solidFill>
                  <a:srgbClr val="002060"/>
                </a:solidFill>
              </a:rPr>
              <a:t> is used to give description to the slices;</a:t>
            </a:r>
            <a:endParaRPr/>
          </a:p>
          <a:p>
            <a:pPr indent="-342900" lvl="0" marL="342900" rtl="0" algn="l">
              <a:spcBef>
                <a:spcPts val="496"/>
              </a:spcBef>
              <a:spcAft>
                <a:spcPts val="0"/>
              </a:spcAft>
              <a:buClr>
                <a:srgbClr val="002060"/>
              </a:buClr>
              <a:buSzPct val="100000"/>
              <a:buChar char="•"/>
            </a:pPr>
            <a:r>
              <a:rPr b="1" lang="en-US">
                <a:solidFill>
                  <a:srgbClr val="002060"/>
                </a:solidFill>
              </a:rPr>
              <a:t>radius</a:t>
            </a:r>
            <a:r>
              <a:rPr lang="en-US">
                <a:solidFill>
                  <a:srgbClr val="002060"/>
                </a:solidFill>
              </a:rPr>
              <a:t> indicates the radius of the circle of the pie chart.(value between −1 and +1);</a:t>
            </a:r>
            <a:endParaRPr/>
          </a:p>
          <a:p>
            <a:pPr indent="-342900" lvl="0" marL="342900" rtl="0" algn="l">
              <a:spcBef>
                <a:spcPts val="496"/>
              </a:spcBef>
              <a:spcAft>
                <a:spcPts val="0"/>
              </a:spcAft>
              <a:buClr>
                <a:srgbClr val="002060"/>
              </a:buClr>
              <a:buSzPct val="100000"/>
              <a:buChar char="•"/>
            </a:pPr>
            <a:r>
              <a:rPr b="1" lang="en-US">
                <a:solidFill>
                  <a:srgbClr val="002060"/>
                </a:solidFill>
              </a:rPr>
              <a:t>main</a:t>
            </a:r>
            <a:r>
              <a:rPr lang="en-US">
                <a:solidFill>
                  <a:srgbClr val="002060"/>
                </a:solidFill>
              </a:rPr>
              <a:t> indicates the title of the chart;</a:t>
            </a:r>
            <a:endParaRPr/>
          </a:p>
          <a:p>
            <a:pPr indent="-342900" lvl="0" marL="342900" rtl="0" algn="l">
              <a:spcBef>
                <a:spcPts val="496"/>
              </a:spcBef>
              <a:spcAft>
                <a:spcPts val="0"/>
              </a:spcAft>
              <a:buClr>
                <a:srgbClr val="002060"/>
              </a:buClr>
              <a:buSzPct val="100000"/>
              <a:buChar char="•"/>
            </a:pPr>
            <a:r>
              <a:rPr b="1" lang="en-US">
                <a:solidFill>
                  <a:srgbClr val="002060"/>
                </a:solidFill>
              </a:rPr>
              <a:t>col</a:t>
            </a:r>
            <a:r>
              <a:rPr lang="en-US">
                <a:solidFill>
                  <a:srgbClr val="002060"/>
                </a:solidFill>
              </a:rPr>
              <a:t> indicates the color palette;</a:t>
            </a:r>
            <a:endParaRPr/>
          </a:p>
          <a:p>
            <a:pPr indent="-342900" lvl="0" marL="342900" rtl="0" algn="l">
              <a:spcBef>
                <a:spcPts val="496"/>
              </a:spcBef>
              <a:spcAft>
                <a:spcPts val="0"/>
              </a:spcAft>
              <a:buClr>
                <a:srgbClr val="002060"/>
              </a:buClr>
              <a:buSzPct val="100000"/>
              <a:buChar char="•"/>
            </a:pPr>
            <a:r>
              <a:rPr b="1" lang="en-US">
                <a:solidFill>
                  <a:srgbClr val="002060"/>
                </a:solidFill>
              </a:rPr>
              <a:t>clockwise</a:t>
            </a:r>
            <a:r>
              <a:rPr lang="en-US">
                <a:solidFill>
                  <a:srgbClr val="002060"/>
                </a:solidFill>
              </a:rPr>
              <a:t> is a logical value indicating if the slices are drawn clockwise or counterclockwise.</a:t>
            </a:r>
            <a:endParaRPr>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lang="en-US">
                <a:solidFill>
                  <a:srgbClr val="002060"/>
                </a:solidFill>
              </a:rPr>
              <a:t>Простые графики: диаграмма</a:t>
            </a:r>
            <a:endParaRPr>
              <a:solidFill>
                <a:srgbClr val="002060"/>
              </a:solidFill>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27660" lvl="0" marL="342900" rtl="0" algn="l">
              <a:spcBef>
                <a:spcPts val="0"/>
              </a:spcBef>
              <a:spcAft>
                <a:spcPts val="0"/>
              </a:spcAft>
              <a:buClr>
                <a:srgbClr val="002060"/>
              </a:buClr>
              <a:buSzPct val="100000"/>
              <a:buChar char="•"/>
            </a:pPr>
            <a:r>
              <a:rPr lang="en-US">
                <a:solidFill>
                  <a:srgbClr val="002060"/>
                </a:solidFill>
              </a:rPr>
              <a:t>&gt;x = c(?,?) </a:t>
            </a:r>
            <a:endParaRPr/>
          </a:p>
          <a:p>
            <a:pPr indent="-327660" lvl="0" marL="342900" rtl="0" algn="l">
              <a:spcBef>
                <a:spcPts val="592"/>
              </a:spcBef>
              <a:spcAft>
                <a:spcPts val="0"/>
              </a:spcAft>
              <a:buClr>
                <a:srgbClr val="002060"/>
              </a:buClr>
              <a:buSzPct val="100000"/>
              <a:buChar char="•"/>
            </a:pPr>
            <a:r>
              <a:rPr lang="en-US">
                <a:solidFill>
                  <a:srgbClr val="002060"/>
                </a:solidFill>
              </a:rPr>
              <a:t>&gt; labels=c("апрель","январь")</a:t>
            </a:r>
            <a:endParaRPr/>
          </a:p>
          <a:p>
            <a:pPr indent="-327660" lvl="0" marL="342900" rtl="0" algn="l">
              <a:spcBef>
                <a:spcPts val="592"/>
              </a:spcBef>
              <a:spcAft>
                <a:spcPts val="0"/>
              </a:spcAft>
              <a:buClr>
                <a:srgbClr val="002060"/>
              </a:buClr>
              <a:buSzPct val="100000"/>
              <a:buChar char="•"/>
            </a:pPr>
            <a:r>
              <a:rPr lang="en-US">
                <a:solidFill>
                  <a:srgbClr val="002060"/>
                </a:solidFill>
              </a:rPr>
              <a:t>&gt; pie(x,labels)</a:t>
            </a:r>
            <a:endParaRPr>
              <a:solidFill>
                <a:srgbClr val="002060"/>
              </a:solidFill>
            </a:endParaRPr>
          </a:p>
          <a:p>
            <a:pPr indent="-154940" lvl="0" marL="342900" rtl="0" algn="l">
              <a:spcBef>
                <a:spcPts val="592"/>
              </a:spcBef>
              <a:spcAft>
                <a:spcPts val="0"/>
              </a:spcAft>
              <a:buClr>
                <a:schemeClr val="dk1"/>
              </a:buClr>
              <a:buSzPct val="100000"/>
              <a:buNone/>
            </a:pPr>
            <a:r>
              <a:t/>
            </a:r>
            <a:endParaRPr>
              <a:solidFill>
                <a:srgbClr val="002060"/>
              </a:solidFill>
            </a:endParaRPr>
          </a:p>
          <a:p>
            <a:pPr indent="-327660" lvl="0" marL="342900" rtl="0" algn="l">
              <a:spcBef>
                <a:spcPts val="592"/>
              </a:spcBef>
              <a:spcAft>
                <a:spcPts val="0"/>
              </a:spcAft>
              <a:buClr>
                <a:srgbClr val="002060"/>
              </a:buClr>
              <a:buSzPct val="100000"/>
              <a:buChar char="•"/>
            </a:pPr>
            <a:r>
              <a:rPr lang="en-US">
                <a:solidFill>
                  <a:srgbClr val="002060"/>
                </a:solidFill>
              </a:rPr>
              <a:t>x &lt;- c(?, ?) </a:t>
            </a:r>
            <a:endParaRPr>
              <a:solidFill>
                <a:srgbClr val="002060"/>
              </a:solidFill>
            </a:endParaRPr>
          </a:p>
          <a:p>
            <a:pPr indent="-327660" lvl="0" marL="342900" rtl="0" algn="l">
              <a:spcBef>
                <a:spcPts val="592"/>
              </a:spcBef>
              <a:spcAft>
                <a:spcPts val="0"/>
              </a:spcAft>
              <a:buClr>
                <a:srgbClr val="002060"/>
              </a:buClr>
              <a:buSzPct val="100000"/>
              <a:buChar char="•"/>
            </a:pPr>
            <a:r>
              <a:rPr lang="en-US">
                <a:solidFill>
                  <a:srgbClr val="002060"/>
                </a:solidFill>
              </a:rPr>
              <a:t>&gt;labels &lt;- c("апрель", "январь") </a:t>
            </a:r>
            <a:endParaRPr/>
          </a:p>
          <a:p>
            <a:pPr indent="-327660" lvl="0" marL="342900" rtl="0" algn="l">
              <a:spcBef>
                <a:spcPts val="592"/>
              </a:spcBef>
              <a:spcAft>
                <a:spcPts val="0"/>
              </a:spcAft>
              <a:buClr>
                <a:srgbClr val="002060"/>
              </a:buClr>
              <a:buSzPct val="100000"/>
              <a:buChar char="•"/>
            </a:pPr>
            <a:r>
              <a:rPr lang="en-US">
                <a:solidFill>
                  <a:srgbClr val="002060"/>
                </a:solidFill>
              </a:rPr>
              <a:t># plot the chart with title and rainbow color pallet</a:t>
            </a:r>
            <a:endParaRPr/>
          </a:p>
          <a:p>
            <a:pPr indent="-327660" lvl="0" marL="342900" rtl="0" algn="l">
              <a:spcBef>
                <a:spcPts val="592"/>
              </a:spcBef>
              <a:spcAft>
                <a:spcPts val="0"/>
              </a:spcAft>
              <a:buClr>
                <a:srgbClr val="002060"/>
              </a:buClr>
              <a:buSzPct val="100000"/>
              <a:buChar char="•"/>
            </a:pPr>
            <a:r>
              <a:rPr lang="en-US">
                <a:solidFill>
                  <a:srgbClr val="002060"/>
                </a:solidFill>
              </a:rPr>
              <a:t>&gt;pie(x, labels, main = "Birthdays per month", col = rainbow(length(x)))</a:t>
            </a:r>
            <a:endParaRPr/>
          </a:p>
          <a:p>
            <a:pPr indent="-154940" lvl="0" marL="342900" rtl="0" algn="l">
              <a:spcBef>
                <a:spcPts val="592"/>
              </a:spcBef>
              <a:spcAft>
                <a:spcPts val="0"/>
              </a:spcAft>
              <a:buClr>
                <a:schemeClr val="dk1"/>
              </a:buClr>
              <a:buSzPct val="100000"/>
              <a:buNone/>
            </a:pPr>
            <a:r>
              <a:t/>
            </a:r>
            <a:endParaRPr>
              <a:solidFill>
                <a:srgbClr val="1D1B10"/>
              </a:solidFill>
            </a:endParaRPr>
          </a:p>
          <a:p>
            <a:pPr indent="-342900" lvl="0" marL="342900" rtl="0" algn="l">
              <a:spcBef>
                <a:spcPts val="592"/>
              </a:spcBef>
              <a:spcAft>
                <a:spcPts val="0"/>
              </a:spcAft>
              <a:buClr>
                <a:schemeClr val="dk1"/>
              </a:buClr>
              <a:buSzPct val="100000"/>
              <a:buNone/>
            </a:pPr>
            <a:r>
              <a:t/>
            </a:r>
            <a:endParaRPr>
              <a:solidFill>
                <a:srgbClr val="1D1B1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lang="en-US">
                <a:solidFill>
                  <a:srgbClr val="002060"/>
                </a:solidFill>
              </a:rPr>
              <a:t>Простые графики: диаграмма</a:t>
            </a:r>
            <a:endParaRPr>
              <a:solidFill>
                <a:srgbClr val="002060"/>
              </a:solidFill>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281940" lvl="0" marL="342900" rtl="0" algn="l">
              <a:spcBef>
                <a:spcPts val="0"/>
              </a:spcBef>
              <a:spcAft>
                <a:spcPts val="0"/>
              </a:spcAft>
              <a:buClr>
                <a:srgbClr val="002060"/>
              </a:buClr>
              <a:buSzPct val="100000"/>
              <a:buChar char="•"/>
            </a:pPr>
            <a:r>
              <a:rPr lang="en-US">
                <a:solidFill>
                  <a:srgbClr val="002060"/>
                </a:solidFill>
              </a:rPr>
              <a:t>&gt;x = c(?,?) </a:t>
            </a:r>
            <a:endParaRPr/>
          </a:p>
          <a:p>
            <a:pPr indent="-281940" lvl="0" marL="342900" rtl="0" algn="l">
              <a:spcBef>
                <a:spcPts val="592"/>
              </a:spcBef>
              <a:spcAft>
                <a:spcPts val="0"/>
              </a:spcAft>
              <a:buClr>
                <a:srgbClr val="002060"/>
              </a:buClr>
              <a:buSzPct val="100000"/>
              <a:buChar char="•"/>
            </a:pPr>
            <a:r>
              <a:rPr lang="en-US">
                <a:solidFill>
                  <a:srgbClr val="002060"/>
                </a:solidFill>
              </a:rPr>
              <a:t>&gt; labels=c("апрель","январь")</a:t>
            </a:r>
            <a:endParaRPr/>
          </a:p>
          <a:p>
            <a:pPr indent="-281940" lvl="0" marL="342900" rtl="0" algn="l">
              <a:spcBef>
                <a:spcPts val="592"/>
              </a:spcBef>
              <a:spcAft>
                <a:spcPts val="0"/>
              </a:spcAft>
              <a:buClr>
                <a:srgbClr val="002060"/>
              </a:buClr>
              <a:buSzPct val="100000"/>
              <a:buChar char="•"/>
            </a:pPr>
            <a:r>
              <a:rPr lang="en-US">
                <a:solidFill>
                  <a:srgbClr val="002060"/>
                </a:solidFill>
              </a:rPr>
              <a:t>piepercent&lt;- round(100*x/sum(x), 1) </a:t>
            </a:r>
            <a:endParaRPr/>
          </a:p>
          <a:p>
            <a:pPr indent="-281940" lvl="0" marL="342900" rtl="0" algn="l">
              <a:spcBef>
                <a:spcPts val="592"/>
              </a:spcBef>
              <a:spcAft>
                <a:spcPts val="0"/>
              </a:spcAft>
              <a:buClr>
                <a:srgbClr val="002060"/>
              </a:buClr>
              <a:buSzPct val="100000"/>
              <a:buChar char="•"/>
            </a:pPr>
            <a:r>
              <a:rPr lang="en-US">
                <a:solidFill>
                  <a:srgbClr val="002060"/>
                </a:solidFill>
              </a:rPr>
              <a:t># plot the chart with the legend</a:t>
            </a:r>
            <a:endParaRPr/>
          </a:p>
          <a:p>
            <a:pPr indent="-281940" lvl="0" marL="342900" rtl="0" algn="l">
              <a:spcBef>
                <a:spcPts val="592"/>
              </a:spcBef>
              <a:spcAft>
                <a:spcPts val="0"/>
              </a:spcAft>
              <a:buClr>
                <a:srgbClr val="002060"/>
              </a:buClr>
              <a:buSzPct val="100000"/>
              <a:buChar char="•"/>
            </a:pPr>
            <a:r>
              <a:rPr lang="en-US">
                <a:solidFill>
                  <a:srgbClr val="002060"/>
                </a:solidFill>
              </a:rPr>
              <a:t>&gt; pie(x, labels = piepercent, main = "Birthdays per month",col = rainbow(length(x))) </a:t>
            </a:r>
            <a:endParaRPr/>
          </a:p>
          <a:p>
            <a:pPr indent="-281940" lvl="0" marL="342900" rtl="0" algn="l">
              <a:spcBef>
                <a:spcPts val="592"/>
              </a:spcBef>
              <a:spcAft>
                <a:spcPts val="0"/>
              </a:spcAft>
              <a:buClr>
                <a:srgbClr val="002060"/>
              </a:buClr>
              <a:buSzPct val="100000"/>
              <a:buChar char="•"/>
            </a:pPr>
            <a:r>
              <a:rPr lang="en-US">
                <a:solidFill>
                  <a:srgbClr val="002060"/>
                </a:solidFill>
              </a:rPr>
              <a:t>&gt; legend("topright", c ("апрель","январь"), cex = 0.8, fill = rainbow(length(x)))</a:t>
            </a:r>
            <a:endParaRPr/>
          </a:p>
          <a:p>
            <a:pPr indent="-342900" lvl="0" marL="342900" rtl="0" algn="l">
              <a:spcBef>
                <a:spcPts val="592"/>
              </a:spcBef>
              <a:spcAft>
                <a:spcPts val="0"/>
              </a:spcAft>
              <a:buClr>
                <a:schemeClr val="dk1"/>
              </a:buClr>
              <a:buSzPct val="100000"/>
              <a:buNone/>
            </a:pPr>
            <a:r>
              <a:t/>
            </a:r>
            <a:endParaRPr>
              <a:solidFill>
                <a:srgbClr val="1D1B10"/>
              </a:solidFill>
            </a:endParaRPr>
          </a:p>
          <a:p>
            <a:pPr indent="-342900" lvl="0" marL="342900" rtl="0" algn="r">
              <a:spcBef>
                <a:spcPts val="296"/>
              </a:spcBef>
              <a:spcAft>
                <a:spcPts val="0"/>
              </a:spcAft>
              <a:buClr>
                <a:srgbClr val="1D1B10"/>
              </a:buClr>
              <a:buSzPct val="100000"/>
              <a:buNone/>
            </a:pPr>
            <a:r>
              <a:rPr lang="en-US" sz="1600" u="sng">
                <a:solidFill>
                  <a:srgbClr val="1D1B10"/>
                </a:solidFill>
                <a:hlinkClick r:id="rId3">
                  <a:extLst>
                    <a:ext uri="{A12FA001-AC4F-418D-AE19-62706E023703}">
                      <ahyp:hlinkClr val="tx"/>
                    </a:ext>
                  </a:extLst>
                </a:hlinkClick>
              </a:rPr>
              <a:t>https://www.tutorialspoint.com/r/r_pie_charts.htm</a:t>
            </a:r>
            <a:endParaRPr sz="1600">
              <a:solidFill>
                <a:srgbClr val="1D1B10"/>
              </a:solidFill>
            </a:endParaRPr>
          </a:p>
          <a:p>
            <a:pPr indent="-154940" lvl="0" marL="342900" rtl="0" algn="l">
              <a:spcBef>
                <a:spcPts val="592"/>
              </a:spcBef>
              <a:spcAft>
                <a:spcPts val="0"/>
              </a:spcAft>
              <a:buClr>
                <a:schemeClr val="dk1"/>
              </a:buClr>
              <a:buSzPct val="100000"/>
              <a:buNone/>
            </a:pPr>
            <a:r>
              <a:t/>
            </a:r>
            <a:endParaRPr>
              <a:solidFill>
                <a:srgbClr val="1D1B10"/>
              </a:solidFill>
            </a:endParaRPr>
          </a:p>
          <a:p>
            <a:pPr indent="-154940" lvl="0" marL="342900" rtl="0" algn="l">
              <a:spcBef>
                <a:spcPts val="592"/>
              </a:spcBef>
              <a:spcAft>
                <a:spcPts val="0"/>
              </a:spcAft>
              <a:buClr>
                <a:schemeClr val="dk1"/>
              </a:buClr>
              <a:buSzPct val="100000"/>
              <a:buNone/>
            </a:pPr>
            <a:r>
              <a:t/>
            </a:r>
            <a:endParaRPr>
              <a:solidFill>
                <a:srgbClr val="1D1B10"/>
              </a:solidFill>
            </a:endParaRPr>
          </a:p>
          <a:p>
            <a:pPr indent="-154940" lvl="0" marL="342900" rtl="0" algn="l">
              <a:spcBef>
                <a:spcPts val="592"/>
              </a:spcBef>
              <a:spcAft>
                <a:spcPts val="0"/>
              </a:spcAft>
              <a:buClr>
                <a:schemeClr val="dk1"/>
              </a:buClr>
              <a:buSzPct val="100000"/>
              <a:buNone/>
            </a:pPr>
            <a:r>
              <a:t/>
            </a:r>
            <a:endParaRPr>
              <a:solidFill>
                <a:srgbClr val="1D1B10"/>
              </a:solidFill>
            </a:endParaRPr>
          </a:p>
          <a:p>
            <a:pPr indent="-342900" lvl="0" marL="342900" rtl="0" algn="l">
              <a:spcBef>
                <a:spcPts val="592"/>
              </a:spcBef>
              <a:spcAft>
                <a:spcPts val="0"/>
              </a:spcAft>
              <a:buClr>
                <a:schemeClr val="dk1"/>
              </a:buClr>
              <a:buSzPct val="100000"/>
              <a:buNone/>
            </a:pPr>
            <a:r>
              <a:t/>
            </a:r>
            <a:endParaRPr>
              <a:solidFill>
                <a:srgbClr val="1D1B1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600"/>
              <a:buFont typeface="Calibri"/>
              <a:buNone/>
            </a:pPr>
            <a:r>
              <a:rPr lang="en-US" sz="3600">
                <a:solidFill>
                  <a:srgbClr val="002060"/>
                </a:solidFill>
              </a:rPr>
              <a:t>Простые графики: столбчатая диаграмма</a:t>
            </a:r>
            <a:endParaRPr sz="3600">
              <a:solidFill>
                <a:srgbClr val="002060"/>
              </a:solidFill>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3200"/>
              <a:buChar char="•"/>
            </a:pPr>
            <a:r>
              <a:rPr b="1" i="1" lang="en-US">
                <a:solidFill>
                  <a:srgbClr val="002060"/>
                </a:solidFill>
              </a:rPr>
              <a:t>A bar chart </a:t>
            </a:r>
            <a:r>
              <a:rPr lang="en-US">
                <a:solidFill>
                  <a:srgbClr val="002060"/>
                </a:solidFill>
              </a:rPr>
              <a:t>represents data in rectangular bars with length of the bar proportional to the value of the variable.</a:t>
            </a:r>
            <a:endParaRPr>
              <a:solidFill>
                <a:srgbClr val="002060"/>
              </a:solidFill>
            </a:endParaRPr>
          </a:p>
          <a:p>
            <a:pPr indent="-342900" lvl="0" marL="342900" rtl="0" algn="l">
              <a:spcBef>
                <a:spcPts val="640"/>
              </a:spcBef>
              <a:spcAft>
                <a:spcPts val="0"/>
              </a:spcAft>
              <a:buClr>
                <a:srgbClr val="002060"/>
              </a:buClr>
              <a:buSzPts val="3200"/>
              <a:buChar char="•"/>
            </a:pPr>
            <a:r>
              <a:rPr lang="en-US">
                <a:solidFill>
                  <a:srgbClr val="002060"/>
                </a:solidFill>
              </a:rPr>
              <a:t>R uses the function </a:t>
            </a:r>
            <a:r>
              <a:rPr b="1" lang="en-US">
                <a:solidFill>
                  <a:srgbClr val="002060"/>
                </a:solidFill>
              </a:rPr>
              <a:t>barplot()</a:t>
            </a:r>
            <a:r>
              <a:rPr lang="en-US">
                <a:solidFill>
                  <a:srgbClr val="002060"/>
                </a:solidFill>
              </a:rPr>
              <a:t> to create bar charts. </a:t>
            </a:r>
            <a:endParaRPr>
              <a:solidFill>
                <a:srgbClr val="002060"/>
              </a:solidFill>
            </a:endParaRPr>
          </a:p>
          <a:p>
            <a:pPr indent="-342900" lvl="0" marL="342900" rtl="0" algn="l">
              <a:spcBef>
                <a:spcPts val="640"/>
              </a:spcBef>
              <a:spcAft>
                <a:spcPts val="0"/>
              </a:spcAft>
              <a:buClr>
                <a:srgbClr val="002060"/>
              </a:buClr>
              <a:buSzPts val="3200"/>
              <a:buChar char="•"/>
            </a:pPr>
            <a:r>
              <a:rPr lang="en-US">
                <a:solidFill>
                  <a:srgbClr val="002060"/>
                </a:solidFill>
              </a:rPr>
              <a:t>R can draw both vertical and horizontal bars in the bar chart.</a:t>
            </a:r>
            <a:endParaRPr/>
          </a:p>
          <a:p>
            <a:pPr indent="-342900" lvl="0" marL="342900" rtl="0" algn="l">
              <a:spcBef>
                <a:spcPts val="640"/>
              </a:spcBef>
              <a:spcAft>
                <a:spcPts val="0"/>
              </a:spcAft>
              <a:buClr>
                <a:srgbClr val="002060"/>
              </a:buClr>
              <a:buSzPts val="3200"/>
              <a:buChar char="•"/>
            </a:pPr>
            <a:r>
              <a:rPr lang="en-US">
                <a:solidFill>
                  <a:srgbClr val="002060"/>
                </a:solidFill>
              </a:rPr>
              <a:t>In a bar chart each of the bars can be given different colors.</a:t>
            </a:r>
            <a:endParaRPr>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600"/>
              <a:buFont typeface="Calibri"/>
              <a:buNone/>
            </a:pPr>
            <a:r>
              <a:rPr lang="en-US" sz="3600">
                <a:solidFill>
                  <a:srgbClr val="002060"/>
                </a:solidFill>
              </a:rPr>
              <a:t>Простые графики: столбчатая диаграмма</a:t>
            </a:r>
            <a:endParaRPr sz="3600">
              <a:solidFill>
                <a:srgbClr val="002060"/>
              </a:solidFill>
            </a:endParaRPr>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002060"/>
              </a:buClr>
              <a:buSzPct val="100000"/>
              <a:buChar char="•"/>
            </a:pPr>
            <a:r>
              <a:rPr b="1" lang="en-US">
                <a:solidFill>
                  <a:srgbClr val="002060"/>
                </a:solidFill>
              </a:rPr>
              <a:t>Syntax</a:t>
            </a:r>
            <a:endParaRPr/>
          </a:p>
          <a:p>
            <a:pPr indent="-342900" lvl="0" marL="342900" rtl="0" algn="l">
              <a:spcBef>
                <a:spcPts val="544"/>
              </a:spcBef>
              <a:spcAft>
                <a:spcPts val="0"/>
              </a:spcAft>
              <a:buClr>
                <a:srgbClr val="002060"/>
              </a:buClr>
              <a:buSzPct val="100000"/>
              <a:buChar char="•"/>
            </a:pPr>
            <a:r>
              <a:rPr lang="en-US">
                <a:solidFill>
                  <a:srgbClr val="002060"/>
                </a:solidFill>
              </a:rPr>
              <a:t>The basic syntax to create a bar-chart in R is −</a:t>
            </a:r>
            <a:endParaRPr/>
          </a:p>
          <a:p>
            <a:pPr indent="-342900" lvl="0" marL="342900" rtl="0" algn="ctr">
              <a:spcBef>
                <a:spcPts val="544"/>
              </a:spcBef>
              <a:spcAft>
                <a:spcPts val="0"/>
              </a:spcAft>
              <a:buClr>
                <a:srgbClr val="002060"/>
              </a:buClr>
              <a:buSzPct val="100000"/>
              <a:buNone/>
            </a:pPr>
            <a:r>
              <a:rPr lang="en-US">
                <a:solidFill>
                  <a:srgbClr val="002060"/>
                </a:solidFill>
              </a:rPr>
              <a:t>barplot(H, xlab, ylab, main, names.arg, col)</a:t>
            </a:r>
            <a:endParaRPr/>
          </a:p>
          <a:p>
            <a:pPr indent="-342900" lvl="0" marL="342900" rtl="0" algn="l">
              <a:spcBef>
                <a:spcPts val="544"/>
              </a:spcBef>
              <a:spcAft>
                <a:spcPts val="0"/>
              </a:spcAft>
              <a:buClr>
                <a:srgbClr val="002060"/>
              </a:buClr>
              <a:buSzPct val="100000"/>
              <a:buChar char="•"/>
            </a:pPr>
            <a:r>
              <a:rPr b="1" lang="en-US">
                <a:solidFill>
                  <a:srgbClr val="002060"/>
                </a:solidFill>
              </a:rPr>
              <a:t>H</a:t>
            </a:r>
            <a:r>
              <a:rPr lang="en-US">
                <a:solidFill>
                  <a:srgbClr val="002060"/>
                </a:solidFill>
              </a:rPr>
              <a:t> is a vector or matrix containing numeric values used in bar chart;</a:t>
            </a:r>
            <a:endParaRPr/>
          </a:p>
          <a:p>
            <a:pPr indent="-342900" lvl="0" marL="342900" rtl="0" algn="l">
              <a:spcBef>
                <a:spcPts val="544"/>
              </a:spcBef>
              <a:spcAft>
                <a:spcPts val="0"/>
              </a:spcAft>
              <a:buClr>
                <a:srgbClr val="002060"/>
              </a:buClr>
              <a:buSzPct val="100000"/>
              <a:buChar char="•"/>
            </a:pPr>
            <a:r>
              <a:rPr b="1" lang="en-US">
                <a:solidFill>
                  <a:srgbClr val="002060"/>
                </a:solidFill>
              </a:rPr>
              <a:t>xlab</a:t>
            </a:r>
            <a:r>
              <a:rPr lang="en-US">
                <a:solidFill>
                  <a:srgbClr val="002060"/>
                </a:solidFill>
              </a:rPr>
              <a:t> is the label for x axis;</a:t>
            </a:r>
            <a:endParaRPr/>
          </a:p>
          <a:p>
            <a:pPr indent="-342900" lvl="0" marL="342900" rtl="0" algn="l">
              <a:spcBef>
                <a:spcPts val="544"/>
              </a:spcBef>
              <a:spcAft>
                <a:spcPts val="0"/>
              </a:spcAft>
              <a:buClr>
                <a:srgbClr val="002060"/>
              </a:buClr>
              <a:buSzPct val="100000"/>
              <a:buChar char="•"/>
            </a:pPr>
            <a:r>
              <a:rPr b="1" lang="en-US">
                <a:solidFill>
                  <a:srgbClr val="002060"/>
                </a:solidFill>
              </a:rPr>
              <a:t>ylab</a:t>
            </a:r>
            <a:r>
              <a:rPr lang="en-US">
                <a:solidFill>
                  <a:srgbClr val="002060"/>
                </a:solidFill>
              </a:rPr>
              <a:t> is the label for y axis;</a:t>
            </a:r>
            <a:endParaRPr/>
          </a:p>
          <a:p>
            <a:pPr indent="-342900" lvl="0" marL="342900" rtl="0" algn="l">
              <a:spcBef>
                <a:spcPts val="544"/>
              </a:spcBef>
              <a:spcAft>
                <a:spcPts val="0"/>
              </a:spcAft>
              <a:buClr>
                <a:srgbClr val="002060"/>
              </a:buClr>
              <a:buSzPct val="100000"/>
              <a:buChar char="•"/>
            </a:pPr>
            <a:r>
              <a:rPr b="1" lang="en-US">
                <a:solidFill>
                  <a:srgbClr val="002060"/>
                </a:solidFill>
              </a:rPr>
              <a:t>main</a:t>
            </a:r>
            <a:r>
              <a:rPr lang="en-US">
                <a:solidFill>
                  <a:srgbClr val="002060"/>
                </a:solidFill>
              </a:rPr>
              <a:t> is the title of the bar chart;</a:t>
            </a:r>
            <a:endParaRPr/>
          </a:p>
          <a:p>
            <a:pPr indent="-342900" lvl="0" marL="342900" rtl="0" algn="l">
              <a:spcBef>
                <a:spcPts val="544"/>
              </a:spcBef>
              <a:spcAft>
                <a:spcPts val="0"/>
              </a:spcAft>
              <a:buClr>
                <a:srgbClr val="002060"/>
              </a:buClr>
              <a:buSzPct val="100000"/>
              <a:buChar char="•"/>
            </a:pPr>
            <a:r>
              <a:rPr b="1" lang="en-US">
                <a:solidFill>
                  <a:srgbClr val="002060"/>
                </a:solidFill>
              </a:rPr>
              <a:t>names.arg</a:t>
            </a:r>
            <a:r>
              <a:rPr lang="en-US">
                <a:solidFill>
                  <a:srgbClr val="002060"/>
                </a:solidFill>
              </a:rPr>
              <a:t> is a vector of names appearing under each bar;</a:t>
            </a:r>
            <a:endParaRPr/>
          </a:p>
          <a:p>
            <a:pPr indent="-342900" lvl="0" marL="342900" rtl="0" algn="l">
              <a:spcBef>
                <a:spcPts val="544"/>
              </a:spcBef>
              <a:spcAft>
                <a:spcPts val="0"/>
              </a:spcAft>
              <a:buClr>
                <a:srgbClr val="002060"/>
              </a:buClr>
              <a:buSzPct val="100000"/>
              <a:buChar char="•"/>
            </a:pPr>
            <a:r>
              <a:rPr b="1" lang="en-US">
                <a:solidFill>
                  <a:srgbClr val="002060"/>
                </a:solidFill>
              </a:rPr>
              <a:t>col</a:t>
            </a:r>
            <a:r>
              <a:rPr lang="en-US">
                <a:solidFill>
                  <a:srgbClr val="002060"/>
                </a:solidFill>
              </a:rPr>
              <a:t> is used to give colors to the bars in the graph.</a:t>
            </a:r>
            <a:endParaRPr>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600"/>
              <a:buFont typeface="Calibri"/>
              <a:buNone/>
            </a:pPr>
            <a:r>
              <a:rPr lang="en-US" sz="3600">
                <a:solidFill>
                  <a:srgbClr val="002060"/>
                </a:solidFill>
              </a:rPr>
              <a:t>Простые графики: столбчатая диаграмма</a:t>
            </a:r>
            <a:endParaRPr sz="3600">
              <a:solidFill>
                <a:srgbClr val="002060"/>
              </a:solidFill>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i="1" lang="en-US">
                <a:solidFill>
                  <a:srgbClr val="002060"/>
                </a:solidFill>
              </a:rPr>
              <a:t># create the data for the chart</a:t>
            </a:r>
            <a:endParaRPr/>
          </a:p>
          <a:p>
            <a:pPr indent="-342900" lvl="0" marL="342900" rtl="0" algn="l">
              <a:spcBef>
                <a:spcPts val="496"/>
              </a:spcBef>
              <a:spcAft>
                <a:spcPts val="0"/>
              </a:spcAft>
              <a:buClr>
                <a:srgbClr val="002060"/>
              </a:buClr>
              <a:buSzPct val="100000"/>
              <a:buChar char="•"/>
            </a:pPr>
            <a:r>
              <a:rPr lang="en-US">
                <a:solidFill>
                  <a:srgbClr val="002060"/>
                </a:solidFill>
              </a:rPr>
              <a:t>&gt; H &lt;- c(7,12,28,3,41) </a:t>
            </a:r>
            <a:endParaRPr/>
          </a:p>
          <a:p>
            <a:pPr indent="-342900" lvl="0" marL="342900" rtl="0" algn="l">
              <a:spcBef>
                <a:spcPts val="496"/>
              </a:spcBef>
              <a:spcAft>
                <a:spcPts val="0"/>
              </a:spcAft>
              <a:buClr>
                <a:srgbClr val="002060"/>
              </a:buClr>
              <a:buSzPct val="100000"/>
              <a:buChar char="•"/>
            </a:pPr>
            <a:r>
              <a:rPr i="1" lang="en-US">
                <a:solidFill>
                  <a:srgbClr val="002060"/>
                </a:solidFill>
              </a:rPr>
              <a:t># plot the bar chart</a:t>
            </a:r>
            <a:endParaRPr/>
          </a:p>
          <a:p>
            <a:pPr indent="-342900" lvl="0" marL="342900" rtl="0" algn="l">
              <a:spcBef>
                <a:spcPts val="496"/>
              </a:spcBef>
              <a:spcAft>
                <a:spcPts val="0"/>
              </a:spcAft>
              <a:buClr>
                <a:srgbClr val="002060"/>
              </a:buClr>
              <a:buSzPct val="100000"/>
              <a:buChar char="•"/>
            </a:pPr>
            <a:r>
              <a:rPr lang="en-US">
                <a:solidFill>
                  <a:srgbClr val="002060"/>
                </a:solidFill>
              </a:rPr>
              <a:t>&gt; barplot(H)</a:t>
            </a:r>
            <a:endParaRPr/>
          </a:p>
          <a:p>
            <a:pPr indent="-185420" lvl="0" marL="342900" rtl="0" algn="l">
              <a:spcBef>
                <a:spcPts val="496"/>
              </a:spcBef>
              <a:spcAft>
                <a:spcPts val="0"/>
              </a:spcAft>
              <a:buClr>
                <a:schemeClr val="dk1"/>
              </a:buClr>
              <a:buSzPct val="100000"/>
              <a:buNone/>
            </a:pPr>
            <a:r>
              <a:t/>
            </a:r>
            <a:endParaRPr>
              <a:solidFill>
                <a:srgbClr val="002060"/>
              </a:solidFill>
            </a:endParaRPr>
          </a:p>
          <a:p>
            <a:pPr indent="-342900" lvl="0" marL="342900" rtl="0" algn="l">
              <a:spcBef>
                <a:spcPts val="496"/>
              </a:spcBef>
              <a:spcAft>
                <a:spcPts val="0"/>
              </a:spcAft>
              <a:buClr>
                <a:srgbClr val="002060"/>
              </a:buClr>
              <a:buSzPct val="100000"/>
              <a:buChar char="•"/>
            </a:pPr>
            <a:r>
              <a:rPr i="1" lang="en-US">
                <a:solidFill>
                  <a:srgbClr val="002060"/>
                </a:solidFill>
              </a:rPr>
              <a:t># create the data for the chart </a:t>
            </a:r>
            <a:endParaRPr/>
          </a:p>
          <a:p>
            <a:pPr indent="-342900" lvl="0" marL="342900" rtl="0" algn="l">
              <a:spcBef>
                <a:spcPts val="496"/>
              </a:spcBef>
              <a:spcAft>
                <a:spcPts val="0"/>
              </a:spcAft>
              <a:buClr>
                <a:srgbClr val="002060"/>
              </a:buClr>
              <a:buSzPct val="100000"/>
              <a:buChar char="•"/>
            </a:pPr>
            <a:r>
              <a:rPr lang="en-US">
                <a:solidFill>
                  <a:srgbClr val="002060"/>
                </a:solidFill>
              </a:rPr>
              <a:t>&gt; H &lt;- c(7,12,28,3,41) </a:t>
            </a:r>
            <a:endParaRPr/>
          </a:p>
          <a:p>
            <a:pPr indent="-342900" lvl="0" marL="342900" rtl="0" algn="l">
              <a:spcBef>
                <a:spcPts val="496"/>
              </a:spcBef>
              <a:spcAft>
                <a:spcPts val="0"/>
              </a:spcAft>
              <a:buClr>
                <a:srgbClr val="002060"/>
              </a:buClr>
              <a:buSzPct val="100000"/>
              <a:buChar char="•"/>
            </a:pPr>
            <a:r>
              <a:rPr lang="en-US">
                <a:solidFill>
                  <a:srgbClr val="002060"/>
                </a:solidFill>
              </a:rPr>
              <a:t>&gt; </a:t>
            </a:r>
            <a:r>
              <a:rPr lang="en-US">
                <a:solidFill>
                  <a:srgbClr val="002060"/>
                </a:solidFill>
              </a:rPr>
              <a:t>M &lt;- c("Mar","Apr","May","Jun","Jul") </a:t>
            </a:r>
            <a:endParaRPr/>
          </a:p>
          <a:p>
            <a:pPr indent="-342900" lvl="0" marL="342900" rtl="0" algn="l">
              <a:spcBef>
                <a:spcPts val="496"/>
              </a:spcBef>
              <a:spcAft>
                <a:spcPts val="0"/>
              </a:spcAft>
              <a:buClr>
                <a:srgbClr val="002060"/>
              </a:buClr>
              <a:buSzPct val="100000"/>
              <a:buChar char="•"/>
            </a:pPr>
            <a:r>
              <a:rPr i="1" lang="en-US">
                <a:solidFill>
                  <a:srgbClr val="002060"/>
                </a:solidFill>
              </a:rPr>
              <a:t># plot the bar chart</a:t>
            </a:r>
            <a:endParaRPr/>
          </a:p>
          <a:p>
            <a:pPr indent="-342900" lvl="0" marL="342900" rtl="0" algn="l">
              <a:spcBef>
                <a:spcPts val="496"/>
              </a:spcBef>
              <a:spcAft>
                <a:spcPts val="0"/>
              </a:spcAft>
              <a:buClr>
                <a:srgbClr val="002060"/>
              </a:buClr>
              <a:buSzPct val="100000"/>
              <a:buChar char="•"/>
            </a:pPr>
            <a:r>
              <a:rPr lang="en-US">
                <a:solidFill>
                  <a:srgbClr val="002060"/>
                </a:solidFill>
              </a:rPr>
              <a:t>&gt; barplot(H,names.arg=M,xlab="Month",ylab="Number of Birthdays",col="blue", main="B-day per month chart",border="red")</a:t>
            </a:r>
            <a:endParaRPr>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600"/>
              <a:buFont typeface="Calibri"/>
              <a:buNone/>
            </a:pPr>
            <a:r>
              <a:rPr lang="en-US" sz="3600">
                <a:solidFill>
                  <a:srgbClr val="002060"/>
                </a:solidFill>
              </a:rPr>
              <a:t>Простые графики: столбчатая диаграмма</a:t>
            </a:r>
            <a:endParaRPr sz="3600">
              <a:solidFill>
                <a:srgbClr val="002060"/>
              </a:solidFill>
            </a:endParaRPr>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002060"/>
              </a:buClr>
              <a:buSzPct val="100000"/>
              <a:buChar char="•"/>
            </a:pPr>
            <a:r>
              <a:rPr i="1" lang="en-US">
                <a:solidFill>
                  <a:srgbClr val="002060"/>
                </a:solidFill>
              </a:rPr>
              <a:t># create the input vectors</a:t>
            </a:r>
            <a:endParaRPr/>
          </a:p>
          <a:p>
            <a:pPr indent="-342900" lvl="0" marL="342900" rtl="0" algn="l">
              <a:spcBef>
                <a:spcPts val="400"/>
              </a:spcBef>
              <a:spcAft>
                <a:spcPts val="0"/>
              </a:spcAft>
              <a:buClr>
                <a:srgbClr val="002060"/>
              </a:buClr>
              <a:buSzPct val="100000"/>
              <a:buChar char="•"/>
            </a:pPr>
            <a:r>
              <a:rPr lang="en-US">
                <a:solidFill>
                  <a:srgbClr val="002060"/>
                </a:solidFill>
              </a:rPr>
              <a:t>&gt; colors = c("green","orange","brown")</a:t>
            </a:r>
            <a:endParaRPr/>
          </a:p>
          <a:p>
            <a:pPr indent="-342900" lvl="0" marL="342900" rtl="0" algn="l">
              <a:spcBef>
                <a:spcPts val="400"/>
              </a:spcBef>
              <a:spcAft>
                <a:spcPts val="0"/>
              </a:spcAft>
              <a:buClr>
                <a:srgbClr val="002060"/>
              </a:buClr>
              <a:buSzPct val="100000"/>
              <a:buChar char="•"/>
            </a:pPr>
            <a:r>
              <a:rPr lang="en-US">
                <a:solidFill>
                  <a:srgbClr val="002060"/>
                </a:solidFill>
              </a:rPr>
              <a:t>&gt; months &lt;- c("Mar","Apr","May","Jun","Jul") </a:t>
            </a:r>
            <a:endParaRPr/>
          </a:p>
          <a:p>
            <a:pPr indent="-342900" lvl="0" marL="342900" rtl="0" algn="l">
              <a:spcBef>
                <a:spcPts val="400"/>
              </a:spcBef>
              <a:spcAft>
                <a:spcPts val="0"/>
              </a:spcAft>
              <a:buClr>
                <a:srgbClr val="002060"/>
              </a:buClr>
              <a:buSzPct val="100000"/>
              <a:buChar char="•"/>
            </a:pPr>
            <a:r>
              <a:rPr lang="en-US">
                <a:solidFill>
                  <a:srgbClr val="002060"/>
                </a:solidFill>
              </a:rPr>
              <a:t>&gt; people &lt;- c("J","S","P") </a:t>
            </a:r>
            <a:endParaRPr/>
          </a:p>
          <a:p>
            <a:pPr indent="-342900" lvl="0" marL="342900" rtl="0" algn="l">
              <a:spcBef>
                <a:spcPts val="400"/>
              </a:spcBef>
              <a:spcAft>
                <a:spcPts val="0"/>
              </a:spcAft>
              <a:buClr>
                <a:srgbClr val="002060"/>
              </a:buClr>
              <a:buSzPct val="100000"/>
              <a:buChar char="•"/>
            </a:pPr>
            <a:r>
              <a:rPr i="1" lang="en-US">
                <a:solidFill>
                  <a:srgbClr val="002060"/>
                </a:solidFill>
              </a:rPr>
              <a:t># create the matrix of the values</a:t>
            </a:r>
            <a:endParaRPr/>
          </a:p>
          <a:p>
            <a:pPr indent="-342900" lvl="0" marL="342900" rtl="0" algn="l">
              <a:spcBef>
                <a:spcPts val="400"/>
              </a:spcBef>
              <a:spcAft>
                <a:spcPts val="0"/>
              </a:spcAft>
              <a:buClr>
                <a:srgbClr val="002060"/>
              </a:buClr>
              <a:buSzPct val="100000"/>
              <a:buChar char="•"/>
            </a:pPr>
            <a:r>
              <a:rPr lang="en-US">
                <a:solidFill>
                  <a:srgbClr val="002060"/>
                </a:solidFill>
              </a:rPr>
              <a:t>&gt; </a:t>
            </a:r>
            <a:r>
              <a:rPr lang="en-US">
                <a:solidFill>
                  <a:srgbClr val="002060"/>
                </a:solidFill>
              </a:rPr>
              <a:t>Values &lt;- matrix(c(2,9,3,11,9,4,8,7,3,12,5,2,8,10,11), nrow = 3, ncol = 5, byrow = TRUE) </a:t>
            </a:r>
            <a:endParaRPr/>
          </a:p>
          <a:p>
            <a:pPr indent="-342900" lvl="0" marL="342900" rtl="0" algn="l">
              <a:spcBef>
                <a:spcPts val="400"/>
              </a:spcBef>
              <a:spcAft>
                <a:spcPts val="0"/>
              </a:spcAft>
              <a:buClr>
                <a:schemeClr val="dk1"/>
              </a:buClr>
              <a:buSzPct val="100000"/>
              <a:buNone/>
            </a:pPr>
            <a:r>
              <a:t/>
            </a:r>
            <a:endParaRPr>
              <a:solidFill>
                <a:srgbClr val="002060"/>
              </a:solidFill>
            </a:endParaRPr>
          </a:p>
          <a:p>
            <a:pPr indent="-342900" lvl="0" marL="342900" rtl="0" algn="l">
              <a:spcBef>
                <a:spcPts val="400"/>
              </a:spcBef>
              <a:spcAft>
                <a:spcPts val="0"/>
              </a:spcAft>
              <a:buClr>
                <a:srgbClr val="002060"/>
              </a:buClr>
              <a:buSzPct val="100000"/>
              <a:buChar char="•"/>
            </a:pPr>
            <a:r>
              <a:rPr i="1" lang="en-US">
                <a:solidFill>
                  <a:srgbClr val="002060"/>
                </a:solidFill>
              </a:rPr>
              <a:t># create the bar chart</a:t>
            </a:r>
            <a:endParaRPr/>
          </a:p>
          <a:p>
            <a:pPr indent="-342900" lvl="0" marL="342900" rtl="0" algn="l">
              <a:spcBef>
                <a:spcPts val="400"/>
              </a:spcBef>
              <a:spcAft>
                <a:spcPts val="0"/>
              </a:spcAft>
              <a:buClr>
                <a:srgbClr val="002060"/>
              </a:buClr>
              <a:buSzPct val="100000"/>
              <a:buChar char="•"/>
            </a:pPr>
            <a:r>
              <a:rPr lang="en-US">
                <a:solidFill>
                  <a:srgbClr val="002060"/>
                </a:solidFill>
              </a:rPr>
              <a:t>&gt; barplot(Values, main = "total number of B-days", names.arg = months, xlab = "month", ylab = "number of B-days", col = colors) </a:t>
            </a:r>
            <a:endParaRPr/>
          </a:p>
          <a:p>
            <a:pPr indent="-342900" lvl="0" marL="342900" rtl="0" algn="l">
              <a:spcBef>
                <a:spcPts val="400"/>
              </a:spcBef>
              <a:spcAft>
                <a:spcPts val="0"/>
              </a:spcAft>
              <a:buClr>
                <a:srgbClr val="002060"/>
              </a:buClr>
              <a:buSzPct val="100000"/>
              <a:buChar char="•"/>
            </a:pPr>
            <a:r>
              <a:rPr i="1" lang="en-US">
                <a:solidFill>
                  <a:srgbClr val="002060"/>
                </a:solidFill>
              </a:rPr>
              <a:t># add the legend to the chart</a:t>
            </a:r>
            <a:endParaRPr/>
          </a:p>
          <a:p>
            <a:pPr indent="-342900" lvl="0" marL="342900" rtl="0" algn="l">
              <a:spcBef>
                <a:spcPts val="400"/>
              </a:spcBef>
              <a:spcAft>
                <a:spcPts val="0"/>
              </a:spcAft>
              <a:buClr>
                <a:srgbClr val="002060"/>
              </a:buClr>
              <a:buSzPct val="100000"/>
              <a:buChar char="•"/>
            </a:pPr>
            <a:r>
              <a:rPr lang="en-US">
                <a:solidFill>
                  <a:srgbClr val="002060"/>
                </a:solidFill>
              </a:rPr>
              <a:t>&gt; legend("topleft", people, cex = 1.3, fill = colors)</a:t>
            </a:r>
            <a:endParaRPr/>
          </a:p>
          <a:p>
            <a:pPr indent="-215900" lvl="0" marL="342900" rtl="0" algn="l">
              <a:spcBef>
                <a:spcPts val="400"/>
              </a:spcBef>
              <a:spcAft>
                <a:spcPts val="0"/>
              </a:spcAft>
              <a:buClr>
                <a:schemeClr val="dk1"/>
              </a:buClr>
              <a:buSzPct val="100000"/>
              <a:buNone/>
            </a:pPr>
            <a:r>
              <a:t/>
            </a:r>
            <a:endParaRPr>
              <a:solidFill>
                <a:srgbClr val="002060"/>
              </a:solidFill>
            </a:endParaRPr>
          </a:p>
          <a:p>
            <a:pPr indent="-342900" lvl="0" marL="342900" rtl="0" algn="r">
              <a:spcBef>
                <a:spcPts val="275"/>
              </a:spcBef>
              <a:spcAft>
                <a:spcPts val="0"/>
              </a:spcAft>
              <a:buClr>
                <a:srgbClr val="002060"/>
              </a:buClr>
              <a:buSzPct val="100000"/>
              <a:buNone/>
            </a:pPr>
            <a:r>
              <a:rPr lang="en-US" sz="2200">
                <a:solidFill>
                  <a:srgbClr val="002060"/>
                </a:solidFill>
              </a:rPr>
              <a:t>https://www.tutorialspoint.com/r/r_bar_charts.htm</a:t>
            </a:r>
            <a:endParaRPr sz="220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Выборка</a:t>
            </a:r>
            <a:endParaRPr>
              <a:solidFill>
                <a:srgbClr val="002060"/>
              </a:solidFill>
            </a:endParaRPr>
          </a:p>
        </p:txBody>
      </p:sp>
      <p:sp>
        <p:nvSpPr>
          <p:cNvPr id="193" name="Google Shape;193;p19"/>
          <p:cNvSpPr txBox="1"/>
          <p:nvPr>
            <p:ph idx="1" type="body"/>
          </p:nvPr>
        </p:nvSpPr>
        <p:spPr>
          <a:xfrm>
            <a:off x="457200" y="1285860"/>
            <a:ext cx="8229600" cy="52864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000"/>
              <a:buChar char="•"/>
            </a:pPr>
            <a:r>
              <a:rPr lang="en-US" sz="2000">
                <a:solidFill>
                  <a:srgbClr val="002060"/>
                </a:solidFill>
              </a:rPr>
              <a:t>Задана совокупность наблюдений, объединенных некоторым общим признаком. Предположим, что эта совокупность бесконечна в том смысле, что в принципе наблюдения можно продолжить в любой момент времени, как, например, в серии бросаний монеты. Из этой совокупности "случайным образом" извлекается последовательность наблюдений. Если число этих наблюдений достаточно велико, то частота появления событий, обладающих указанным признаком, незначительно отклоняется от некоторой постоянной, называемой эмпирической вероятностью. </a:t>
            </a:r>
            <a:br>
              <a:rPr lang="en-US" sz="2000">
                <a:solidFill>
                  <a:srgbClr val="002060"/>
                </a:solidFill>
              </a:rPr>
            </a:br>
            <a:endParaRPr sz="2000">
              <a:solidFill>
                <a:srgbClr val="002060"/>
              </a:solidFill>
            </a:endParaRPr>
          </a:p>
          <a:p>
            <a:pPr indent="-342900" lvl="0" marL="342900" rtl="0" algn="l">
              <a:spcBef>
                <a:spcPts val="400"/>
              </a:spcBef>
              <a:spcAft>
                <a:spcPts val="0"/>
              </a:spcAft>
              <a:buClr>
                <a:srgbClr val="002060"/>
              </a:buClr>
              <a:buSzPts val="2000"/>
              <a:buChar char="•"/>
            </a:pPr>
            <a:r>
              <a:rPr lang="en-US" sz="2000">
                <a:solidFill>
                  <a:srgbClr val="002060"/>
                </a:solidFill>
              </a:rPr>
              <a:t>На практике ответить на вопрос о том, может ли выбор из нашей совокупности рассматриваться как случайный, нелегко. Чаще всего этой несколько расплывчатой формулировкой о случайном выборе пользуются тогда, когда нет оснований предполагать наличие "привилегированных" наблюдений. </a:t>
            </a:r>
            <a:endParaRPr/>
          </a:p>
          <a:p>
            <a:pPr indent="-342900" lvl="0" marL="342900" rtl="0" algn="r">
              <a:spcBef>
                <a:spcPts val="400"/>
              </a:spcBef>
              <a:spcAft>
                <a:spcPts val="0"/>
              </a:spcAft>
              <a:buClr>
                <a:srgbClr val="002060"/>
              </a:buClr>
              <a:buSzPts val="1400"/>
              <a:buNone/>
            </a:pPr>
            <a:r>
              <a:rPr lang="en-US" sz="1400">
                <a:solidFill>
                  <a:srgbClr val="002060"/>
                </a:solidFill>
              </a:rPr>
              <a:t>http://statistica.ru/theory/vyborochnyy-metod/ </a:t>
            </a:r>
            <a:br>
              <a:rPr lang="en-US" sz="2000">
                <a:solidFill>
                  <a:srgbClr val="002060"/>
                </a:solidFill>
              </a:rPr>
            </a:br>
            <a:endParaRPr sz="200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R: Basic Data Types</a:t>
            </a:r>
            <a:endParaRPr>
              <a:solidFill>
                <a:srgbClr val="002060"/>
              </a:solidFill>
            </a:endParaRPr>
          </a:p>
        </p:txBody>
      </p:sp>
      <p:sp>
        <p:nvSpPr>
          <p:cNvPr id="91" name="Google Shape;91;p2"/>
          <p:cNvSpPr txBox="1"/>
          <p:nvPr>
            <p:ph idx="1" type="body"/>
          </p:nvPr>
        </p:nvSpPr>
        <p:spPr>
          <a:xfrm>
            <a:off x="457200" y="1357298"/>
            <a:ext cx="8229600" cy="514353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2060"/>
              </a:buClr>
              <a:buSzPct val="100000"/>
              <a:buChar char="•"/>
            </a:pPr>
            <a:r>
              <a:rPr b="1" lang="en-US">
                <a:solidFill>
                  <a:srgbClr val="002060"/>
                </a:solidFill>
              </a:rPr>
              <a:t>logical</a:t>
            </a:r>
            <a:endParaRPr/>
          </a:p>
          <a:p>
            <a:pPr indent="-342900" lvl="0" marL="342900" rtl="0" algn="l">
              <a:spcBef>
                <a:spcPts val="448"/>
              </a:spcBef>
              <a:spcAft>
                <a:spcPts val="0"/>
              </a:spcAft>
              <a:buClr>
                <a:srgbClr val="002060"/>
              </a:buClr>
              <a:buSzPct val="100000"/>
              <a:buNone/>
            </a:pPr>
            <a:r>
              <a:rPr lang="en-US">
                <a:solidFill>
                  <a:srgbClr val="002060"/>
                </a:solidFill>
              </a:rPr>
              <a:t>&gt; TRUE</a:t>
            </a:r>
            <a:endParaRPr/>
          </a:p>
          <a:p>
            <a:pPr indent="-342900" lvl="0" marL="342900" rtl="0" algn="l">
              <a:spcBef>
                <a:spcPts val="448"/>
              </a:spcBef>
              <a:spcAft>
                <a:spcPts val="0"/>
              </a:spcAft>
              <a:buClr>
                <a:srgbClr val="002060"/>
              </a:buClr>
              <a:buSzPct val="100000"/>
              <a:buNone/>
            </a:pPr>
            <a:r>
              <a:rPr lang="en-US">
                <a:solidFill>
                  <a:srgbClr val="002060"/>
                </a:solidFill>
              </a:rPr>
              <a:t>[1] </a:t>
            </a:r>
            <a:endParaRPr/>
          </a:p>
          <a:p>
            <a:pPr indent="-342900" lvl="0" marL="342900" rtl="0" algn="l">
              <a:spcBef>
                <a:spcPts val="448"/>
              </a:spcBef>
              <a:spcAft>
                <a:spcPts val="0"/>
              </a:spcAft>
              <a:buClr>
                <a:srgbClr val="002060"/>
              </a:buClr>
              <a:buSzPct val="100000"/>
              <a:buNone/>
            </a:pPr>
            <a:r>
              <a:rPr lang="en-US">
                <a:solidFill>
                  <a:srgbClr val="002060"/>
                </a:solidFill>
              </a:rPr>
              <a:t>TRUE </a:t>
            </a:r>
            <a:endParaRPr/>
          </a:p>
          <a:p>
            <a:pPr indent="-342900" lvl="0" marL="342900" rtl="0" algn="l">
              <a:spcBef>
                <a:spcPts val="448"/>
              </a:spcBef>
              <a:spcAft>
                <a:spcPts val="0"/>
              </a:spcAft>
              <a:buClr>
                <a:srgbClr val="002060"/>
              </a:buClr>
              <a:buSzPct val="100000"/>
              <a:buNone/>
            </a:pPr>
            <a:r>
              <a:rPr lang="en-US">
                <a:solidFill>
                  <a:srgbClr val="002060"/>
                </a:solidFill>
              </a:rPr>
              <a:t>&gt; class(TRUE) </a:t>
            </a:r>
            <a:endParaRPr/>
          </a:p>
          <a:p>
            <a:pPr indent="-342900" lvl="0" marL="342900" rtl="0" algn="l">
              <a:spcBef>
                <a:spcPts val="448"/>
              </a:spcBef>
              <a:spcAft>
                <a:spcPts val="0"/>
              </a:spcAft>
              <a:buClr>
                <a:srgbClr val="002060"/>
              </a:buClr>
              <a:buSzPct val="100000"/>
              <a:buNone/>
            </a:pPr>
            <a:r>
              <a:rPr lang="en-US">
                <a:solidFill>
                  <a:srgbClr val="002060"/>
                </a:solidFill>
              </a:rPr>
              <a:t>[1] "logical"</a:t>
            </a:r>
            <a:endParaRPr/>
          </a:p>
          <a:p>
            <a:pPr indent="-342900" lvl="0" marL="342900" rtl="0" algn="l">
              <a:spcBef>
                <a:spcPts val="448"/>
              </a:spcBef>
              <a:spcAft>
                <a:spcPts val="0"/>
              </a:spcAft>
              <a:buClr>
                <a:srgbClr val="002060"/>
              </a:buClr>
              <a:buSzPct val="100000"/>
              <a:buNone/>
            </a:pPr>
            <a:r>
              <a:rPr lang="en-US">
                <a:solidFill>
                  <a:srgbClr val="002060"/>
                </a:solidFill>
              </a:rPr>
              <a:t>&gt; FALSE </a:t>
            </a:r>
            <a:endParaRPr/>
          </a:p>
          <a:p>
            <a:pPr indent="-342900" lvl="0" marL="342900" rtl="0" algn="l">
              <a:spcBef>
                <a:spcPts val="448"/>
              </a:spcBef>
              <a:spcAft>
                <a:spcPts val="0"/>
              </a:spcAft>
              <a:buClr>
                <a:srgbClr val="002060"/>
              </a:buClr>
              <a:buSzPct val="100000"/>
              <a:buNone/>
            </a:pPr>
            <a:r>
              <a:rPr lang="en-US">
                <a:solidFill>
                  <a:srgbClr val="002060"/>
                </a:solidFill>
              </a:rPr>
              <a:t>[1] FALSE </a:t>
            </a:r>
            <a:endParaRPr/>
          </a:p>
          <a:p>
            <a:pPr indent="-342900" lvl="0" marL="342900" rtl="0" algn="l">
              <a:spcBef>
                <a:spcPts val="448"/>
              </a:spcBef>
              <a:spcAft>
                <a:spcPts val="0"/>
              </a:spcAft>
              <a:buClr>
                <a:srgbClr val="002060"/>
              </a:buClr>
              <a:buSzPct val="100000"/>
              <a:buNone/>
            </a:pPr>
            <a:r>
              <a:rPr lang="en-US">
                <a:solidFill>
                  <a:srgbClr val="002060"/>
                </a:solidFill>
              </a:rPr>
              <a:t>&gt; class(NA) </a:t>
            </a:r>
            <a:endParaRPr/>
          </a:p>
          <a:p>
            <a:pPr indent="-342900" lvl="0" marL="342900" rtl="0" algn="l">
              <a:spcBef>
                <a:spcPts val="448"/>
              </a:spcBef>
              <a:spcAft>
                <a:spcPts val="0"/>
              </a:spcAft>
              <a:buClr>
                <a:srgbClr val="002060"/>
              </a:buClr>
              <a:buSzPct val="100000"/>
              <a:buNone/>
            </a:pPr>
            <a:r>
              <a:rPr lang="en-US">
                <a:solidFill>
                  <a:srgbClr val="002060"/>
                </a:solidFill>
              </a:rPr>
              <a:t>[1] "logical"</a:t>
            </a:r>
            <a:endParaRPr/>
          </a:p>
          <a:p>
            <a:pPr indent="-342900" lvl="0" marL="342900" rtl="0" algn="l">
              <a:spcBef>
                <a:spcPts val="448"/>
              </a:spcBef>
              <a:spcAft>
                <a:spcPts val="0"/>
              </a:spcAft>
              <a:buClr>
                <a:srgbClr val="002060"/>
              </a:buClr>
              <a:buSzPct val="100000"/>
              <a:buNone/>
            </a:pPr>
            <a:r>
              <a:rPr lang="en-US">
                <a:solidFill>
                  <a:srgbClr val="002060"/>
                </a:solidFill>
              </a:rPr>
              <a:t>&gt; T</a:t>
            </a:r>
            <a:endParaRPr/>
          </a:p>
          <a:p>
            <a:pPr indent="-342900" lvl="0" marL="342900" rtl="0" algn="l">
              <a:spcBef>
                <a:spcPts val="448"/>
              </a:spcBef>
              <a:spcAft>
                <a:spcPts val="0"/>
              </a:spcAft>
              <a:buClr>
                <a:srgbClr val="002060"/>
              </a:buClr>
              <a:buSzPct val="100000"/>
              <a:buNone/>
            </a:pPr>
            <a:r>
              <a:rPr lang="en-US">
                <a:solidFill>
                  <a:srgbClr val="002060"/>
                </a:solidFill>
              </a:rPr>
              <a:t>[1] TRUE </a:t>
            </a:r>
            <a:endParaRPr/>
          </a:p>
          <a:p>
            <a:pPr indent="-342900" lvl="0" marL="342900" rtl="0" algn="l">
              <a:spcBef>
                <a:spcPts val="448"/>
              </a:spcBef>
              <a:spcAft>
                <a:spcPts val="0"/>
              </a:spcAft>
              <a:buClr>
                <a:srgbClr val="002060"/>
              </a:buClr>
              <a:buSzPct val="100000"/>
              <a:buNone/>
            </a:pPr>
            <a:r>
              <a:rPr lang="en-US">
                <a:solidFill>
                  <a:srgbClr val="002060"/>
                </a:solidFill>
              </a:rPr>
              <a:t>&gt; F</a:t>
            </a:r>
            <a:endParaRPr/>
          </a:p>
          <a:p>
            <a:pPr indent="-342900" lvl="0" marL="342900" rtl="0" algn="l">
              <a:spcBef>
                <a:spcPts val="448"/>
              </a:spcBef>
              <a:spcAft>
                <a:spcPts val="0"/>
              </a:spcAft>
              <a:buClr>
                <a:srgbClr val="002060"/>
              </a:buClr>
              <a:buSzPct val="100000"/>
              <a:buNone/>
            </a:pPr>
            <a:r>
              <a:rPr lang="en-US">
                <a:solidFill>
                  <a:srgbClr val="002060"/>
                </a:solidFill>
              </a:rPr>
              <a:t>[1] FALSE</a:t>
            </a:r>
            <a:endParaRPr/>
          </a:p>
          <a:p>
            <a:pPr indent="-342900" lvl="0" marL="342900" rtl="0" algn="l">
              <a:spcBef>
                <a:spcPts val="448"/>
              </a:spcBef>
              <a:spcAft>
                <a:spcPts val="0"/>
              </a:spcAft>
              <a:buClr>
                <a:srgbClr val="002060"/>
              </a:buClr>
              <a:buSzPct val="100000"/>
              <a:buChar char="•"/>
            </a:pPr>
            <a:r>
              <a:rPr b="1" lang="en-US">
                <a:solidFill>
                  <a:srgbClr val="002060"/>
                </a:solidFill>
              </a:rPr>
              <a:t>class()</a:t>
            </a:r>
            <a:r>
              <a:rPr lang="en-US">
                <a:solidFill>
                  <a:srgbClr val="002060"/>
                </a:solidFill>
              </a:rPr>
              <a:t> to reveal type</a:t>
            </a:r>
            <a:endParaRPr/>
          </a:p>
          <a:p>
            <a:pPr indent="-200660" lvl="0" marL="342900" rtl="0" algn="l">
              <a:spcBef>
                <a:spcPts val="448"/>
              </a:spcBef>
              <a:spcAft>
                <a:spcPts val="0"/>
              </a:spcAft>
              <a:buClr>
                <a:schemeClr val="dk1"/>
              </a:buClr>
              <a:buSzPct val="100000"/>
              <a:buNone/>
            </a:pPr>
            <a:r>
              <a:t/>
            </a:r>
            <a:endParaRPr>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Выборка</a:t>
            </a:r>
            <a:endParaRPr>
              <a:solidFill>
                <a:srgbClr val="002060"/>
              </a:solidFill>
            </a:endParaRPr>
          </a:p>
        </p:txBody>
      </p:sp>
      <p:sp>
        <p:nvSpPr>
          <p:cNvPr id="199" name="Google Shape;199;p20"/>
          <p:cNvSpPr txBox="1"/>
          <p:nvPr>
            <p:ph idx="1" type="body"/>
          </p:nvPr>
        </p:nvSpPr>
        <p:spPr>
          <a:xfrm>
            <a:off x="457200" y="1285860"/>
            <a:ext cx="8229600" cy="52864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solidFill>
                  <a:srgbClr val="002060"/>
                </a:solidFill>
              </a:rPr>
              <a:t>В этой связи часто говорят об "урновой" модели. Содержимое урны, например шары, неразличимые на ощупь, представляет совокупность, а извлечение шаров, которые мы предполагаем хорошо перемешанными, - случайный выбор.</a:t>
            </a:r>
            <a:endParaRPr/>
          </a:p>
          <a:p>
            <a:pPr indent="-342900" lvl="0" marL="342900" rtl="0" algn="l">
              <a:spcBef>
                <a:spcPts val="480"/>
              </a:spcBef>
              <a:spcAft>
                <a:spcPts val="0"/>
              </a:spcAft>
              <a:buClr>
                <a:srgbClr val="002060"/>
              </a:buClr>
              <a:buSzPts val="2400"/>
              <a:buChar char="•"/>
            </a:pPr>
            <a:r>
              <a:rPr lang="en-US" sz="2400">
                <a:solidFill>
                  <a:srgbClr val="002060"/>
                </a:solidFill>
              </a:rPr>
              <a:t>Целью такого случайного выбора из совокупности является выяснение ее структуры, в частности определение </a:t>
            </a:r>
            <a:r>
              <a:rPr i="1" lang="en-US" sz="2400">
                <a:solidFill>
                  <a:srgbClr val="002060"/>
                </a:solidFill>
              </a:rPr>
              <a:t>эмпирической</a:t>
            </a:r>
            <a:r>
              <a:rPr lang="en-US" sz="2400">
                <a:solidFill>
                  <a:srgbClr val="002060"/>
                </a:solidFill>
              </a:rPr>
              <a:t> вероятности. Здесь отчасти используется то эвристическое соображение, что при бесконечно большом числе наблюдений можно точно определить значение эмпирической вероятности. </a:t>
            </a:r>
            <a:endParaRPr/>
          </a:p>
          <a:p>
            <a:pPr indent="-342900" lvl="0" marL="342900" rtl="0" algn="r">
              <a:spcBef>
                <a:spcPts val="280"/>
              </a:spcBef>
              <a:spcAft>
                <a:spcPts val="0"/>
              </a:spcAft>
              <a:buClr>
                <a:srgbClr val="002060"/>
              </a:buClr>
              <a:buSzPts val="1400"/>
              <a:buNone/>
            </a:pPr>
            <a:r>
              <a:rPr lang="en-US" sz="1400">
                <a:solidFill>
                  <a:srgbClr val="002060"/>
                </a:solidFill>
              </a:rPr>
              <a:t>http://statistica.ru/theory/vyborochnyy-metod/</a:t>
            </a:r>
            <a:endParaRPr sz="140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Выборка</a:t>
            </a:r>
            <a:endParaRPr>
              <a:solidFill>
                <a:srgbClr val="002060"/>
              </a:solidFill>
            </a:endParaRPr>
          </a:p>
        </p:txBody>
      </p:sp>
      <p:sp>
        <p:nvSpPr>
          <p:cNvPr id="205" name="Google Shape;205;p21"/>
          <p:cNvSpPr txBox="1"/>
          <p:nvPr>
            <p:ph idx="1" type="body"/>
          </p:nvPr>
        </p:nvSpPr>
        <p:spPr>
          <a:xfrm>
            <a:off x="457200" y="1285860"/>
            <a:ext cx="8229600" cy="5286412"/>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l">
              <a:spcBef>
                <a:spcPts val="0"/>
              </a:spcBef>
              <a:spcAft>
                <a:spcPts val="0"/>
              </a:spcAft>
              <a:buClr>
                <a:schemeClr val="dk1"/>
              </a:buClr>
              <a:buSzPct val="100000"/>
              <a:buNone/>
            </a:pPr>
            <a:br>
              <a:rPr lang="en-US"/>
            </a:br>
            <a:endParaRPr/>
          </a:p>
          <a:p>
            <a:pPr indent="-342900" lvl="0" marL="342900" rtl="0" algn="l">
              <a:spcBef>
                <a:spcPts val="336"/>
              </a:spcBef>
              <a:spcAft>
                <a:spcPts val="0"/>
              </a:spcAft>
              <a:buClr>
                <a:srgbClr val="002060"/>
              </a:buClr>
              <a:buSzPct val="100000"/>
              <a:buChar char="•"/>
            </a:pPr>
            <a:r>
              <a:rPr lang="en-US" sz="4200">
                <a:solidFill>
                  <a:srgbClr val="002060"/>
                </a:solidFill>
              </a:rPr>
              <a:t>Практически же проведение произвольно большого числа опытов или наблюдений связано с трудностями различных характеров. Так, проведение большого числа опытов наталкивается на техническую невыполнимость или на экономические затруднения, что приводит к ограничению числа наблюдений. Приближение к идеальным условиям, которое имеет место в случае игр на разорение, в большинстве практически важных ситуаций не имеет места.</a:t>
            </a:r>
            <a:endParaRPr/>
          </a:p>
          <a:p>
            <a:pPr indent="-342900" lvl="0" marL="342900" rtl="0" algn="l">
              <a:spcBef>
                <a:spcPts val="336"/>
              </a:spcBef>
              <a:spcAft>
                <a:spcPts val="0"/>
              </a:spcAft>
              <a:buClr>
                <a:schemeClr val="dk1"/>
              </a:buClr>
              <a:buSzPct val="100000"/>
              <a:buNone/>
            </a:pPr>
            <a:r>
              <a:t/>
            </a:r>
            <a:endParaRPr sz="4200">
              <a:solidFill>
                <a:srgbClr val="002060"/>
              </a:solidFill>
            </a:endParaRPr>
          </a:p>
          <a:p>
            <a:pPr indent="-342900" lvl="0" marL="342900" rtl="0" algn="l">
              <a:spcBef>
                <a:spcPts val="336"/>
              </a:spcBef>
              <a:spcAft>
                <a:spcPts val="0"/>
              </a:spcAft>
              <a:buClr>
                <a:srgbClr val="002060"/>
              </a:buClr>
              <a:buSzPct val="100000"/>
              <a:buChar char="•"/>
            </a:pPr>
            <a:r>
              <a:rPr lang="en-US" sz="4200">
                <a:solidFill>
                  <a:srgbClr val="002060"/>
                </a:solidFill>
              </a:rPr>
              <a:t>Установилась следующая терминология. Бесконечная (гипотетическая) совокупность возможных наблюдений называется </a:t>
            </a:r>
            <a:r>
              <a:rPr b="1" i="1" lang="en-US" sz="4200">
                <a:solidFill>
                  <a:srgbClr val="002060"/>
                </a:solidFill>
              </a:rPr>
              <a:t>генеральной совокупностью</a:t>
            </a:r>
            <a:r>
              <a:rPr lang="en-US" sz="4200">
                <a:solidFill>
                  <a:srgbClr val="002060"/>
                </a:solidFill>
              </a:rPr>
              <a:t>, и результаты наблюдений, из нее извлеченных, называются </a:t>
            </a:r>
            <a:r>
              <a:rPr b="1" i="1" lang="en-US" sz="4200">
                <a:solidFill>
                  <a:srgbClr val="002060"/>
                </a:solidFill>
              </a:rPr>
              <a:t>выборкой</a:t>
            </a:r>
            <a:r>
              <a:rPr lang="en-US" sz="4200">
                <a:solidFill>
                  <a:srgbClr val="002060"/>
                </a:solidFill>
              </a:rPr>
              <a:t> из этой совокупности. Число наблюдений в выборке называют ее </a:t>
            </a:r>
            <a:r>
              <a:rPr b="1" i="1" lang="en-US" sz="4200">
                <a:solidFill>
                  <a:srgbClr val="002060"/>
                </a:solidFill>
              </a:rPr>
              <a:t>объемом</a:t>
            </a:r>
            <a:r>
              <a:rPr lang="en-US" sz="4200">
                <a:solidFill>
                  <a:srgbClr val="002060"/>
                </a:solidFill>
              </a:rPr>
              <a:t>. </a:t>
            </a:r>
            <a:br>
              <a:rPr lang="en-US" sz="4200">
                <a:solidFill>
                  <a:srgbClr val="002060"/>
                </a:solidFill>
              </a:rPr>
            </a:br>
            <a:endParaRPr sz="4200">
              <a:solidFill>
                <a:srgbClr val="002060"/>
              </a:solidFill>
            </a:endParaRPr>
          </a:p>
          <a:p>
            <a:pPr indent="-342900" lvl="0" marL="342900" rtl="0" algn="l">
              <a:spcBef>
                <a:spcPts val="336"/>
              </a:spcBef>
              <a:spcAft>
                <a:spcPts val="0"/>
              </a:spcAft>
              <a:buClr>
                <a:srgbClr val="002060"/>
              </a:buClr>
              <a:buSzPct val="100000"/>
              <a:buChar char="•"/>
            </a:pPr>
            <a:r>
              <a:rPr lang="en-US" sz="4200">
                <a:solidFill>
                  <a:srgbClr val="002060"/>
                </a:solidFill>
              </a:rPr>
              <a:t>Понятие бесконечной совокупности представляет идеализацию действительного положения вещей, даже когда под этим понимается потенциальная возможность неограниченного повторения опытов. Практик рассматривает всякую совокупность, "достаточно большую" по сравнению с объемом имеющейся выборки, как бесконечную.</a:t>
            </a:r>
            <a:endParaRPr/>
          </a:p>
          <a:p>
            <a:pPr indent="-342900" lvl="0" marL="342900" rtl="0" algn="r">
              <a:spcBef>
                <a:spcPts val="280"/>
              </a:spcBef>
              <a:spcAft>
                <a:spcPts val="0"/>
              </a:spcAft>
              <a:buClr>
                <a:srgbClr val="002060"/>
              </a:buClr>
              <a:buSzPct val="100000"/>
              <a:buNone/>
            </a:pPr>
            <a:r>
              <a:rPr lang="en-US" sz="3500">
                <a:solidFill>
                  <a:srgbClr val="002060"/>
                </a:solidFill>
              </a:rPr>
              <a:t>http://statistica.ru/theory/vyborochnyy-metod/</a:t>
            </a:r>
            <a:endParaRPr sz="350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Выборка</a:t>
            </a:r>
            <a:endParaRPr>
              <a:solidFill>
                <a:srgbClr val="002060"/>
              </a:solidFill>
            </a:endParaRPr>
          </a:p>
        </p:txBody>
      </p:sp>
      <p:sp>
        <p:nvSpPr>
          <p:cNvPr id="211" name="Google Shape;211;p22"/>
          <p:cNvSpPr txBox="1"/>
          <p:nvPr>
            <p:ph idx="1" type="body"/>
          </p:nvPr>
        </p:nvSpPr>
        <p:spPr>
          <a:xfrm>
            <a:off x="457200" y="1285860"/>
            <a:ext cx="8229600" cy="528641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33333"/>
              <a:buNone/>
            </a:pPr>
            <a:br>
              <a:rPr lang="en-US"/>
            </a:br>
            <a:r>
              <a:rPr b="1" lang="en-US" sz="2400">
                <a:solidFill>
                  <a:srgbClr val="002060"/>
                </a:solidFill>
              </a:rPr>
              <a:t>Репрезентативная выборка </a:t>
            </a:r>
            <a:br>
              <a:rPr b="1" lang="en-US" sz="2400">
                <a:solidFill>
                  <a:srgbClr val="002060"/>
                </a:solidFill>
              </a:rPr>
            </a:br>
            <a:endParaRPr b="1" sz="2400">
              <a:solidFill>
                <a:srgbClr val="002060"/>
              </a:solidFill>
            </a:endParaRPr>
          </a:p>
          <a:p>
            <a:pPr indent="-342900" lvl="0" marL="342900" rtl="0" algn="l">
              <a:spcBef>
                <a:spcPts val="408"/>
              </a:spcBef>
              <a:spcAft>
                <a:spcPts val="0"/>
              </a:spcAft>
              <a:buClr>
                <a:srgbClr val="002060"/>
              </a:buClr>
              <a:buSzPct val="100000"/>
              <a:buChar char="•"/>
            </a:pPr>
            <a:r>
              <a:rPr lang="en-US" sz="2400">
                <a:solidFill>
                  <a:srgbClr val="002060"/>
                </a:solidFill>
              </a:rPr>
              <a:t>Репрезентативная выборка (representative sample) - одно из ключевых понятий анализа данных. Репрезентативная выборка - это выборка из генеральной совокупности с распределением </a:t>
            </a:r>
            <a:r>
              <a:rPr i="1" lang="en-US" sz="2400">
                <a:solidFill>
                  <a:srgbClr val="002060"/>
                </a:solidFill>
              </a:rPr>
              <a:t>F</a:t>
            </a:r>
            <a:r>
              <a:rPr lang="en-US" sz="2400">
                <a:solidFill>
                  <a:srgbClr val="002060"/>
                </a:solidFill>
              </a:rPr>
              <a:t>(</a:t>
            </a:r>
            <a:r>
              <a:rPr i="1" lang="en-US" sz="2400">
                <a:solidFill>
                  <a:srgbClr val="002060"/>
                </a:solidFill>
              </a:rPr>
              <a:t>x</a:t>
            </a:r>
            <a:r>
              <a:rPr lang="en-US" sz="2400">
                <a:solidFill>
                  <a:srgbClr val="002060"/>
                </a:solidFill>
              </a:rPr>
              <a:t>), представляющая основные особенности генеральной совокупности. </a:t>
            </a:r>
            <a:br>
              <a:rPr lang="en-US" sz="2400">
                <a:solidFill>
                  <a:srgbClr val="002060"/>
                </a:solidFill>
              </a:rPr>
            </a:br>
            <a:endParaRPr sz="2400">
              <a:solidFill>
                <a:srgbClr val="002060"/>
              </a:solidFill>
            </a:endParaRPr>
          </a:p>
          <a:p>
            <a:pPr indent="-342900" lvl="0" marL="342900" rtl="0" algn="l">
              <a:spcBef>
                <a:spcPts val="408"/>
              </a:spcBef>
              <a:spcAft>
                <a:spcPts val="0"/>
              </a:spcAft>
              <a:buClr>
                <a:srgbClr val="002060"/>
              </a:buClr>
              <a:buSzPct val="100000"/>
              <a:buChar char="•"/>
            </a:pPr>
            <a:r>
              <a:rPr lang="en-US" sz="2400">
                <a:solidFill>
                  <a:srgbClr val="002060"/>
                </a:solidFill>
              </a:rPr>
              <a:t>Например, если в городе проживает 100 000 человек, половина из которых мужчины и половина женщины, то выборка 1000 человек из которых 10 мужчин и 990 женщин, конечно, не будет репрезентативной. </a:t>
            </a:r>
            <a:br>
              <a:rPr lang="en-US" sz="2400">
                <a:solidFill>
                  <a:srgbClr val="002060"/>
                </a:solidFill>
              </a:rPr>
            </a:br>
            <a:endParaRPr sz="2400">
              <a:solidFill>
                <a:srgbClr val="002060"/>
              </a:solidFill>
            </a:endParaRPr>
          </a:p>
          <a:p>
            <a:pPr indent="-342900" lvl="0" marL="342900" rtl="0" algn="l">
              <a:spcBef>
                <a:spcPts val="408"/>
              </a:spcBef>
              <a:spcAft>
                <a:spcPts val="0"/>
              </a:spcAft>
              <a:buClr>
                <a:srgbClr val="002060"/>
              </a:buClr>
              <a:buSzPct val="100000"/>
              <a:buChar char="•"/>
            </a:pPr>
            <a:r>
              <a:rPr lang="en-US" sz="2400">
                <a:solidFill>
                  <a:srgbClr val="002060"/>
                </a:solidFill>
              </a:rPr>
              <a:t>Построенный на ее основе опрос общественного мнения, конечно, будет содержать смещение оценок и приводит к фальсификации результатов.</a:t>
            </a:r>
            <a:endParaRPr/>
          </a:p>
          <a:p>
            <a:pPr indent="-342900" lvl="0" marL="342900" rtl="0" algn="l">
              <a:spcBef>
                <a:spcPts val="408"/>
              </a:spcBef>
              <a:spcAft>
                <a:spcPts val="0"/>
              </a:spcAft>
              <a:buClr>
                <a:srgbClr val="002060"/>
              </a:buClr>
              <a:buSzPct val="100000"/>
              <a:buChar char="•"/>
            </a:pPr>
            <a:r>
              <a:rPr lang="en-US" sz="2400">
                <a:solidFill>
                  <a:srgbClr val="002060"/>
                </a:solidFill>
              </a:rPr>
              <a:t>Необходимым условием построения репрезентативной выборки является равная вероятность включения в нее каждого элемента генеральной совокупности.</a:t>
            </a:r>
            <a:endParaRPr/>
          </a:p>
          <a:p>
            <a:pPr indent="-342900" lvl="0" marL="342900" rtl="0" algn="r">
              <a:spcBef>
                <a:spcPts val="306"/>
              </a:spcBef>
              <a:spcAft>
                <a:spcPts val="0"/>
              </a:spcAft>
              <a:buClr>
                <a:srgbClr val="002060"/>
              </a:buClr>
              <a:buSzPct val="100000"/>
              <a:buNone/>
            </a:pPr>
            <a:r>
              <a:rPr lang="en-US" sz="1800">
                <a:solidFill>
                  <a:srgbClr val="002060"/>
                </a:solidFill>
              </a:rPr>
              <a:t>http://statistica.ru/theory/vyborka-vyborochnoe-raspredelenie</a:t>
            </a:r>
            <a:r>
              <a:rPr lang="en-US" sz="1800">
                <a:solidFill>
                  <a:srgbClr val="1D1B10"/>
                </a:solidFill>
              </a:rPr>
              <a:t>/</a:t>
            </a:r>
            <a:endParaRPr sz="1800">
              <a:solidFill>
                <a:srgbClr val="1D1B1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600"/>
              <a:buFont typeface="Calibri"/>
              <a:buNone/>
            </a:pPr>
            <a:r>
              <a:rPr lang="en-US" sz="3600">
                <a:solidFill>
                  <a:srgbClr val="002060"/>
                </a:solidFill>
              </a:rPr>
              <a:t>Случайная величина или переменная</a:t>
            </a:r>
            <a:endParaRPr sz="3600">
              <a:solidFill>
                <a:srgbClr val="002060"/>
              </a:solidFill>
            </a:endParaRPr>
          </a:p>
        </p:txBody>
      </p:sp>
      <p:sp>
        <p:nvSpPr>
          <p:cNvPr id="217" name="Google Shape;21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002060"/>
              </a:buClr>
              <a:buSzPct val="100000"/>
              <a:buChar char="•"/>
            </a:pPr>
            <a:r>
              <a:rPr b="1" i="1" lang="en-US">
                <a:solidFill>
                  <a:srgbClr val="002060"/>
                </a:solidFill>
              </a:rPr>
              <a:t>Случайная переменная </a:t>
            </a:r>
            <a:r>
              <a:rPr lang="en-US">
                <a:solidFill>
                  <a:srgbClr val="002060"/>
                </a:solidFill>
              </a:rPr>
              <a:t>— это величина, которая может принимать любое из набора взаимоисключающих значений с определенной вероятностью.</a:t>
            </a:r>
            <a:endParaRPr/>
          </a:p>
          <a:p>
            <a:pPr indent="-342900" lvl="0" marL="342900" rtl="0" algn="l">
              <a:spcBef>
                <a:spcPts val="544"/>
              </a:spcBef>
              <a:spcAft>
                <a:spcPts val="0"/>
              </a:spcAft>
              <a:buClr>
                <a:schemeClr val="dk1"/>
              </a:buClr>
              <a:buSzPct val="100000"/>
              <a:buNone/>
            </a:pPr>
            <a:r>
              <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Распределение вероятности показывает вероятности всех возможных значений случайной переменной. Это теоретическое распределение, которое выражено математически и имеет </a:t>
            </a:r>
            <a:r>
              <a:rPr i="1" lang="en-US">
                <a:solidFill>
                  <a:srgbClr val="002060"/>
                </a:solidFill>
              </a:rPr>
              <a:t>среднее </a:t>
            </a:r>
            <a:r>
              <a:rPr lang="en-US">
                <a:solidFill>
                  <a:srgbClr val="002060"/>
                </a:solidFill>
              </a:rPr>
              <a:t>и </a:t>
            </a:r>
            <a:r>
              <a:rPr i="1" lang="en-US">
                <a:solidFill>
                  <a:srgbClr val="002060"/>
                </a:solidFill>
              </a:rPr>
              <a:t>дисперсию </a:t>
            </a:r>
            <a:r>
              <a:rPr lang="en-US">
                <a:solidFill>
                  <a:srgbClr val="002060"/>
                </a:solidFill>
              </a:rPr>
              <a:t>— аналоги среднего и дисперсии в эмпирическом распределении. </a:t>
            </a:r>
            <a:endParaRPr/>
          </a:p>
          <a:p>
            <a:pPr indent="-342900" lvl="0" marL="342900" rtl="0" algn="r">
              <a:spcBef>
                <a:spcPts val="272"/>
              </a:spcBef>
              <a:spcAft>
                <a:spcPts val="0"/>
              </a:spcAft>
              <a:buClr>
                <a:srgbClr val="002060"/>
              </a:buClr>
              <a:buSzPct val="100000"/>
              <a:buNone/>
            </a:pPr>
            <a:r>
              <a:rPr lang="en-US" sz="1600">
                <a:solidFill>
                  <a:srgbClr val="002060"/>
                </a:solidFill>
              </a:rPr>
              <a:t>http://statistica.ru/theory/raspredeleniya-veroyatnostey/</a:t>
            </a:r>
            <a:endParaRPr sz="1600">
              <a:solidFill>
                <a:srgbClr val="002060"/>
              </a:solidFill>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Нормальное распределение</a:t>
            </a:r>
            <a:endParaRPr>
              <a:solidFill>
                <a:srgbClr val="002060"/>
              </a:solidFill>
            </a:endParaRPr>
          </a:p>
        </p:txBody>
      </p:sp>
      <p:sp>
        <p:nvSpPr>
          <p:cNvPr id="223" name="Google Shape;2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solidFill>
                  <a:srgbClr val="002060"/>
                </a:solidFill>
              </a:rPr>
              <a:t>In a random collection of data from independent sources, it is generally observed that the distribution of data is normal. </a:t>
            </a:r>
            <a:endParaRPr>
              <a:solidFill>
                <a:srgbClr val="002060"/>
              </a:solidFill>
            </a:endParaRPr>
          </a:p>
          <a:p>
            <a:pPr indent="-342900" lvl="0" marL="342900" rtl="0" algn="l">
              <a:spcBef>
                <a:spcPts val="496"/>
              </a:spcBef>
              <a:spcAft>
                <a:spcPts val="0"/>
              </a:spcAft>
              <a:buClr>
                <a:srgbClr val="002060"/>
              </a:buClr>
              <a:buSzPct val="100000"/>
              <a:buChar char="•"/>
            </a:pPr>
            <a:r>
              <a:rPr lang="en-US">
                <a:solidFill>
                  <a:srgbClr val="002060"/>
                </a:solidFill>
              </a:rPr>
              <a:t>Which means, on plotting a graph with the value of the variable in the horizontal axis and the count of the values in the vertical axis we get a bell shaped curve.</a:t>
            </a:r>
            <a:endParaRPr>
              <a:solidFill>
                <a:srgbClr val="002060"/>
              </a:solidFill>
            </a:endParaRPr>
          </a:p>
          <a:p>
            <a:pPr indent="-342900" lvl="0" marL="342900" rtl="0" algn="l">
              <a:spcBef>
                <a:spcPts val="496"/>
              </a:spcBef>
              <a:spcAft>
                <a:spcPts val="0"/>
              </a:spcAft>
              <a:buClr>
                <a:srgbClr val="002060"/>
              </a:buClr>
              <a:buSzPct val="100000"/>
              <a:buChar char="•"/>
            </a:pPr>
            <a:r>
              <a:rPr lang="en-US">
                <a:solidFill>
                  <a:srgbClr val="002060"/>
                </a:solidFill>
              </a:rPr>
              <a:t>The center of the curve represents the mean of the data set. In the graph, fifty percent of values lie to the left of the mean and the other fifty percent lie to the right of the graph.</a:t>
            </a:r>
            <a:endParaRPr>
              <a:solidFill>
                <a:srgbClr val="002060"/>
              </a:solidFill>
            </a:endParaRPr>
          </a:p>
          <a:p>
            <a:pPr indent="-342900" lvl="0" marL="342900" rtl="0" algn="l">
              <a:spcBef>
                <a:spcPts val="496"/>
              </a:spcBef>
              <a:spcAft>
                <a:spcPts val="0"/>
              </a:spcAft>
              <a:buClr>
                <a:srgbClr val="002060"/>
              </a:buClr>
              <a:buSzPct val="100000"/>
              <a:buChar char="•"/>
            </a:pPr>
            <a:r>
              <a:rPr lang="en-US">
                <a:solidFill>
                  <a:srgbClr val="002060"/>
                </a:solidFill>
              </a:rPr>
              <a:t>This is referred as </a:t>
            </a:r>
            <a:r>
              <a:rPr b="1" i="1" lang="en-US">
                <a:solidFill>
                  <a:srgbClr val="002060"/>
                </a:solidFill>
              </a:rPr>
              <a:t>normal distribution </a:t>
            </a:r>
            <a:r>
              <a:rPr lang="en-US">
                <a:solidFill>
                  <a:srgbClr val="002060"/>
                </a:solidFill>
              </a:rPr>
              <a:t>in statistics.</a:t>
            </a:r>
            <a:endParaRPr/>
          </a:p>
          <a:p>
            <a:pPr indent="-342900" lvl="0" marL="342900" rtl="0" algn="l">
              <a:spcBef>
                <a:spcPts val="496"/>
              </a:spcBef>
              <a:spcAft>
                <a:spcPts val="0"/>
              </a:spcAft>
              <a:buClr>
                <a:schemeClr val="dk1"/>
              </a:buClr>
              <a:buSzPct val="100000"/>
              <a:buNone/>
            </a:pPr>
            <a:r>
              <a:t/>
            </a:r>
            <a:endParaRPr>
              <a:solidFill>
                <a:srgbClr val="002060"/>
              </a:solidFill>
            </a:endParaRPr>
          </a:p>
          <a:p>
            <a:pPr indent="-342900" lvl="0" marL="342900" rtl="0" algn="r">
              <a:spcBef>
                <a:spcPts val="356"/>
              </a:spcBef>
              <a:spcAft>
                <a:spcPts val="0"/>
              </a:spcAft>
              <a:buClr>
                <a:srgbClr val="002060"/>
              </a:buClr>
              <a:buSzPct val="100000"/>
              <a:buNone/>
            </a:pPr>
            <a:r>
              <a:rPr lang="en-US" sz="2300">
                <a:solidFill>
                  <a:srgbClr val="002060"/>
                </a:solidFill>
              </a:rPr>
              <a:t>https://www.tutorialspoint.com/r/r_normal_distribution.htm</a:t>
            </a:r>
            <a:endParaRPr sz="230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Нормальное распределение</a:t>
            </a:r>
            <a:endParaRPr>
              <a:solidFill>
                <a:srgbClr val="002060"/>
              </a:solidFill>
            </a:endParaRPr>
          </a:p>
        </p:txBody>
      </p:sp>
      <p:sp>
        <p:nvSpPr>
          <p:cNvPr id="229" name="Google Shape;22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3200"/>
              <a:buChar char="•"/>
            </a:pPr>
            <a:r>
              <a:rPr lang="en-US">
                <a:solidFill>
                  <a:srgbClr val="002060"/>
                </a:solidFill>
              </a:rPr>
              <a:t>dnorm(x, mean, sd)</a:t>
            </a:r>
            <a:endParaRPr>
              <a:solidFill>
                <a:srgbClr val="002060"/>
              </a:solidFill>
            </a:endParaRPr>
          </a:p>
          <a:p>
            <a:pPr indent="-342900" lvl="0" marL="342900" rtl="0" algn="l">
              <a:spcBef>
                <a:spcPts val="640"/>
              </a:spcBef>
              <a:spcAft>
                <a:spcPts val="0"/>
              </a:spcAft>
              <a:buClr>
                <a:srgbClr val="002060"/>
              </a:buClr>
              <a:buSzPts val="3200"/>
              <a:buChar char="•"/>
            </a:pPr>
            <a:r>
              <a:rPr lang="en-US">
                <a:solidFill>
                  <a:srgbClr val="002060"/>
                </a:solidFill>
              </a:rPr>
              <a:t>rnorm(n, mean, sd)</a:t>
            </a:r>
            <a:endParaRPr/>
          </a:p>
          <a:p>
            <a:pPr indent="-342900" lvl="0" marL="342900" rtl="0" algn="l">
              <a:spcBef>
                <a:spcPts val="640"/>
              </a:spcBef>
              <a:spcAft>
                <a:spcPts val="0"/>
              </a:spcAft>
              <a:buClr>
                <a:srgbClr val="002060"/>
              </a:buClr>
              <a:buSzPts val="3200"/>
              <a:buChar char="•"/>
            </a:pPr>
            <a:r>
              <a:rPr b="1" lang="en-US">
                <a:solidFill>
                  <a:srgbClr val="002060"/>
                </a:solidFill>
              </a:rPr>
              <a:t>x</a:t>
            </a:r>
            <a:r>
              <a:rPr lang="en-US">
                <a:solidFill>
                  <a:srgbClr val="002060"/>
                </a:solidFill>
              </a:rPr>
              <a:t> is a vector of numbers;</a:t>
            </a:r>
            <a:endParaRPr/>
          </a:p>
          <a:p>
            <a:pPr indent="-342900" lvl="0" marL="342900" rtl="0" algn="l">
              <a:spcBef>
                <a:spcPts val="640"/>
              </a:spcBef>
              <a:spcAft>
                <a:spcPts val="0"/>
              </a:spcAft>
              <a:buClr>
                <a:srgbClr val="002060"/>
              </a:buClr>
              <a:buSzPts val="3200"/>
              <a:buChar char="•"/>
            </a:pPr>
            <a:r>
              <a:rPr b="1" lang="en-US">
                <a:solidFill>
                  <a:srgbClr val="002060"/>
                </a:solidFill>
              </a:rPr>
              <a:t>n</a:t>
            </a:r>
            <a:r>
              <a:rPr lang="en-US">
                <a:solidFill>
                  <a:srgbClr val="002060"/>
                </a:solidFill>
              </a:rPr>
              <a:t> is number of observations(sample size);</a:t>
            </a:r>
            <a:endParaRPr/>
          </a:p>
          <a:p>
            <a:pPr indent="-342900" lvl="0" marL="342900" rtl="0" algn="l">
              <a:spcBef>
                <a:spcPts val="640"/>
              </a:spcBef>
              <a:spcAft>
                <a:spcPts val="0"/>
              </a:spcAft>
              <a:buClr>
                <a:srgbClr val="002060"/>
              </a:buClr>
              <a:buSzPts val="3200"/>
              <a:buChar char="•"/>
            </a:pPr>
            <a:r>
              <a:rPr b="1" lang="en-US">
                <a:solidFill>
                  <a:srgbClr val="002060"/>
                </a:solidFill>
              </a:rPr>
              <a:t>mean</a:t>
            </a:r>
            <a:r>
              <a:rPr lang="en-US">
                <a:solidFill>
                  <a:srgbClr val="002060"/>
                </a:solidFill>
              </a:rPr>
              <a:t> is the mean value of the sample data. It's default value is zero;</a:t>
            </a:r>
            <a:endParaRPr/>
          </a:p>
          <a:p>
            <a:pPr indent="-342900" lvl="0" marL="342900" rtl="0" algn="l">
              <a:spcBef>
                <a:spcPts val="640"/>
              </a:spcBef>
              <a:spcAft>
                <a:spcPts val="0"/>
              </a:spcAft>
              <a:buClr>
                <a:srgbClr val="002060"/>
              </a:buClr>
              <a:buSzPts val="3200"/>
              <a:buChar char="•"/>
            </a:pPr>
            <a:r>
              <a:rPr b="1" lang="en-US">
                <a:solidFill>
                  <a:srgbClr val="002060"/>
                </a:solidFill>
              </a:rPr>
              <a:t>sd</a:t>
            </a:r>
            <a:r>
              <a:rPr lang="en-US">
                <a:solidFill>
                  <a:srgbClr val="002060"/>
                </a:solidFill>
              </a:rPr>
              <a:t> is the standard deviation. It's default value is 1.</a:t>
            </a:r>
            <a:endParaRPr/>
          </a:p>
          <a:p>
            <a:pPr indent="-342900" lvl="0" marL="342900" rtl="0" algn="r">
              <a:spcBef>
                <a:spcPts val="380"/>
              </a:spcBef>
              <a:spcAft>
                <a:spcPts val="0"/>
              </a:spcAft>
              <a:buClr>
                <a:srgbClr val="002060"/>
              </a:buClr>
              <a:buSzPts val="1900"/>
              <a:buNone/>
            </a:pPr>
            <a:r>
              <a:rPr lang="en-US" sz="1900">
                <a:solidFill>
                  <a:srgbClr val="002060"/>
                </a:solidFill>
              </a:rPr>
              <a:t>https://www.tutorialspoint.com/r/r_normal_distribution.htm</a:t>
            </a:r>
            <a:endParaRPr/>
          </a:p>
          <a:p>
            <a:pPr indent="-222250" lvl="0" marL="342900" rtl="0" algn="l">
              <a:spcBef>
                <a:spcPts val="380"/>
              </a:spcBef>
              <a:spcAft>
                <a:spcPts val="0"/>
              </a:spcAft>
              <a:buClr>
                <a:schemeClr val="dk1"/>
              </a:buClr>
              <a:buSzPts val="1900"/>
              <a:buNone/>
            </a:pPr>
            <a:r>
              <a:t/>
            </a:r>
            <a:endParaRPr sz="1900">
              <a:solidFill>
                <a:srgbClr val="1D1B1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Нормальное распределение</a:t>
            </a:r>
            <a:endParaRPr>
              <a:solidFill>
                <a:srgbClr val="002060"/>
              </a:solidFill>
            </a:endParaRPr>
          </a:p>
        </p:txBody>
      </p:sp>
      <p:sp>
        <p:nvSpPr>
          <p:cNvPr id="235" name="Google Shape;23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002060"/>
              </a:buClr>
              <a:buSzPct val="100000"/>
              <a:buChar char="•"/>
            </a:pPr>
            <a:r>
              <a:rPr i="1" lang="en-US">
                <a:solidFill>
                  <a:srgbClr val="002060"/>
                </a:solidFill>
              </a:rPr>
              <a:t>#</a:t>
            </a:r>
            <a:r>
              <a:rPr lang="en-US">
                <a:solidFill>
                  <a:srgbClr val="002060"/>
                </a:solidFill>
              </a:rPr>
              <a:t> </a:t>
            </a:r>
            <a:r>
              <a:rPr i="1" lang="en-US">
                <a:solidFill>
                  <a:srgbClr val="002060"/>
                </a:solidFill>
              </a:rPr>
              <a:t>create a sequence of numbers between -10 and 10 incrementing by 0.1</a:t>
            </a:r>
            <a:endParaRPr/>
          </a:p>
          <a:p>
            <a:pPr indent="-342900" lvl="0" marL="342900" rtl="0" algn="l">
              <a:spcBef>
                <a:spcPts val="400"/>
              </a:spcBef>
              <a:spcAft>
                <a:spcPts val="0"/>
              </a:spcAft>
              <a:buClr>
                <a:srgbClr val="002060"/>
              </a:buClr>
              <a:buSzPct val="100000"/>
              <a:buChar char="•"/>
            </a:pPr>
            <a:r>
              <a:rPr lang="en-US">
                <a:solidFill>
                  <a:srgbClr val="002060"/>
                </a:solidFill>
              </a:rPr>
              <a:t>&gt; x &lt;- seq(-10, 10, by = .1)</a:t>
            </a:r>
            <a:endParaRPr/>
          </a:p>
          <a:p>
            <a:pPr indent="-342900" lvl="0" marL="342900" rtl="0" algn="l">
              <a:spcBef>
                <a:spcPts val="400"/>
              </a:spcBef>
              <a:spcAft>
                <a:spcPts val="0"/>
              </a:spcAft>
              <a:buClr>
                <a:srgbClr val="002060"/>
              </a:buClr>
              <a:buSzPct val="100000"/>
              <a:buChar char="•"/>
            </a:pPr>
            <a:r>
              <a:rPr i="1" lang="en-US">
                <a:solidFill>
                  <a:srgbClr val="002060"/>
                </a:solidFill>
              </a:rPr>
              <a:t># choose the mean as 2.5 and standard deviation as 0.5</a:t>
            </a:r>
            <a:endParaRPr/>
          </a:p>
          <a:p>
            <a:pPr indent="-342900" lvl="0" marL="342900" rtl="0" algn="l">
              <a:spcBef>
                <a:spcPts val="400"/>
              </a:spcBef>
              <a:spcAft>
                <a:spcPts val="0"/>
              </a:spcAft>
              <a:buClr>
                <a:srgbClr val="002060"/>
              </a:buClr>
              <a:buSzPct val="100000"/>
              <a:buChar char="•"/>
            </a:pPr>
            <a:r>
              <a:rPr lang="en-US">
                <a:solidFill>
                  <a:srgbClr val="002060"/>
                </a:solidFill>
              </a:rPr>
              <a:t>&gt; y &lt;- dnorm(x, mean = 2.5, sd  = 0.5)</a:t>
            </a:r>
            <a:endParaRPr/>
          </a:p>
          <a:p>
            <a:pPr indent="-342900" lvl="0" marL="342900" rtl="0" algn="l">
              <a:spcBef>
                <a:spcPts val="400"/>
              </a:spcBef>
              <a:spcAft>
                <a:spcPts val="0"/>
              </a:spcAft>
              <a:buClr>
                <a:srgbClr val="002060"/>
              </a:buClr>
              <a:buSzPct val="100000"/>
              <a:buChar char="•"/>
            </a:pPr>
            <a:r>
              <a:rPr lang="en-US">
                <a:solidFill>
                  <a:srgbClr val="002060"/>
                </a:solidFill>
              </a:rPr>
              <a:t>&gt; plot(x,y)</a:t>
            </a:r>
            <a:endParaRPr/>
          </a:p>
          <a:p>
            <a:pPr indent="-215900" lvl="0" marL="342900" rtl="0" algn="l">
              <a:spcBef>
                <a:spcPts val="400"/>
              </a:spcBef>
              <a:spcAft>
                <a:spcPts val="0"/>
              </a:spcAft>
              <a:buClr>
                <a:schemeClr val="dk1"/>
              </a:buClr>
              <a:buSzPct val="100000"/>
              <a:buNone/>
            </a:pPr>
            <a:r>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rnorm is used to generate random numbers whose distribution is normal. It takes the sample size as input and generates that many random numbers. We draw a histogram to show the distribution of the generated numbers.</a:t>
            </a:r>
            <a:endParaRPr/>
          </a:p>
          <a:p>
            <a:pPr indent="-342900" lvl="0" marL="342900" rtl="0" algn="l">
              <a:spcBef>
                <a:spcPts val="400"/>
              </a:spcBef>
              <a:spcAft>
                <a:spcPts val="0"/>
              </a:spcAft>
              <a:buClr>
                <a:srgbClr val="002060"/>
              </a:buClr>
              <a:buSzPct val="100000"/>
              <a:buChar char="•"/>
            </a:pPr>
            <a:r>
              <a:rPr lang="en-US">
                <a:solidFill>
                  <a:srgbClr val="002060"/>
                </a:solidFill>
              </a:rPr>
              <a:t># Create a sample of 50 numbers which are normally distributed</a:t>
            </a:r>
            <a:endParaRPr/>
          </a:p>
          <a:p>
            <a:pPr indent="-342900" lvl="0" marL="342900" rtl="0" algn="l">
              <a:spcBef>
                <a:spcPts val="400"/>
              </a:spcBef>
              <a:spcAft>
                <a:spcPts val="0"/>
              </a:spcAft>
              <a:buClr>
                <a:srgbClr val="002060"/>
              </a:buClr>
              <a:buSzPct val="100000"/>
              <a:buChar char="•"/>
            </a:pPr>
            <a:r>
              <a:rPr lang="en-US">
                <a:solidFill>
                  <a:srgbClr val="002060"/>
                </a:solidFill>
              </a:rPr>
              <a:t>&gt; y &lt;- rnorm(50, mean = 2.5, sd = 0.5) </a:t>
            </a:r>
            <a:endParaRPr/>
          </a:p>
          <a:p>
            <a:pPr indent="-342900" lvl="0" marL="342900" rtl="0" algn="l">
              <a:spcBef>
                <a:spcPts val="400"/>
              </a:spcBef>
              <a:spcAft>
                <a:spcPts val="0"/>
              </a:spcAft>
              <a:buClr>
                <a:srgbClr val="002060"/>
              </a:buClr>
              <a:buSzPct val="100000"/>
              <a:buChar char="•"/>
            </a:pPr>
            <a:r>
              <a:rPr lang="en-US">
                <a:solidFill>
                  <a:srgbClr val="002060"/>
                </a:solidFill>
              </a:rPr>
              <a:t># Plot the histogram for this sample.</a:t>
            </a:r>
            <a:endParaRPr/>
          </a:p>
          <a:p>
            <a:pPr indent="-342900" lvl="0" marL="342900" rtl="0" algn="l">
              <a:spcBef>
                <a:spcPts val="400"/>
              </a:spcBef>
              <a:spcAft>
                <a:spcPts val="0"/>
              </a:spcAft>
              <a:buClr>
                <a:srgbClr val="002060"/>
              </a:buClr>
              <a:buSzPct val="100000"/>
              <a:buChar char="•"/>
            </a:pPr>
            <a:r>
              <a:rPr lang="en-US">
                <a:solidFill>
                  <a:srgbClr val="002060"/>
                </a:solidFill>
              </a:rPr>
              <a:t>&gt;hist(y, main = "Normal Distribution") </a:t>
            </a:r>
            <a:endParaRPr/>
          </a:p>
          <a:p>
            <a:pPr indent="-342900" lvl="0" marL="342900" rtl="0" algn="r">
              <a:spcBef>
                <a:spcPts val="200"/>
              </a:spcBef>
              <a:spcAft>
                <a:spcPts val="0"/>
              </a:spcAft>
              <a:buClr>
                <a:srgbClr val="002060"/>
              </a:buClr>
              <a:buSzPct val="100000"/>
              <a:buNone/>
            </a:pPr>
            <a:r>
              <a:rPr lang="en-US" sz="1600">
                <a:solidFill>
                  <a:srgbClr val="002060"/>
                </a:solidFill>
              </a:rPr>
              <a:t>https://www.tutorialspoint.com/r/r_normal_distribution.htm</a:t>
            </a:r>
            <a:endParaRPr sz="160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R: Basic Data Types</a:t>
            </a:r>
            <a:endParaRPr>
              <a:solidFill>
                <a:srgbClr val="002060"/>
              </a:solidFill>
            </a:endParaRPr>
          </a:p>
        </p:txBody>
      </p:sp>
      <p:sp>
        <p:nvSpPr>
          <p:cNvPr id="97" name="Google Shape;97;p3"/>
          <p:cNvSpPr txBox="1"/>
          <p:nvPr>
            <p:ph idx="1" type="body"/>
          </p:nvPr>
        </p:nvSpPr>
        <p:spPr>
          <a:xfrm>
            <a:off x="457200" y="1357298"/>
            <a:ext cx="8229600" cy="514353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3200"/>
              <a:buChar char="•"/>
            </a:pPr>
            <a:r>
              <a:rPr b="1" lang="en-US">
                <a:solidFill>
                  <a:srgbClr val="002060"/>
                </a:solidFill>
              </a:rPr>
              <a:t>numeric</a:t>
            </a:r>
            <a:endParaRPr/>
          </a:p>
          <a:p>
            <a:pPr indent="-342900" lvl="0" marL="342900" rtl="0" algn="l">
              <a:spcBef>
                <a:spcPts val="640"/>
              </a:spcBef>
              <a:spcAft>
                <a:spcPts val="0"/>
              </a:spcAft>
              <a:buClr>
                <a:srgbClr val="002060"/>
              </a:buClr>
              <a:buSzPts val="3200"/>
              <a:buNone/>
            </a:pPr>
            <a:r>
              <a:rPr lang="en-US">
                <a:solidFill>
                  <a:srgbClr val="002060"/>
                </a:solidFill>
              </a:rPr>
              <a:t>&gt; 2</a:t>
            </a:r>
            <a:endParaRPr/>
          </a:p>
          <a:p>
            <a:pPr indent="-342900" lvl="0" marL="342900" rtl="0" algn="l">
              <a:spcBef>
                <a:spcPts val="640"/>
              </a:spcBef>
              <a:spcAft>
                <a:spcPts val="0"/>
              </a:spcAft>
              <a:buClr>
                <a:srgbClr val="002060"/>
              </a:buClr>
              <a:buSzPts val="3200"/>
              <a:buNone/>
            </a:pPr>
            <a:r>
              <a:rPr lang="en-US">
                <a:solidFill>
                  <a:srgbClr val="002060"/>
                </a:solidFill>
              </a:rPr>
              <a:t>[1] 2 </a:t>
            </a:r>
            <a:endParaRPr/>
          </a:p>
          <a:p>
            <a:pPr indent="-342900" lvl="0" marL="342900" rtl="0" algn="l">
              <a:spcBef>
                <a:spcPts val="640"/>
              </a:spcBef>
              <a:spcAft>
                <a:spcPts val="0"/>
              </a:spcAft>
              <a:buClr>
                <a:srgbClr val="002060"/>
              </a:buClr>
              <a:buSzPts val="3200"/>
              <a:buNone/>
            </a:pPr>
            <a:r>
              <a:rPr lang="en-US">
                <a:solidFill>
                  <a:srgbClr val="002060"/>
                </a:solidFill>
              </a:rPr>
              <a:t>&gt; 2.5</a:t>
            </a:r>
            <a:endParaRPr/>
          </a:p>
          <a:p>
            <a:pPr indent="-342900" lvl="0" marL="342900" rtl="0" algn="l">
              <a:spcBef>
                <a:spcPts val="640"/>
              </a:spcBef>
              <a:spcAft>
                <a:spcPts val="0"/>
              </a:spcAft>
              <a:buClr>
                <a:srgbClr val="002060"/>
              </a:buClr>
              <a:buSzPts val="3200"/>
              <a:buNone/>
            </a:pPr>
            <a:r>
              <a:rPr lang="en-US">
                <a:solidFill>
                  <a:srgbClr val="002060"/>
                </a:solidFill>
              </a:rPr>
              <a:t>[1] 2.5</a:t>
            </a:r>
            <a:endParaRPr/>
          </a:p>
          <a:p>
            <a:pPr indent="-342900" lvl="0" marL="342900" rtl="0" algn="l">
              <a:spcBef>
                <a:spcPts val="640"/>
              </a:spcBef>
              <a:spcAft>
                <a:spcPts val="0"/>
              </a:spcAft>
              <a:buClr>
                <a:srgbClr val="002060"/>
              </a:buClr>
              <a:buSzPts val="3200"/>
              <a:buNone/>
            </a:pPr>
            <a:r>
              <a:rPr lang="en-US">
                <a:solidFill>
                  <a:srgbClr val="002060"/>
                </a:solidFill>
              </a:rPr>
              <a:t>&gt; class(2) </a:t>
            </a:r>
            <a:endParaRPr/>
          </a:p>
          <a:p>
            <a:pPr indent="-342900" lvl="0" marL="342900" rtl="0" algn="l">
              <a:spcBef>
                <a:spcPts val="640"/>
              </a:spcBef>
              <a:spcAft>
                <a:spcPts val="0"/>
              </a:spcAft>
              <a:buClr>
                <a:srgbClr val="002060"/>
              </a:buClr>
              <a:buSzPts val="3200"/>
              <a:buNone/>
            </a:pPr>
            <a:r>
              <a:rPr lang="en-US">
                <a:solidFill>
                  <a:srgbClr val="002060"/>
                </a:solidFill>
              </a:rPr>
              <a:t>[1] "numeric“</a:t>
            </a:r>
            <a:endParaRPr/>
          </a:p>
          <a:p>
            <a:pPr indent="-342900" lvl="0" marL="342900" rtl="0" algn="l">
              <a:spcBef>
                <a:spcPts val="640"/>
              </a:spcBef>
              <a:spcAft>
                <a:spcPts val="0"/>
              </a:spcAft>
              <a:buClr>
                <a:srgbClr val="002060"/>
              </a:buClr>
              <a:buSzPts val="3200"/>
              <a:buNone/>
            </a:pPr>
            <a:r>
              <a:rPr lang="en-US">
                <a:solidFill>
                  <a:srgbClr val="002060"/>
                </a:solidFill>
              </a:rPr>
              <a:t>&gt; is.numeric(2) </a:t>
            </a:r>
            <a:endParaRPr/>
          </a:p>
          <a:p>
            <a:pPr indent="-342900" lvl="0" marL="342900" rtl="0" algn="l">
              <a:spcBef>
                <a:spcPts val="640"/>
              </a:spcBef>
              <a:spcAft>
                <a:spcPts val="0"/>
              </a:spcAft>
              <a:buClr>
                <a:srgbClr val="002060"/>
              </a:buClr>
              <a:buSzPts val="3200"/>
              <a:buNone/>
            </a:pPr>
            <a:r>
              <a:rPr lang="en-US">
                <a:solidFill>
                  <a:srgbClr val="002060"/>
                </a:solidFill>
              </a:rPr>
              <a:t>[1] TRUE</a:t>
            </a:r>
            <a:endParaRPr/>
          </a:p>
          <a:p>
            <a:pPr indent="-342900" lvl="0" marL="342900" rtl="0" algn="l">
              <a:spcBef>
                <a:spcPts val="640"/>
              </a:spcBef>
              <a:spcAft>
                <a:spcPts val="0"/>
              </a:spcAft>
              <a:buClr>
                <a:schemeClr val="dk1"/>
              </a:buClr>
              <a:buSzPts val="3200"/>
              <a:buNone/>
            </a:pPr>
            <a:r>
              <a:t/>
            </a:r>
            <a:endParaRPr>
              <a:solidFill>
                <a:srgbClr val="1D1B10"/>
              </a:solidFill>
            </a:endParaRPr>
          </a:p>
          <a:p>
            <a:pPr indent="-342900" lvl="0" marL="342900" rtl="0" algn="l">
              <a:spcBef>
                <a:spcPts val="640"/>
              </a:spcBef>
              <a:spcAft>
                <a:spcPts val="0"/>
              </a:spcAft>
              <a:buClr>
                <a:schemeClr val="dk1"/>
              </a:buClr>
              <a:buSzPts val="3200"/>
              <a:buNone/>
            </a:pPr>
            <a:r>
              <a:t/>
            </a:r>
            <a:endParaRPr>
              <a:solidFill>
                <a:srgbClr val="1D1B1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R: Basic Data Types</a:t>
            </a:r>
            <a:endParaRPr>
              <a:solidFill>
                <a:srgbClr val="002060"/>
              </a:solidFill>
            </a:endParaRPr>
          </a:p>
        </p:txBody>
      </p:sp>
      <p:sp>
        <p:nvSpPr>
          <p:cNvPr id="103" name="Google Shape;103;p4"/>
          <p:cNvSpPr txBox="1"/>
          <p:nvPr>
            <p:ph idx="1" type="body"/>
          </p:nvPr>
        </p:nvSpPr>
        <p:spPr>
          <a:xfrm>
            <a:off x="457200" y="1357298"/>
            <a:ext cx="8229600" cy="51435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None/>
            </a:pPr>
            <a:r>
              <a:rPr b="1" lang="en-US">
                <a:solidFill>
                  <a:srgbClr val="002060"/>
                </a:solidFill>
              </a:rPr>
              <a:t>character</a:t>
            </a:r>
            <a:endParaRPr/>
          </a:p>
          <a:p>
            <a:pPr indent="-342900" lvl="0" marL="342900" rtl="0" algn="l">
              <a:spcBef>
                <a:spcPts val="640"/>
              </a:spcBef>
              <a:spcAft>
                <a:spcPts val="0"/>
              </a:spcAft>
              <a:buClr>
                <a:srgbClr val="002060"/>
              </a:buClr>
              <a:buSzPts val="3200"/>
              <a:buNone/>
            </a:pPr>
            <a:r>
              <a:rPr lang="en-US">
                <a:solidFill>
                  <a:srgbClr val="002060"/>
                </a:solidFill>
              </a:rPr>
              <a:t>&gt; "I love data science!"</a:t>
            </a:r>
            <a:endParaRPr/>
          </a:p>
          <a:p>
            <a:pPr indent="-342900" lvl="0" marL="342900" rtl="0" algn="l">
              <a:spcBef>
                <a:spcPts val="640"/>
              </a:spcBef>
              <a:spcAft>
                <a:spcPts val="0"/>
              </a:spcAft>
              <a:buClr>
                <a:srgbClr val="002060"/>
              </a:buClr>
              <a:buSzPts val="3200"/>
              <a:buNone/>
            </a:pPr>
            <a:r>
              <a:rPr lang="en-US">
                <a:solidFill>
                  <a:srgbClr val="002060"/>
                </a:solidFill>
              </a:rPr>
              <a:t>[1] "I love data science!"</a:t>
            </a:r>
            <a:endParaRPr/>
          </a:p>
          <a:p>
            <a:pPr indent="-342900" lvl="0" marL="342900" rtl="0" algn="l">
              <a:spcBef>
                <a:spcPts val="640"/>
              </a:spcBef>
              <a:spcAft>
                <a:spcPts val="0"/>
              </a:spcAft>
              <a:buClr>
                <a:srgbClr val="002060"/>
              </a:buClr>
              <a:buSzPts val="3200"/>
              <a:buNone/>
            </a:pPr>
            <a:r>
              <a:rPr lang="en-US">
                <a:solidFill>
                  <a:srgbClr val="002060"/>
                </a:solidFill>
              </a:rPr>
              <a:t>&gt; class("I love data science!") </a:t>
            </a:r>
            <a:endParaRPr/>
          </a:p>
          <a:p>
            <a:pPr indent="-342900" lvl="0" marL="342900" rtl="0" algn="l">
              <a:spcBef>
                <a:spcPts val="640"/>
              </a:spcBef>
              <a:spcAft>
                <a:spcPts val="0"/>
              </a:spcAft>
              <a:buClr>
                <a:srgbClr val="002060"/>
              </a:buClr>
              <a:buSzPts val="3200"/>
              <a:buNone/>
            </a:pPr>
            <a:r>
              <a:rPr lang="en-US">
                <a:solidFill>
                  <a:srgbClr val="002060"/>
                </a:solidFill>
              </a:rPr>
              <a:t>[1] "character"</a:t>
            </a:r>
            <a:endParaRPr/>
          </a:p>
          <a:p>
            <a:pPr indent="-342900" lvl="0" marL="342900" rtl="0" algn="l">
              <a:spcBef>
                <a:spcPts val="640"/>
              </a:spcBef>
              <a:spcAft>
                <a:spcPts val="0"/>
              </a:spcAft>
              <a:buClr>
                <a:schemeClr val="dk1"/>
              </a:buClr>
              <a:buSzPts val="3200"/>
              <a:buNone/>
            </a:pPr>
            <a:r>
              <a:t/>
            </a:r>
            <a:endParaRPr>
              <a:solidFill>
                <a:srgbClr val="1D1B1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R: Basic Data Types</a:t>
            </a:r>
            <a:endParaRPr>
              <a:solidFill>
                <a:srgbClr val="002060"/>
              </a:solidFill>
            </a:endParaRPr>
          </a:p>
        </p:txBody>
      </p:sp>
      <p:sp>
        <p:nvSpPr>
          <p:cNvPr id="109" name="Google Shape;109;p5"/>
          <p:cNvSpPr txBox="1"/>
          <p:nvPr>
            <p:ph idx="1" type="body"/>
          </p:nvPr>
        </p:nvSpPr>
        <p:spPr>
          <a:xfrm>
            <a:off x="457200" y="1357298"/>
            <a:ext cx="8229600" cy="514353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2060"/>
              </a:buClr>
              <a:buSzPct val="100000"/>
              <a:buNone/>
            </a:pPr>
            <a:r>
              <a:rPr b="1" lang="en-US">
                <a:solidFill>
                  <a:srgbClr val="002060"/>
                </a:solidFill>
              </a:rPr>
              <a:t>Coercion</a:t>
            </a:r>
            <a:endParaRPr/>
          </a:p>
          <a:p>
            <a:pPr indent="-342900" lvl="0" marL="342900" rtl="0" algn="l">
              <a:spcBef>
                <a:spcPts val="448"/>
              </a:spcBef>
              <a:spcAft>
                <a:spcPts val="0"/>
              </a:spcAft>
              <a:buClr>
                <a:srgbClr val="002060"/>
              </a:buClr>
              <a:buSzPct val="100000"/>
              <a:buNone/>
            </a:pPr>
            <a:r>
              <a:rPr lang="en-US">
                <a:solidFill>
                  <a:srgbClr val="002060"/>
                </a:solidFill>
              </a:rPr>
              <a:t>&gt; as.numeric(TRUE) </a:t>
            </a:r>
            <a:endParaRPr/>
          </a:p>
          <a:p>
            <a:pPr indent="-342900" lvl="0" marL="342900" rtl="0" algn="l">
              <a:spcBef>
                <a:spcPts val="448"/>
              </a:spcBef>
              <a:spcAft>
                <a:spcPts val="0"/>
              </a:spcAft>
              <a:buClr>
                <a:srgbClr val="002060"/>
              </a:buClr>
              <a:buSzPct val="100000"/>
              <a:buNone/>
            </a:pPr>
            <a:r>
              <a:rPr lang="en-US">
                <a:solidFill>
                  <a:srgbClr val="002060"/>
                </a:solidFill>
              </a:rPr>
              <a:t>[1] 1</a:t>
            </a:r>
            <a:endParaRPr/>
          </a:p>
          <a:p>
            <a:pPr indent="-342900" lvl="0" marL="342900" rtl="0" algn="l">
              <a:spcBef>
                <a:spcPts val="448"/>
              </a:spcBef>
              <a:spcAft>
                <a:spcPts val="0"/>
              </a:spcAft>
              <a:buClr>
                <a:srgbClr val="002060"/>
              </a:buClr>
              <a:buSzPct val="100000"/>
              <a:buNone/>
            </a:pPr>
            <a:r>
              <a:rPr lang="en-US">
                <a:solidFill>
                  <a:srgbClr val="002060"/>
                </a:solidFill>
              </a:rPr>
              <a:t>&gt; as.numeric(FALSE) </a:t>
            </a:r>
            <a:endParaRPr/>
          </a:p>
          <a:p>
            <a:pPr indent="-342900" lvl="0" marL="342900" rtl="0" algn="l">
              <a:spcBef>
                <a:spcPts val="448"/>
              </a:spcBef>
              <a:spcAft>
                <a:spcPts val="0"/>
              </a:spcAft>
              <a:buClr>
                <a:srgbClr val="002060"/>
              </a:buClr>
              <a:buSzPct val="100000"/>
              <a:buNone/>
            </a:pPr>
            <a:r>
              <a:rPr lang="en-US">
                <a:solidFill>
                  <a:srgbClr val="002060"/>
                </a:solidFill>
              </a:rPr>
              <a:t>[1] 0</a:t>
            </a:r>
            <a:endParaRPr/>
          </a:p>
          <a:p>
            <a:pPr indent="-342900" lvl="0" marL="342900" rtl="0" algn="l">
              <a:spcBef>
                <a:spcPts val="448"/>
              </a:spcBef>
              <a:spcAft>
                <a:spcPts val="0"/>
              </a:spcAft>
              <a:buClr>
                <a:srgbClr val="002060"/>
              </a:buClr>
              <a:buSzPct val="100000"/>
              <a:buNone/>
            </a:pPr>
            <a:r>
              <a:rPr lang="en-US">
                <a:solidFill>
                  <a:srgbClr val="002060"/>
                </a:solidFill>
              </a:rPr>
              <a:t>&gt; as.character(4) </a:t>
            </a:r>
            <a:endParaRPr/>
          </a:p>
          <a:p>
            <a:pPr indent="-342900" lvl="0" marL="342900" rtl="0" algn="l">
              <a:spcBef>
                <a:spcPts val="448"/>
              </a:spcBef>
              <a:spcAft>
                <a:spcPts val="0"/>
              </a:spcAft>
              <a:buClr>
                <a:srgbClr val="002060"/>
              </a:buClr>
              <a:buSzPct val="100000"/>
              <a:buNone/>
            </a:pPr>
            <a:r>
              <a:rPr lang="en-US">
                <a:solidFill>
                  <a:srgbClr val="002060"/>
                </a:solidFill>
              </a:rPr>
              <a:t>[1] "4"</a:t>
            </a:r>
            <a:endParaRPr/>
          </a:p>
          <a:p>
            <a:pPr indent="-342900" lvl="0" marL="342900" rtl="0" algn="l">
              <a:spcBef>
                <a:spcPts val="448"/>
              </a:spcBef>
              <a:spcAft>
                <a:spcPts val="0"/>
              </a:spcAft>
              <a:buClr>
                <a:srgbClr val="002060"/>
              </a:buClr>
              <a:buSzPct val="100000"/>
              <a:buNone/>
            </a:pPr>
            <a:r>
              <a:rPr lang="en-US">
                <a:solidFill>
                  <a:srgbClr val="002060"/>
                </a:solidFill>
              </a:rPr>
              <a:t>&gt; as.numeric("4.5") </a:t>
            </a:r>
            <a:endParaRPr/>
          </a:p>
          <a:p>
            <a:pPr indent="-342900" lvl="0" marL="342900" rtl="0" algn="l">
              <a:spcBef>
                <a:spcPts val="448"/>
              </a:spcBef>
              <a:spcAft>
                <a:spcPts val="0"/>
              </a:spcAft>
              <a:buClr>
                <a:srgbClr val="002060"/>
              </a:buClr>
              <a:buSzPct val="100000"/>
              <a:buNone/>
            </a:pPr>
            <a:r>
              <a:rPr lang="en-US">
                <a:solidFill>
                  <a:srgbClr val="002060"/>
                </a:solidFill>
              </a:rPr>
              <a:t>[1] 4.5</a:t>
            </a:r>
            <a:endParaRPr/>
          </a:p>
          <a:p>
            <a:pPr indent="-342900" lvl="0" marL="342900" rtl="0" algn="l">
              <a:spcBef>
                <a:spcPts val="448"/>
              </a:spcBef>
              <a:spcAft>
                <a:spcPts val="0"/>
              </a:spcAft>
              <a:buClr>
                <a:srgbClr val="002060"/>
              </a:buClr>
              <a:buSzPct val="100000"/>
              <a:buNone/>
            </a:pPr>
            <a:r>
              <a:rPr lang="en-US">
                <a:solidFill>
                  <a:srgbClr val="002060"/>
                </a:solidFill>
              </a:rPr>
              <a:t>&gt; as.integer("4.5") </a:t>
            </a:r>
            <a:endParaRPr/>
          </a:p>
          <a:p>
            <a:pPr indent="-342900" lvl="0" marL="342900" rtl="0" algn="l">
              <a:spcBef>
                <a:spcPts val="448"/>
              </a:spcBef>
              <a:spcAft>
                <a:spcPts val="0"/>
              </a:spcAft>
              <a:buClr>
                <a:srgbClr val="002060"/>
              </a:buClr>
              <a:buSzPct val="100000"/>
              <a:buNone/>
            </a:pPr>
            <a:r>
              <a:rPr lang="en-US">
                <a:solidFill>
                  <a:srgbClr val="002060"/>
                </a:solidFill>
              </a:rPr>
              <a:t>[1] 4</a:t>
            </a:r>
            <a:endParaRPr/>
          </a:p>
          <a:p>
            <a:pPr indent="-342900" lvl="0" marL="342900" rtl="0" algn="l">
              <a:spcBef>
                <a:spcPts val="448"/>
              </a:spcBef>
              <a:spcAft>
                <a:spcPts val="0"/>
              </a:spcAft>
              <a:buClr>
                <a:srgbClr val="002060"/>
              </a:buClr>
              <a:buSzPct val="100000"/>
              <a:buNone/>
            </a:pPr>
            <a:r>
              <a:rPr lang="en-US">
                <a:solidFill>
                  <a:srgbClr val="002060"/>
                </a:solidFill>
              </a:rPr>
              <a:t>&gt; as.numeric("Hello")</a:t>
            </a:r>
            <a:endParaRPr/>
          </a:p>
          <a:p>
            <a:pPr indent="-342900" lvl="0" marL="342900" rtl="0" algn="l">
              <a:spcBef>
                <a:spcPts val="448"/>
              </a:spcBef>
              <a:spcAft>
                <a:spcPts val="0"/>
              </a:spcAft>
              <a:buClr>
                <a:srgbClr val="002060"/>
              </a:buClr>
              <a:buSzPct val="100000"/>
              <a:buNone/>
            </a:pPr>
            <a:r>
              <a:rPr lang="en-US">
                <a:solidFill>
                  <a:srgbClr val="002060"/>
                </a:solidFill>
              </a:rPr>
              <a:t>[1] NA </a:t>
            </a:r>
            <a:endParaRPr/>
          </a:p>
          <a:p>
            <a:pPr indent="-342900" lvl="0" marL="342900" rtl="0" algn="l">
              <a:spcBef>
                <a:spcPts val="448"/>
              </a:spcBef>
              <a:spcAft>
                <a:spcPts val="0"/>
              </a:spcAft>
              <a:buClr>
                <a:srgbClr val="002060"/>
              </a:buClr>
              <a:buSzPct val="100000"/>
              <a:buNone/>
            </a:pPr>
            <a:r>
              <a:rPr lang="en-US">
                <a:solidFill>
                  <a:srgbClr val="002060"/>
                </a:solidFill>
              </a:rPr>
              <a:t>Warning message: </a:t>
            </a:r>
            <a:endParaRPr/>
          </a:p>
          <a:p>
            <a:pPr indent="-342900" lvl="0" marL="342900" rtl="0" algn="l">
              <a:spcBef>
                <a:spcPts val="448"/>
              </a:spcBef>
              <a:spcAft>
                <a:spcPts val="0"/>
              </a:spcAft>
              <a:buClr>
                <a:srgbClr val="002060"/>
              </a:buClr>
              <a:buSzPct val="100000"/>
              <a:buNone/>
            </a:pPr>
            <a:r>
              <a:rPr lang="en-US">
                <a:solidFill>
                  <a:srgbClr val="002060"/>
                </a:solidFill>
              </a:rPr>
              <a:t>NAs introduced by coercion </a:t>
            </a:r>
            <a:endParaRPr/>
          </a:p>
          <a:p>
            <a:pPr indent="-342900" lvl="0" marL="342900" rtl="0" algn="l">
              <a:spcBef>
                <a:spcPts val="448"/>
              </a:spcBef>
              <a:spcAft>
                <a:spcPts val="0"/>
              </a:spcAft>
              <a:buClr>
                <a:schemeClr val="dk1"/>
              </a:buClr>
              <a:buSzPct val="100000"/>
              <a:buNone/>
            </a:pPr>
            <a:r>
              <a:t/>
            </a:r>
            <a:endParaRPr>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R: Basic Data Types</a:t>
            </a:r>
            <a:endParaRPr>
              <a:solidFill>
                <a:srgbClr val="002060"/>
              </a:solidFill>
            </a:endParaRPr>
          </a:p>
        </p:txBody>
      </p:sp>
      <p:sp>
        <p:nvSpPr>
          <p:cNvPr id="115" name="Google Shape;115;p6"/>
          <p:cNvSpPr txBox="1"/>
          <p:nvPr>
            <p:ph idx="1" type="body"/>
          </p:nvPr>
        </p:nvSpPr>
        <p:spPr>
          <a:xfrm>
            <a:off x="457200" y="1357298"/>
            <a:ext cx="8229600" cy="514353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None/>
            </a:pPr>
            <a:r>
              <a:rPr lang="en-US">
                <a:solidFill>
                  <a:srgbClr val="002060"/>
                </a:solidFill>
              </a:rPr>
              <a:t>Try out:</a:t>
            </a:r>
            <a:endParaRPr/>
          </a:p>
          <a:p>
            <a:pPr indent="-342900" lvl="0" marL="342900" rtl="0" algn="l">
              <a:spcBef>
                <a:spcPts val="592"/>
              </a:spcBef>
              <a:spcAft>
                <a:spcPts val="0"/>
              </a:spcAft>
              <a:buClr>
                <a:srgbClr val="002060"/>
              </a:buClr>
              <a:buSzPct val="100000"/>
              <a:buNone/>
            </a:pPr>
            <a:r>
              <a:rPr lang="en-US">
                <a:solidFill>
                  <a:srgbClr val="002060"/>
                </a:solidFill>
              </a:rPr>
              <a:t>&gt;height = 1.67</a:t>
            </a:r>
            <a:endParaRPr/>
          </a:p>
          <a:p>
            <a:pPr indent="-342900" lvl="0" marL="342900" rtl="0" algn="l">
              <a:spcBef>
                <a:spcPts val="592"/>
              </a:spcBef>
              <a:spcAft>
                <a:spcPts val="0"/>
              </a:spcAft>
              <a:buClr>
                <a:srgbClr val="002060"/>
              </a:buClr>
              <a:buSzPct val="100000"/>
              <a:buNone/>
            </a:pPr>
            <a:r>
              <a:rPr lang="en-US">
                <a:solidFill>
                  <a:srgbClr val="002060"/>
                </a:solidFill>
              </a:rPr>
              <a:t>&gt;weight = 52</a:t>
            </a:r>
            <a:endParaRPr/>
          </a:p>
          <a:p>
            <a:pPr indent="-342900" lvl="0" marL="342900" rtl="0" algn="l">
              <a:spcBef>
                <a:spcPts val="592"/>
              </a:spcBef>
              <a:spcAft>
                <a:spcPts val="0"/>
              </a:spcAft>
              <a:buClr>
                <a:srgbClr val="002060"/>
              </a:buClr>
              <a:buSzPct val="100000"/>
              <a:buNone/>
            </a:pPr>
            <a:r>
              <a:rPr lang="en-US">
                <a:solidFill>
                  <a:srgbClr val="002060"/>
                </a:solidFill>
              </a:rPr>
              <a:t>&gt;ls()</a:t>
            </a:r>
            <a:endParaRPr/>
          </a:p>
          <a:p>
            <a:pPr indent="-342900" lvl="0" marL="342900" rtl="0" algn="l">
              <a:spcBef>
                <a:spcPts val="592"/>
              </a:spcBef>
              <a:spcAft>
                <a:spcPts val="0"/>
              </a:spcAft>
              <a:buClr>
                <a:srgbClr val="002060"/>
              </a:buClr>
              <a:buSzPct val="100000"/>
              <a:buNone/>
            </a:pPr>
            <a:r>
              <a:rPr lang="en-US">
                <a:solidFill>
                  <a:srgbClr val="002060"/>
                </a:solidFill>
              </a:rPr>
              <a:t>What does ls() do?</a:t>
            </a:r>
            <a:endParaRPr/>
          </a:p>
          <a:p>
            <a:pPr indent="-342900" lvl="0" marL="342900" rtl="0" algn="l">
              <a:spcBef>
                <a:spcPts val="592"/>
              </a:spcBef>
              <a:spcAft>
                <a:spcPts val="0"/>
              </a:spcAft>
              <a:buClr>
                <a:srgbClr val="002060"/>
              </a:buClr>
              <a:buSzPct val="100000"/>
              <a:buNone/>
            </a:pPr>
            <a:r>
              <a:rPr lang="en-US">
                <a:solidFill>
                  <a:srgbClr val="002060"/>
                </a:solidFill>
              </a:rPr>
              <a:t>&gt;rm(weight)</a:t>
            </a:r>
            <a:endParaRPr/>
          </a:p>
          <a:p>
            <a:pPr indent="-342900" lvl="0" marL="342900" rtl="0" algn="l">
              <a:spcBef>
                <a:spcPts val="592"/>
              </a:spcBef>
              <a:spcAft>
                <a:spcPts val="0"/>
              </a:spcAft>
              <a:buClr>
                <a:srgbClr val="002060"/>
              </a:buClr>
              <a:buSzPct val="100000"/>
              <a:buNone/>
            </a:pPr>
            <a:r>
              <a:rPr lang="en-US">
                <a:solidFill>
                  <a:srgbClr val="002060"/>
                </a:solidFill>
              </a:rPr>
              <a:t>&gt;ls()</a:t>
            </a:r>
            <a:endParaRPr/>
          </a:p>
          <a:p>
            <a:pPr indent="-342900" lvl="0" marL="342900" rtl="0" algn="l">
              <a:spcBef>
                <a:spcPts val="592"/>
              </a:spcBef>
              <a:spcAft>
                <a:spcPts val="0"/>
              </a:spcAft>
              <a:buClr>
                <a:srgbClr val="002060"/>
              </a:buClr>
              <a:buSzPct val="100000"/>
              <a:buNone/>
            </a:pPr>
            <a:r>
              <a:rPr lang="en-US">
                <a:solidFill>
                  <a:srgbClr val="002060"/>
                </a:solidFill>
              </a:rPr>
              <a:t>&gt;weight</a:t>
            </a:r>
            <a:endParaRPr/>
          </a:p>
          <a:p>
            <a:pPr indent="-342900" lvl="0" marL="342900" rtl="0" algn="l">
              <a:spcBef>
                <a:spcPts val="592"/>
              </a:spcBef>
              <a:spcAft>
                <a:spcPts val="0"/>
              </a:spcAft>
              <a:buClr>
                <a:srgbClr val="002060"/>
              </a:buClr>
              <a:buSzPct val="100000"/>
              <a:buNone/>
            </a:pPr>
            <a:r>
              <a:rPr lang="en-US">
                <a:solidFill>
                  <a:srgbClr val="002060"/>
                </a:solidFill>
              </a:rPr>
              <a:t>What does rm() do?</a:t>
            </a:r>
            <a:endParaRPr/>
          </a:p>
          <a:p>
            <a:pPr indent="-342900" lvl="0" marL="342900" rtl="0" algn="l">
              <a:spcBef>
                <a:spcPts val="592"/>
              </a:spcBef>
              <a:spcAft>
                <a:spcPts val="0"/>
              </a:spcAft>
              <a:buClr>
                <a:srgbClr val="002060"/>
              </a:buClr>
              <a:buSzPct val="100000"/>
              <a:buNone/>
            </a:pPr>
            <a:r>
              <a:rPr b="1" lang="en-US">
                <a:solidFill>
                  <a:srgbClr val="002060"/>
                </a:solidFill>
              </a:rPr>
              <a:t>Workspace</a:t>
            </a:r>
            <a:endParaRPr/>
          </a:p>
          <a:p>
            <a:pPr indent="-342900" lvl="0" marL="342900" rtl="0" algn="l">
              <a:spcBef>
                <a:spcPts val="592"/>
              </a:spcBef>
              <a:spcAft>
                <a:spcPts val="0"/>
              </a:spcAft>
              <a:buClr>
                <a:schemeClr val="dk1"/>
              </a:buClr>
              <a:buSzPct val="100000"/>
              <a:buNone/>
            </a:pPr>
            <a:r>
              <a:t/>
            </a:r>
            <a:endParaRPr>
              <a:solidFill>
                <a:srgbClr val="1D1B1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DataCamp handouts</a:t>
            </a:r>
            <a:endParaRPr>
              <a:solidFill>
                <a:srgbClr val="002060"/>
              </a:solidFill>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l">
              <a:spcBef>
                <a:spcPts val="0"/>
              </a:spcBef>
              <a:spcAft>
                <a:spcPts val="0"/>
              </a:spcAft>
              <a:buClr>
                <a:srgbClr val="002060"/>
              </a:buClr>
              <a:buSzPct val="100000"/>
              <a:buFont typeface="Calibri"/>
              <a:buAutoNum type="arabicPeriod"/>
            </a:pPr>
            <a:r>
              <a:rPr lang="en-US">
                <a:solidFill>
                  <a:srgbClr val="002060"/>
                </a:solidFill>
              </a:rPr>
              <a:t>Create and name vectors</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Create and name matrices</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Create and name lists</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Factors</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Data frame</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Vector arithmetic</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Subsetting vectors</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Matrix arithmetic</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Subsetting matrices</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Subset and extend lists</a:t>
            </a:r>
            <a:endParaRPr/>
          </a:p>
          <a:p>
            <a:pPr indent="-514350" lvl="0" marL="514350" rtl="0" algn="l">
              <a:spcBef>
                <a:spcPts val="496"/>
              </a:spcBef>
              <a:spcAft>
                <a:spcPts val="0"/>
              </a:spcAft>
              <a:buClr>
                <a:srgbClr val="002060"/>
              </a:buClr>
              <a:buSzPct val="100000"/>
              <a:buFont typeface="Calibri"/>
              <a:buAutoNum type="arabicPeriod"/>
            </a:pPr>
            <a:r>
              <a:rPr lang="en-US">
                <a:solidFill>
                  <a:srgbClr val="002060"/>
                </a:solidFill>
              </a:rPr>
              <a:t>Subset, extend and sort data frames</a:t>
            </a:r>
            <a:endParaRPr/>
          </a:p>
          <a:p>
            <a:pPr indent="-356870" lvl="0" marL="514350" rtl="0" algn="l">
              <a:spcBef>
                <a:spcPts val="496"/>
              </a:spcBef>
              <a:spcAft>
                <a:spcPts val="0"/>
              </a:spcAft>
              <a:buClr>
                <a:schemeClr val="dk1"/>
              </a:buClr>
              <a:buSzPct val="100000"/>
              <a:buFont typeface="Calibri"/>
              <a:buNone/>
            </a:pPr>
            <a:r>
              <a:t/>
            </a:r>
            <a:endParaRPr>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2060"/>
              </a:buClr>
              <a:buSzPct val="100000"/>
              <a:buFont typeface="Calibri"/>
              <a:buNone/>
            </a:pPr>
            <a:r>
              <a:rPr lang="en-US">
                <a:solidFill>
                  <a:srgbClr val="002060"/>
                </a:solidFill>
              </a:rPr>
              <a:t>Простые графики: линейный графи</a:t>
            </a:r>
            <a:r>
              <a:rPr lang="en-US">
                <a:solidFill>
                  <a:srgbClr val="1D1B10"/>
                </a:solidFill>
              </a:rPr>
              <a:t>к</a:t>
            </a:r>
            <a:endParaRPr>
              <a:solidFill>
                <a:srgbClr val="1D1B10"/>
              </a:solidFill>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2060"/>
              </a:buClr>
              <a:buSzPct val="100000"/>
              <a:buChar char="•"/>
            </a:pPr>
            <a:r>
              <a:rPr b="1" i="1" lang="en-US">
                <a:solidFill>
                  <a:srgbClr val="002060"/>
                </a:solidFill>
              </a:rPr>
              <a:t>A line chart </a:t>
            </a:r>
            <a:r>
              <a:rPr lang="en-US">
                <a:solidFill>
                  <a:srgbClr val="002060"/>
                </a:solidFill>
              </a:rPr>
              <a:t>is a graph that connects a series of points by drawing line segments between them. These points are ordered in one of their coordinate (usually the x-coordinate) value. </a:t>
            </a:r>
            <a:endParaRPr>
              <a:solidFill>
                <a:srgbClr val="002060"/>
              </a:solidFill>
            </a:endParaRPr>
          </a:p>
          <a:p>
            <a:pPr indent="-342900" lvl="0" marL="342900" rtl="0" algn="l">
              <a:spcBef>
                <a:spcPts val="592"/>
              </a:spcBef>
              <a:spcAft>
                <a:spcPts val="0"/>
              </a:spcAft>
              <a:buClr>
                <a:schemeClr val="dk1"/>
              </a:buClr>
              <a:buSzPct val="100000"/>
              <a:buNone/>
            </a:pPr>
            <a:r>
              <a:t/>
            </a:r>
            <a:endParaRPr>
              <a:solidFill>
                <a:srgbClr val="002060"/>
              </a:solidFill>
            </a:endParaRPr>
          </a:p>
          <a:p>
            <a:pPr indent="-342900" lvl="0" marL="342900" rtl="0" algn="l">
              <a:spcBef>
                <a:spcPts val="592"/>
              </a:spcBef>
              <a:spcAft>
                <a:spcPts val="0"/>
              </a:spcAft>
              <a:buClr>
                <a:srgbClr val="002060"/>
              </a:buClr>
              <a:buSzPct val="100000"/>
              <a:buChar char="•"/>
            </a:pPr>
            <a:r>
              <a:rPr lang="en-US">
                <a:solidFill>
                  <a:srgbClr val="002060"/>
                </a:solidFill>
              </a:rPr>
              <a:t>Line charts are usually used in identifying the </a:t>
            </a:r>
            <a:r>
              <a:rPr b="1" i="1" lang="en-US">
                <a:solidFill>
                  <a:srgbClr val="002060"/>
                </a:solidFill>
              </a:rPr>
              <a:t>trends</a:t>
            </a:r>
            <a:r>
              <a:rPr lang="en-US">
                <a:solidFill>
                  <a:srgbClr val="002060"/>
                </a:solidFill>
              </a:rPr>
              <a:t> in data.</a:t>
            </a:r>
            <a:endParaRPr>
              <a:solidFill>
                <a:srgbClr val="002060"/>
              </a:solidFill>
            </a:endParaRPr>
          </a:p>
          <a:p>
            <a:pPr indent="-342900" lvl="0" marL="342900" rtl="0" algn="l">
              <a:spcBef>
                <a:spcPts val="592"/>
              </a:spcBef>
              <a:spcAft>
                <a:spcPts val="0"/>
              </a:spcAft>
              <a:buClr>
                <a:schemeClr val="dk1"/>
              </a:buClr>
              <a:buSzPct val="100000"/>
              <a:buNone/>
            </a:pPr>
            <a:r>
              <a:t/>
            </a:r>
            <a:endParaRPr>
              <a:solidFill>
                <a:srgbClr val="002060"/>
              </a:solidFill>
            </a:endParaRPr>
          </a:p>
          <a:p>
            <a:pPr indent="-342900" lvl="0" marL="342900" rtl="0" algn="l">
              <a:spcBef>
                <a:spcPts val="592"/>
              </a:spcBef>
              <a:spcAft>
                <a:spcPts val="0"/>
              </a:spcAft>
              <a:buClr>
                <a:srgbClr val="002060"/>
              </a:buClr>
              <a:buSzPct val="100000"/>
              <a:buChar char="•"/>
            </a:pPr>
            <a:r>
              <a:rPr lang="en-US">
                <a:solidFill>
                  <a:srgbClr val="002060"/>
                </a:solidFill>
              </a:rPr>
              <a:t>The </a:t>
            </a:r>
            <a:r>
              <a:rPr b="1" lang="en-US">
                <a:solidFill>
                  <a:srgbClr val="002060"/>
                </a:solidFill>
              </a:rPr>
              <a:t>plot()</a:t>
            </a:r>
            <a:r>
              <a:rPr lang="en-US">
                <a:solidFill>
                  <a:srgbClr val="002060"/>
                </a:solidFill>
              </a:rPr>
              <a:t> function in R is used to create the line graph.</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2060"/>
              </a:buClr>
              <a:buSzPct val="100000"/>
              <a:buFont typeface="Calibri"/>
              <a:buNone/>
            </a:pPr>
            <a:r>
              <a:rPr lang="en-US">
                <a:solidFill>
                  <a:srgbClr val="002060"/>
                </a:solidFill>
              </a:rPr>
              <a:t>Простые графики: линейный график</a:t>
            </a:r>
            <a:endParaRPr>
              <a:solidFill>
                <a:srgbClr val="002060"/>
              </a:solidFill>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b="1" i="1" lang="en-US">
                <a:solidFill>
                  <a:srgbClr val="002060"/>
                </a:solidFill>
              </a:rPr>
              <a:t>Syntax</a:t>
            </a:r>
            <a:endParaRPr/>
          </a:p>
          <a:p>
            <a:pPr indent="-342900" lvl="0" marL="342900" rtl="0" algn="l">
              <a:spcBef>
                <a:spcPts val="496"/>
              </a:spcBef>
              <a:spcAft>
                <a:spcPts val="0"/>
              </a:spcAft>
              <a:buClr>
                <a:srgbClr val="002060"/>
              </a:buClr>
              <a:buSzPct val="100000"/>
              <a:buChar char="•"/>
            </a:pPr>
            <a:r>
              <a:rPr lang="en-US">
                <a:solidFill>
                  <a:srgbClr val="002060"/>
                </a:solidFill>
              </a:rPr>
              <a:t>The basic syntax to create a line chart in R is</a:t>
            </a:r>
            <a:endParaRPr/>
          </a:p>
          <a:p>
            <a:pPr indent="-342900" lvl="0" marL="342900" rtl="0" algn="ctr">
              <a:spcBef>
                <a:spcPts val="496"/>
              </a:spcBef>
              <a:spcAft>
                <a:spcPts val="0"/>
              </a:spcAft>
              <a:buClr>
                <a:srgbClr val="002060"/>
              </a:buClr>
              <a:buSzPct val="100000"/>
              <a:buNone/>
            </a:pPr>
            <a:r>
              <a:rPr lang="en-US">
                <a:solidFill>
                  <a:srgbClr val="002060"/>
                </a:solidFill>
              </a:rPr>
              <a:t>plot(v, type, col, xlab, ylab)</a:t>
            </a:r>
            <a:endParaRPr>
              <a:solidFill>
                <a:srgbClr val="002060"/>
              </a:solidFill>
            </a:endParaRPr>
          </a:p>
          <a:p>
            <a:pPr indent="-342900" lvl="0" marL="342900" rtl="0" algn="ctr">
              <a:spcBef>
                <a:spcPts val="496"/>
              </a:spcBef>
              <a:spcAft>
                <a:spcPts val="0"/>
              </a:spcAft>
              <a:buClr>
                <a:schemeClr val="dk1"/>
              </a:buClr>
              <a:buSzPct val="100000"/>
              <a:buNone/>
            </a:pPr>
            <a:r>
              <a:t/>
            </a:r>
            <a:endParaRPr>
              <a:solidFill>
                <a:srgbClr val="002060"/>
              </a:solidFill>
            </a:endParaRPr>
          </a:p>
          <a:p>
            <a:pPr indent="-342900" lvl="0" marL="342900" rtl="0" algn="l">
              <a:spcBef>
                <a:spcPts val="496"/>
              </a:spcBef>
              <a:spcAft>
                <a:spcPts val="0"/>
              </a:spcAft>
              <a:buClr>
                <a:srgbClr val="002060"/>
              </a:buClr>
              <a:buSzPct val="100000"/>
              <a:buChar char="•"/>
            </a:pPr>
            <a:r>
              <a:rPr b="1" lang="en-US">
                <a:solidFill>
                  <a:srgbClr val="002060"/>
                </a:solidFill>
              </a:rPr>
              <a:t>v</a:t>
            </a:r>
            <a:r>
              <a:rPr lang="en-US">
                <a:solidFill>
                  <a:srgbClr val="002060"/>
                </a:solidFill>
              </a:rPr>
              <a:t> is a vector containing the numeric values;</a:t>
            </a:r>
            <a:endParaRPr/>
          </a:p>
          <a:p>
            <a:pPr indent="-342900" lvl="0" marL="342900" rtl="0" algn="l">
              <a:spcBef>
                <a:spcPts val="496"/>
              </a:spcBef>
              <a:spcAft>
                <a:spcPts val="0"/>
              </a:spcAft>
              <a:buClr>
                <a:srgbClr val="002060"/>
              </a:buClr>
              <a:buSzPct val="100000"/>
              <a:buChar char="•"/>
            </a:pPr>
            <a:r>
              <a:rPr b="1" lang="en-US">
                <a:solidFill>
                  <a:srgbClr val="002060"/>
                </a:solidFill>
              </a:rPr>
              <a:t>type</a:t>
            </a:r>
            <a:r>
              <a:rPr lang="en-US">
                <a:solidFill>
                  <a:srgbClr val="002060"/>
                </a:solidFill>
              </a:rPr>
              <a:t> takes the value "p" to draw only the points, “l” to draw only the lines and "o" to draw both points and lines;</a:t>
            </a:r>
            <a:endParaRPr/>
          </a:p>
          <a:p>
            <a:pPr indent="-342900" lvl="0" marL="342900" rtl="0" algn="l">
              <a:spcBef>
                <a:spcPts val="496"/>
              </a:spcBef>
              <a:spcAft>
                <a:spcPts val="0"/>
              </a:spcAft>
              <a:buClr>
                <a:srgbClr val="002060"/>
              </a:buClr>
              <a:buSzPct val="100000"/>
              <a:buChar char="•"/>
            </a:pPr>
            <a:r>
              <a:rPr b="1" lang="en-US">
                <a:solidFill>
                  <a:srgbClr val="002060"/>
                </a:solidFill>
              </a:rPr>
              <a:t>xlab</a:t>
            </a:r>
            <a:r>
              <a:rPr lang="en-US">
                <a:solidFill>
                  <a:srgbClr val="002060"/>
                </a:solidFill>
              </a:rPr>
              <a:t> is the label for x axis;</a:t>
            </a:r>
            <a:endParaRPr/>
          </a:p>
          <a:p>
            <a:pPr indent="-342900" lvl="0" marL="342900" rtl="0" algn="l">
              <a:spcBef>
                <a:spcPts val="496"/>
              </a:spcBef>
              <a:spcAft>
                <a:spcPts val="0"/>
              </a:spcAft>
              <a:buClr>
                <a:srgbClr val="002060"/>
              </a:buClr>
              <a:buSzPct val="100000"/>
              <a:buChar char="•"/>
            </a:pPr>
            <a:r>
              <a:rPr b="1" lang="en-US">
                <a:solidFill>
                  <a:srgbClr val="002060"/>
                </a:solidFill>
              </a:rPr>
              <a:t>ylab</a:t>
            </a:r>
            <a:r>
              <a:rPr lang="en-US">
                <a:solidFill>
                  <a:srgbClr val="002060"/>
                </a:solidFill>
              </a:rPr>
              <a:t> is the label for y axis;</a:t>
            </a:r>
            <a:endParaRPr/>
          </a:p>
          <a:p>
            <a:pPr indent="-342900" lvl="0" marL="342900" rtl="0" algn="l">
              <a:spcBef>
                <a:spcPts val="496"/>
              </a:spcBef>
              <a:spcAft>
                <a:spcPts val="0"/>
              </a:spcAft>
              <a:buClr>
                <a:srgbClr val="002060"/>
              </a:buClr>
              <a:buSzPct val="100000"/>
              <a:buChar char="•"/>
            </a:pPr>
            <a:r>
              <a:rPr b="1" lang="en-US">
                <a:solidFill>
                  <a:srgbClr val="002060"/>
                </a:solidFill>
              </a:rPr>
              <a:t>main</a:t>
            </a:r>
            <a:r>
              <a:rPr lang="en-US">
                <a:solidFill>
                  <a:srgbClr val="002060"/>
                </a:solidFill>
              </a:rPr>
              <a:t> is the Title of the chart;</a:t>
            </a:r>
            <a:endParaRPr/>
          </a:p>
          <a:p>
            <a:pPr indent="-342900" lvl="0" marL="342900" rtl="0" algn="l">
              <a:spcBef>
                <a:spcPts val="496"/>
              </a:spcBef>
              <a:spcAft>
                <a:spcPts val="0"/>
              </a:spcAft>
              <a:buClr>
                <a:srgbClr val="002060"/>
              </a:buClr>
              <a:buSzPct val="100000"/>
              <a:buChar char="•"/>
            </a:pPr>
            <a:r>
              <a:rPr b="1" lang="en-US">
                <a:solidFill>
                  <a:srgbClr val="002060"/>
                </a:solidFill>
              </a:rPr>
              <a:t>col</a:t>
            </a:r>
            <a:r>
              <a:rPr lang="en-US">
                <a:solidFill>
                  <a:srgbClr val="002060"/>
                </a:solidFill>
              </a:rPr>
              <a:t> is used to give colors to both the points and lines.</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2019-11-15T10:25:24Z</dcterms:created>
  <dc:creator>Admin</dc:creator>
</cp:coreProperties>
</file>