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86" r:id="rId5"/>
    <p:sldId id="260" r:id="rId6"/>
    <p:sldId id="261" r:id="rId7"/>
    <p:sldId id="262" r:id="rId8"/>
    <p:sldId id="263" r:id="rId9"/>
    <p:sldId id="264" r:id="rId10"/>
    <p:sldId id="287" r:id="rId11"/>
    <p:sldId id="288" r:id="rId12"/>
    <p:sldId id="289"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11F23F4-C46B-41CD-AF55-79EF5F80F5BC}" type="datetimeFigureOut">
              <a:rPr lang="ru-RU" smtClean="0"/>
              <a:t>02.11.2019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11F23F4-C46B-41CD-AF55-79EF5F80F5BC}" type="datetimeFigureOut">
              <a:rPr lang="ru-RU" smtClean="0"/>
              <a:t>02.11.2019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11F23F4-C46B-41CD-AF55-79EF5F80F5BC}" type="datetimeFigureOut">
              <a:rPr lang="ru-RU" smtClean="0"/>
              <a:t>02.11.2019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11F23F4-C46B-41CD-AF55-79EF5F80F5BC}" type="datetimeFigureOut">
              <a:rPr lang="ru-RU" smtClean="0"/>
              <a:t>02.11.2019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11F23F4-C46B-41CD-AF55-79EF5F80F5BC}" type="datetimeFigureOut">
              <a:rPr lang="ru-RU" smtClean="0"/>
              <a:t>02.11.2019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11F23F4-C46B-41CD-AF55-79EF5F80F5BC}" type="datetimeFigureOut">
              <a:rPr lang="ru-RU" smtClean="0"/>
              <a:t>02.11.2019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11F23F4-C46B-41CD-AF55-79EF5F80F5BC}" type="datetimeFigureOut">
              <a:rPr lang="ru-RU" smtClean="0"/>
              <a:t>02.11.2019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11F23F4-C46B-41CD-AF55-79EF5F80F5BC}" type="datetimeFigureOut">
              <a:rPr lang="ru-RU" smtClean="0"/>
              <a:t>02.11.2019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11F23F4-C46B-41CD-AF55-79EF5F80F5BC}" type="datetimeFigureOut">
              <a:rPr lang="ru-RU" smtClean="0"/>
              <a:t>02.11.2019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11F23F4-C46B-41CD-AF55-79EF5F80F5BC}" type="datetimeFigureOut">
              <a:rPr lang="ru-RU" smtClean="0"/>
              <a:t>02.11.2019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11F23F4-C46B-41CD-AF55-79EF5F80F5BC}" type="datetimeFigureOut">
              <a:rPr lang="ru-RU" smtClean="0"/>
              <a:t>02.11.2019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CEA6F35-AA2D-48A2-B747-0239A8504EFC}"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F23F4-C46B-41CD-AF55-79EF5F80F5BC}" type="datetimeFigureOut">
              <a:rPr lang="ru-RU" smtClean="0"/>
              <a:t>02.11.2019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A6F35-AA2D-48A2-B747-0239A8504EFC}"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rbc.ru/politics/28/03/2019/5c9bf3549a794766d6e39428?from=from_ma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newsru.com/russia/21sep2017/putin_yandex.html" TargetMode="External"/><Relationship Id="rId2" Type="http://schemas.openxmlformats.org/officeDocument/2006/relationships/hyperlink" Target="https://www.novayagazeta.ru/news/2017/09/13/135229-k-videoblogeru-v-kemerovo-prishli-s-obyskom-posle-rolika-pro-bankira-tinkova" TargetMode="External"/><Relationship Id="rId1" Type="http://schemas.openxmlformats.org/officeDocument/2006/relationships/slideLayout" Target="../slideLayouts/slideLayout2.xml"/><Relationship Id="rId4" Type="http://schemas.openxmlformats.org/officeDocument/2006/relationships/hyperlink" Target="https://lenta.ru/news/2018/07/31/stayhom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2ahUKEwjQ2IDS4OneAhWEdCwKHZT1BMgQjB16BAgBEAQ&amp;url=http://www.ithinkwell.org/autism-correlation-does-not-equal-correlation/&amp;psig=AOvVaw2ATtvpitxv2KY-5VL53sxF&amp;ust=1543035801889364"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blog44.ca/" TargetMode="External"/><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solidFill>
                  <a:srgbClr val="7030A0"/>
                </a:solidFill>
              </a:rPr>
              <a:t>How to </a:t>
            </a:r>
            <a:r>
              <a:rPr lang="en-US" dirty="0">
                <a:solidFill>
                  <a:srgbClr val="7030A0"/>
                </a:solidFill>
              </a:rPr>
              <a:t>L</a:t>
            </a:r>
            <a:r>
              <a:rPr lang="en-US" dirty="0" smtClean="0">
                <a:solidFill>
                  <a:srgbClr val="7030A0"/>
                </a:solidFill>
              </a:rPr>
              <a:t>ie with Statistics. Getting acquainted with R </a:t>
            </a:r>
            <a:endParaRPr lang="ru-RU" dirty="0">
              <a:solidFill>
                <a:srgbClr val="7030A0"/>
              </a:solidFill>
            </a:endParaRPr>
          </a:p>
        </p:txBody>
      </p:sp>
      <p:sp>
        <p:nvSpPr>
          <p:cNvPr id="3" name="Подзаголовок 2"/>
          <p:cNvSpPr>
            <a:spLocks noGrp="1"/>
          </p:cNvSpPr>
          <p:nvPr>
            <p:ph type="subTitle" idx="1"/>
          </p:nvPr>
        </p:nvSpPr>
        <p:spPr/>
        <p:txBody>
          <a:bodyPr>
            <a:normAutofit fontScale="70000" lnSpcReduction="20000"/>
          </a:bodyPr>
          <a:lstStyle/>
          <a:p>
            <a:r>
              <a:rPr lang="ru-RU" dirty="0" smtClean="0">
                <a:solidFill>
                  <a:schemeClr val="tx2">
                    <a:lumMod val="75000"/>
                  </a:schemeClr>
                </a:solidFill>
              </a:rPr>
              <a:t>Корпусные методы исследований языковых процессов</a:t>
            </a:r>
          </a:p>
          <a:p>
            <a:endParaRPr lang="ru-RU" dirty="0" smtClean="0">
              <a:solidFill>
                <a:schemeClr val="tx2">
                  <a:lumMod val="75000"/>
                </a:schemeClr>
              </a:solidFill>
            </a:endParaRPr>
          </a:p>
          <a:p>
            <a:r>
              <a:rPr lang="ru-RU" dirty="0" smtClean="0">
                <a:solidFill>
                  <a:schemeClr val="tx2">
                    <a:lumMod val="75000"/>
                  </a:schemeClr>
                </a:solidFill>
              </a:rPr>
              <a:t>Даша Попова</a:t>
            </a:r>
          </a:p>
          <a:p>
            <a:r>
              <a:rPr lang="en-US" dirty="0">
                <a:solidFill>
                  <a:schemeClr val="tx2">
                    <a:lumMod val="75000"/>
                  </a:schemeClr>
                </a:solidFill>
              </a:rPr>
              <a:t>7</a:t>
            </a:r>
            <a:r>
              <a:rPr lang="ru-RU" dirty="0" smtClean="0">
                <a:solidFill>
                  <a:schemeClr val="tx2">
                    <a:lumMod val="75000"/>
                  </a:schemeClr>
                </a:solidFill>
              </a:rPr>
              <a:t>.11.2018</a:t>
            </a:r>
          </a:p>
          <a:p>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en-US" dirty="0" smtClean="0">
                <a:solidFill>
                  <a:srgbClr val="7030A0"/>
                </a:solidFill>
              </a:rPr>
              <a:t>Presuppositions and </a:t>
            </a:r>
            <a:r>
              <a:rPr lang="en-US" dirty="0" err="1" smtClean="0">
                <a:solidFill>
                  <a:srgbClr val="7030A0"/>
                </a:solidFill>
              </a:rPr>
              <a:t>implicatures</a:t>
            </a:r>
            <a:endParaRPr lang="ru-RU" dirty="0">
              <a:solidFill>
                <a:srgbClr val="7030A0"/>
              </a:solidFill>
            </a:endParaRPr>
          </a:p>
        </p:txBody>
      </p:sp>
      <p:sp>
        <p:nvSpPr>
          <p:cNvPr id="3" name="Содержимое 2"/>
          <p:cNvSpPr>
            <a:spLocks noGrp="1"/>
          </p:cNvSpPr>
          <p:nvPr>
            <p:ph idx="1"/>
          </p:nvPr>
        </p:nvSpPr>
        <p:spPr>
          <a:xfrm>
            <a:off x="457200" y="1000108"/>
            <a:ext cx="8229600" cy="5643602"/>
          </a:xfrm>
        </p:spPr>
        <p:txBody>
          <a:bodyPr>
            <a:normAutofit fontScale="40000" lnSpcReduction="20000"/>
          </a:bodyPr>
          <a:lstStyle/>
          <a:p>
            <a:pPr>
              <a:buNone/>
            </a:pPr>
            <a:endParaRPr lang="ru-RU" dirty="0" smtClean="0"/>
          </a:p>
          <a:p>
            <a:pPr>
              <a:buNone/>
            </a:pPr>
            <a:r>
              <a:rPr lang="ru-RU" dirty="0" smtClean="0"/>
              <a:t>(1) </a:t>
            </a:r>
            <a:r>
              <a:rPr lang="ru-RU" i="1" dirty="0" smtClean="0"/>
              <a:t>Когда Ваня ездил в Париж?</a:t>
            </a:r>
          </a:p>
          <a:p>
            <a:pPr>
              <a:buNone/>
            </a:pPr>
            <a:r>
              <a:rPr lang="ru-RU" dirty="0" err="1" smtClean="0"/>
              <a:t>Пресуппозиция</a:t>
            </a:r>
            <a:r>
              <a:rPr lang="ru-RU" dirty="0" smtClean="0"/>
              <a:t>: </a:t>
            </a:r>
            <a:r>
              <a:rPr lang="ru-RU" u="sng" dirty="0" smtClean="0"/>
              <a:t>Ваня ездил в Париж.</a:t>
            </a:r>
          </a:p>
          <a:p>
            <a:pPr>
              <a:buNone/>
            </a:pPr>
            <a:endParaRPr lang="ru-RU" u="sng" dirty="0" smtClean="0"/>
          </a:p>
          <a:p>
            <a:pPr>
              <a:buNone/>
            </a:pPr>
            <a:r>
              <a:rPr lang="ru-RU" dirty="0" smtClean="0"/>
              <a:t>(2) </a:t>
            </a:r>
            <a:r>
              <a:rPr lang="ru-RU" i="1" dirty="0" smtClean="0"/>
              <a:t>Король Франции лыс.</a:t>
            </a:r>
          </a:p>
          <a:p>
            <a:pPr>
              <a:buNone/>
            </a:pPr>
            <a:r>
              <a:rPr lang="ru-RU" dirty="0" err="1" smtClean="0"/>
              <a:t>Пресуппозиция</a:t>
            </a:r>
            <a:r>
              <a:rPr lang="ru-RU" dirty="0" smtClean="0"/>
              <a:t>: </a:t>
            </a:r>
            <a:r>
              <a:rPr lang="ru-RU" u="sng" dirty="0" smtClean="0"/>
              <a:t>Существует король Франции.</a:t>
            </a:r>
          </a:p>
          <a:p>
            <a:pPr>
              <a:buNone/>
            </a:pPr>
            <a:endParaRPr lang="ru-RU" u="sng" dirty="0" smtClean="0"/>
          </a:p>
          <a:p>
            <a:pPr>
              <a:buNone/>
            </a:pPr>
            <a:r>
              <a:rPr lang="ru-RU" dirty="0" smtClean="0"/>
              <a:t>(3) </a:t>
            </a:r>
            <a:r>
              <a:rPr lang="ru-RU" i="1" dirty="0" smtClean="0"/>
              <a:t>Мой слон любит фисташковые торты.</a:t>
            </a:r>
          </a:p>
          <a:p>
            <a:pPr>
              <a:buNone/>
            </a:pPr>
            <a:r>
              <a:rPr lang="ru-RU" dirty="0" err="1" smtClean="0"/>
              <a:t>Пресуппозиция</a:t>
            </a:r>
            <a:r>
              <a:rPr lang="ru-RU" dirty="0" smtClean="0"/>
              <a:t>: </a:t>
            </a:r>
            <a:r>
              <a:rPr lang="ru-RU" u="sng" dirty="0" smtClean="0"/>
              <a:t>У меня есть слон. </a:t>
            </a:r>
            <a:endParaRPr lang="en-US" u="sng" dirty="0" smtClean="0"/>
          </a:p>
          <a:p>
            <a:pPr>
              <a:buNone/>
            </a:pPr>
            <a:endParaRPr lang="ru-RU" dirty="0" smtClean="0"/>
          </a:p>
          <a:p>
            <a:pPr>
              <a:buNone/>
            </a:pPr>
            <a:r>
              <a:rPr lang="ru-RU" b="1" dirty="0" err="1" smtClean="0"/>
              <a:t>Пресуппозиция</a:t>
            </a:r>
            <a:r>
              <a:rPr lang="ru-RU" dirty="0" smtClean="0"/>
              <a:t> – условие осмысленности предложения, сохраняется под отрицанием и в вопросах.</a:t>
            </a:r>
          </a:p>
          <a:p>
            <a:pPr>
              <a:buNone/>
            </a:pPr>
            <a:endParaRPr lang="ru-RU" dirty="0" smtClean="0"/>
          </a:p>
          <a:p>
            <a:pPr>
              <a:buNone/>
            </a:pPr>
            <a:endParaRPr lang="ru-RU" dirty="0"/>
          </a:p>
          <a:p>
            <a:pPr>
              <a:buNone/>
            </a:pPr>
            <a:r>
              <a:rPr lang="ru-RU" dirty="0" smtClean="0"/>
              <a:t>(4) </a:t>
            </a:r>
            <a:r>
              <a:rPr lang="ru-RU" i="1" dirty="0" smtClean="0"/>
              <a:t>У Вани две дочки. </a:t>
            </a:r>
          </a:p>
          <a:p>
            <a:pPr>
              <a:buNone/>
            </a:pPr>
            <a:r>
              <a:rPr lang="ru-RU" dirty="0" err="1" smtClean="0"/>
              <a:t>Импликатура</a:t>
            </a:r>
            <a:r>
              <a:rPr lang="ru-RU" dirty="0" smtClean="0"/>
              <a:t>: </a:t>
            </a:r>
            <a:r>
              <a:rPr lang="ru-RU" u="sng" dirty="0" smtClean="0"/>
              <a:t>две, а не три, четыре …</a:t>
            </a:r>
          </a:p>
          <a:p>
            <a:pPr>
              <a:buNone/>
            </a:pPr>
            <a:endParaRPr lang="ru-RU" dirty="0"/>
          </a:p>
          <a:p>
            <a:pPr>
              <a:buNone/>
            </a:pPr>
            <a:r>
              <a:rPr lang="ru-RU" dirty="0" smtClean="0"/>
              <a:t>(5) </a:t>
            </a:r>
            <a:r>
              <a:rPr lang="ru-RU" i="1" dirty="0" smtClean="0"/>
              <a:t>Ваня промочил ноги и заболел.</a:t>
            </a:r>
          </a:p>
          <a:p>
            <a:pPr>
              <a:buNone/>
            </a:pPr>
            <a:r>
              <a:rPr lang="ru-RU" dirty="0" err="1" smtClean="0"/>
              <a:t>Импликатура</a:t>
            </a:r>
            <a:r>
              <a:rPr lang="ru-RU" dirty="0" smtClean="0"/>
              <a:t>: </a:t>
            </a:r>
            <a:r>
              <a:rPr lang="ru-RU" u="sng" dirty="0" smtClean="0"/>
              <a:t>Ваня заболел после того, как промочил ноги.</a:t>
            </a:r>
          </a:p>
          <a:p>
            <a:pPr>
              <a:buNone/>
            </a:pPr>
            <a:endParaRPr lang="ru-RU" dirty="0"/>
          </a:p>
          <a:p>
            <a:pPr>
              <a:buNone/>
            </a:pPr>
            <a:r>
              <a:rPr lang="ru-RU" dirty="0" smtClean="0"/>
              <a:t>(6) -- </a:t>
            </a:r>
            <a:r>
              <a:rPr lang="ru-RU" i="1" dirty="0" smtClean="0"/>
              <a:t>Где кастрюли?</a:t>
            </a:r>
          </a:p>
          <a:p>
            <a:pPr>
              <a:buNone/>
            </a:pPr>
            <a:r>
              <a:rPr lang="ru-RU" i="1" dirty="0" smtClean="0"/>
              <a:t>      -- Посмотри в нижнем ящике.</a:t>
            </a:r>
          </a:p>
          <a:p>
            <a:pPr>
              <a:buNone/>
            </a:pPr>
            <a:r>
              <a:rPr lang="ru-RU" dirty="0" err="1" smtClean="0"/>
              <a:t>Импликатура</a:t>
            </a:r>
            <a:r>
              <a:rPr lang="ru-RU" dirty="0" smtClean="0"/>
              <a:t>: </a:t>
            </a:r>
            <a:r>
              <a:rPr lang="ru-RU" u="sng" dirty="0" smtClean="0"/>
              <a:t>Возможно, кастрюли в нижнем ящике.</a:t>
            </a:r>
            <a:endParaRPr lang="en-US" u="sng" dirty="0"/>
          </a:p>
          <a:p>
            <a:pPr>
              <a:buNone/>
            </a:pPr>
            <a:endParaRPr lang="en-US" dirty="0" smtClean="0"/>
          </a:p>
          <a:p>
            <a:endParaRPr lang="en-US" dirty="0"/>
          </a:p>
          <a:p>
            <a:pPr>
              <a:buNone/>
            </a:pPr>
            <a:r>
              <a:rPr lang="ru-RU" dirty="0" smtClean="0"/>
              <a:t>(7) </a:t>
            </a:r>
            <a:r>
              <a:rPr lang="ru-RU" i="1" dirty="0" smtClean="0"/>
              <a:t>Ему </a:t>
            </a:r>
            <a:r>
              <a:rPr lang="ru-RU" i="1" dirty="0"/>
              <a:t>не повезло с </a:t>
            </a:r>
            <a:r>
              <a:rPr lang="ru-RU" i="1" dirty="0" smtClean="0"/>
              <a:t>женой</a:t>
            </a:r>
            <a:r>
              <a:rPr lang="ru-RU" i="1" dirty="0"/>
              <a:t>.</a:t>
            </a:r>
          </a:p>
          <a:p>
            <a:pPr>
              <a:buNone/>
            </a:pPr>
            <a:r>
              <a:rPr lang="ru-RU" dirty="0" smtClean="0"/>
              <a:t>(8) </a:t>
            </a:r>
            <a:r>
              <a:rPr lang="ru-RU" i="1" dirty="0" smtClean="0"/>
              <a:t>Ему </a:t>
            </a:r>
            <a:r>
              <a:rPr lang="ru-RU" i="1" dirty="0"/>
              <a:t>не посчастливилось вкусить триумф.  </a:t>
            </a:r>
          </a:p>
          <a:p>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en-US" dirty="0" smtClean="0">
                <a:solidFill>
                  <a:srgbClr val="7030A0"/>
                </a:solidFill>
              </a:rPr>
              <a:t>Presuppositions and </a:t>
            </a:r>
            <a:r>
              <a:rPr lang="en-US" dirty="0" err="1" smtClean="0">
                <a:solidFill>
                  <a:srgbClr val="7030A0"/>
                </a:solidFill>
              </a:rPr>
              <a:t>implicatures</a:t>
            </a:r>
            <a:endParaRPr lang="ru-RU" dirty="0">
              <a:solidFill>
                <a:srgbClr val="7030A0"/>
              </a:solidFill>
            </a:endParaRPr>
          </a:p>
        </p:txBody>
      </p:sp>
      <p:sp>
        <p:nvSpPr>
          <p:cNvPr id="3" name="Содержимое 2"/>
          <p:cNvSpPr>
            <a:spLocks noGrp="1"/>
          </p:cNvSpPr>
          <p:nvPr>
            <p:ph idx="1"/>
          </p:nvPr>
        </p:nvSpPr>
        <p:spPr>
          <a:xfrm>
            <a:off x="457200" y="1142984"/>
            <a:ext cx="8229600" cy="5286412"/>
          </a:xfrm>
        </p:spPr>
        <p:txBody>
          <a:bodyPr>
            <a:normAutofit fontScale="47500" lnSpcReduction="20000"/>
          </a:bodyPr>
          <a:lstStyle/>
          <a:p>
            <a:pPr lvl="0">
              <a:buNone/>
            </a:pPr>
            <a:r>
              <a:rPr lang="ru-RU" sz="3400" dirty="0"/>
              <a:t>Заголовки газет часто содержат </a:t>
            </a:r>
            <a:r>
              <a:rPr lang="ru-RU" sz="3400" dirty="0" err="1"/>
              <a:t>пресуппозиции</a:t>
            </a:r>
            <a:r>
              <a:rPr lang="ru-RU" sz="3400" dirty="0"/>
              <a:t>. Какие тут содержатся </a:t>
            </a:r>
            <a:r>
              <a:rPr lang="ru-RU" sz="3400" dirty="0" err="1"/>
              <a:t>пресуппозиции</a:t>
            </a:r>
            <a:r>
              <a:rPr lang="ru-RU" sz="3400" dirty="0"/>
              <a:t>? Найдите триггеры </a:t>
            </a:r>
            <a:r>
              <a:rPr lang="ru-RU" sz="3400" dirty="0" err="1"/>
              <a:t>пресуппозиций</a:t>
            </a:r>
            <a:r>
              <a:rPr lang="ru-RU" sz="3400" dirty="0"/>
              <a:t>, если возможно, в следующих заголовках. </a:t>
            </a:r>
          </a:p>
          <a:p>
            <a:pPr>
              <a:buNone/>
            </a:pPr>
            <a:r>
              <a:rPr lang="ru-RU" sz="3400" dirty="0"/>
              <a:t> </a:t>
            </a:r>
          </a:p>
          <a:p>
            <a:pPr lvl="0"/>
            <a:r>
              <a:rPr lang="ru-RU" sz="3400" dirty="0"/>
              <a:t>Минфин Чечни попросил увеличить дотации на 13 миллиардов рублей </a:t>
            </a:r>
          </a:p>
          <a:p>
            <a:pPr lvl="0">
              <a:buNone/>
            </a:pPr>
            <a:endParaRPr lang="en-US" sz="3400" dirty="0" smtClean="0"/>
          </a:p>
          <a:p>
            <a:pPr lvl="0"/>
            <a:r>
              <a:rPr lang="ru-RU" sz="3400" dirty="0" err="1" smtClean="0"/>
              <a:t>Royal</a:t>
            </a:r>
            <a:r>
              <a:rPr lang="ru-RU" sz="3400" dirty="0" smtClean="0"/>
              <a:t> </a:t>
            </a:r>
            <a:r>
              <a:rPr lang="ru-RU" sz="3400" dirty="0" err="1"/>
              <a:t>Bank</a:t>
            </a:r>
            <a:r>
              <a:rPr lang="ru-RU" sz="3400" dirty="0"/>
              <a:t> </a:t>
            </a:r>
            <a:r>
              <a:rPr lang="ru-RU" sz="3400" dirty="0" err="1"/>
              <a:t>of</a:t>
            </a:r>
            <a:r>
              <a:rPr lang="ru-RU" sz="3400" dirty="0"/>
              <a:t> </a:t>
            </a:r>
            <a:r>
              <a:rPr lang="ru-RU" sz="3400" dirty="0" err="1"/>
              <a:t>Scotland</a:t>
            </a:r>
            <a:r>
              <a:rPr lang="ru-RU" sz="3400" dirty="0"/>
              <a:t> заплатит миллиард долларов за обман акционеров </a:t>
            </a:r>
          </a:p>
          <a:p>
            <a:pPr lvl="0"/>
            <a:endParaRPr lang="en-US" sz="3400" dirty="0" smtClean="0"/>
          </a:p>
          <a:p>
            <a:pPr lvl="0"/>
            <a:r>
              <a:rPr lang="ru-RU" sz="3400" dirty="0" smtClean="0"/>
              <a:t>Чиновникам </a:t>
            </a:r>
            <a:r>
              <a:rPr lang="ru-RU" sz="3400" dirty="0"/>
              <a:t>запретили автомобили с мощным двигателем</a:t>
            </a:r>
          </a:p>
          <a:p>
            <a:pPr lvl="0"/>
            <a:endParaRPr lang="en-US" sz="3400" dirty="0" smtClean="0"/>
          </a:p>
          <a:p>
            <a:pPr lvl="0"/>
            <a:r>
              <a:rPr lang="ru-RU" sz="3400" dirty="0" smtClean="0"/>
              <a:t>В </a:t>
            </a:r>
            <a:r>
              <a:rPr lang="ru-RU" sz="3400" dirty="0"/>
              <a:t>Минобороны подтвердили потерю Су-33 при посадке на «Адмирал Кузнецов» </a:t>
            </a:r>
          </a:p>
          <a:p>
            <a:pPr lvl="0"/>
            <a:endParaRPr lang="en-US" sz="3400" dirty="0" smtClean="0"/>
          </a:p>
          <a:p>
            <a:pPr lvl="0"/>
            <a:r>
              <a:rPr lang="ru-RU" sz="3400" dirty="0" err="1" smtClean="0"/>
              <a:t>Хокинг</a:t>
            </a:r>
            <a:r>
              <a:rPr lang="ru-RU" sz="3400" dirty="0" smtClean="0"/>
              <a:t> </a:t>
            </a:r>
            <a:r>
              <a:rPr lang="ru-RU" sz="3400" dirty="0"/>
              <a:t>предложил новое описание черных дыр. </a:t>
            </a:r>
          </a:p>
          <a:p>
            <a:pPr lvl="0"/>
            <a:endParaRPr lang="en-US" sz="3400" dirty="0" smtClean="0"/>
          </a:p>
          <a:p>
            <a:pPr lvl="0"/>
            <a:r>
              <a:rPr lang="ru-RU" sz="3400" dirty="0" smtClean="0"/>
              <a:t>Евгений </a:t>
            </a:r>
            <a:r>
              <a:rPr lang="ru-RU" sz="3400" dirty="0"/>
              <a:t>Исаков о развитии серфинга в России и его главных опасностях.</a:t>
            </a:r>
          </a:p>
          <a:p>
            <a:pPr lvl="0"/>
            <a:endParaRPr lang="en-US" sz="3400" dirty="0" smtClean="0"/>
          </a:p>
          <a:p>
            <a:pPr lvl="0"/>
            <a:r>
              <a:rPr lang="ru-RU" sz="3400" dirty="0" smtClean="0"/>
              <a:t>Почему </a:t>
            </a:r>
            <a:r>
              <a:rPr lang="ru-RU" sz="3400" dirty="0"/>
              <a:t>в России падает производство пушнины? </a:t>
            </a:r>
          </a:p>
          <a:p>
            <a:pPr lvl="0"/>
            <a:endParaRPr lang="en-US" sz="3400" dirty="0" smtClean="0"/>
          </a:p>
          <a:p>
            <a:pPr lvl="0"/>
            <a:r>
              <a:rPr lang="ru-RU" sz="3400" dirty="0" smtClean="0"/>
              <a:t>Власти </a:t>
            </a:r>
            <a:r>
              <a:rPr lang="ru-RU" sz="3400" dirty="0"/>
              <a:t>объяснили введение платы за дождь</a:t>
            </a:r>
          </a:p>
          <a:p>
            <a:pPr lvl="0"/>
            <a:endParaRPr lang="en-US" sz="3400" i="1" dirty="0" smtClean="0"/>
          </a:p>
          <a:p>
            <a:pPr lvl="0"/>
            <a:r>
              <a:rPr lang="ru-RU" sz="3400" i="1" dirty="0" err="1" smtClean="0"/>
              <a:t>Гуаидо</a:t>
            </a:r>
            <a:r>
              <a:rPr lang="ru-RU" sz="3400" i="1" dirty="0" smtClean="0"/>
              <a:t> </a:t>
            </a:r>
            <a:r>
              <a:rPr lang="ru-RU" sz="3400" i="1" dirty="0"/>
              <a:t>назвал дату начала направленной на свержение </a:t>
            </a:r>
            <a:r>
              <a:rPr lang="ru-RU" sz="3400" i="1" dirty="0" err="1"/>
              <a:t>Мадуро</a:t>
            </a:r>
            <a:r>
              <a:rPr lang="ru-RU" sz="3400" i="1" dirty="0"/>
              <a:t> операции</a:t>
            </a:r>
            <a:r>
              <a:rPr lang="ru-RU" sz="3400" i="1" dirty="0">
                <a:hlinkClick r:id="rId2"/>
              </a:rPr>
              <a:t> </a:t>
            </a:r>
            <a:r>
              <a:rPr lang="ru-RU" sz="3400" u="sng" dirty="0">
                <a:hlinkClick r:id="rId2"/>
              </a:rPr>
              <a:t>https://</a:t>
            </a:r>
            <a:r>
              <a:rPr lang="ru-RU" sz="3400" u="sng" dirty="0" smtClean="0">
                <a:hlinkClick r:id="rId2"/>
              </a:rPr>
              <a:t>www.rbc.ru/politics/28/03/2019/5c9bf3549a794766d6e39428?from=from_main</a:t>
            </a:r>
            <a:r>
              <a:rPr lang="ru-RU" dirty="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en-US" dirty="0" smtClean="0">
                <a:solidFill>
                  <a:srgbClr val="7030A0"/>
                </a:solidFill>
              </a:rPr>
              <a:t>Presuppositions and </a:t>
            </a:r>
            <a:r>
              <a:rPr lang="en-US" dirty="0" err="1" smtClean="0">
                <a:solidFill>
                  <a:srgbClr val="7030A0"/>
                </a:solidFill>
              </a:rPr>
              <a:t>implicatures</a:t>
            </a:r>
            <a:endParaRPr lang="ru-RU" dirty="0">
              <a:solidFill>
                <a:srgbClr val="7030A0"/>
              </a:solidFill>
            </a:endParaRPr>
          </a:p>
        </p:txBody>
      </p:sp>
      <p:sp>
        <p:nvSpPr>
          <p:cNvPr id="3" name="Содержимое 2"/>
          <p:cNvSpPr>
            <a:spLocks noGrp="1"/>
          </p:cNvSpPr>
          <p:nvPr>
            <p:ph idx="1"/>
          </p:nvPr>
        </p:nvSpPr>
        <p:spPr>
          <a:xfrm>
            <a:off x="457200" y="1000108"/>
            <a:ext cx="8229600" cy="5572164"/>
          </a:xfrm>
        </p:spPr>
        <p:txBody>
          <a:bodyPr>
            <a:normAutofit fontScale="47500" lnSpcReduction="20000"/>
          </a:bodyPr>
          <a:lstStyle/>
          <a:p>
            <a:pPr lvl="0">
              <a:buNone/>
            </a:pPr>
            <a:endParaRPr lang="ru-RU" dirty="0"/>
          </a:p>
          <a:p>
            <a:pPr>
              <a:buNone/>
            </a:pPr>
            <a:r>
              <a:rPr lang="ru-RU" sz="3800" dirty="0" smtClean="0"/>
              <a:t>Заголовки </a:t>
            </a:r>
            <a:r>
              <a:rPr lang="ru-RU" sz="3800" dirty="0"/>
              <a:t>газет часто содержат </a:t>
            </a:r>
            <a:r>
              <a:rPr lang="ru-RU" sz="3800" dirty="0" err="1"/>
              <a:t>импликатуры</a:t>
            </a:r>
            <a:r>
              <a:rPr lang="ru-RU" sz="3800" dirty="0"/>
              <a:t>. Какие тут содержатся </a:t>
            </a:r>
            <a:r>
              <a:rPr lang="ru-RU" sz="3800" dirty="0" err="1"/>
              <a:t>импликатуры</a:t>
            </a:r>
            <a:r>
              <a:rPr lang="ru-RU" sz="3800" dirty="0"/>
              <a:t>? </a:t>
            </a:r>
          </a:p>
          <a:p>
            <a:pPr>
              <a:buNone/>
            </a:pPr>
            <a:r>
              <a:rPr lang="ru-RU" sz="3800" dirty="0"/>
              <a:t> </a:t>
            </a:r>
          </a:p>
          <a:p>
            <a:pPr lvl="0"/>
            <a:r>
              <a:rPr lang="ru-RU" sz="3800" dirty="0"/>
              <a:t>К </a:t>
            </a:r>
            <a:r>
              <a:rPr lang="ru-RU" sz="3800" dirty="0" err="1"/>
              <a:t>видеоблогеру</a:t>
            </a:r>
            <a:r>
              <a:rPr lang="ru-RU" sz="3800" dirty="0"/>
              <a:t> в Кемерово пришли с обыском после ролика про банкира </a:t>
            </a:r>
            <a:r>
              <a:rPr lang="ru-RU" sz="3800" dirty="0" err="1"/>
              <a:t>Тинькова</a:t>
            </a:r>
            <a:r>
              <a:rPr lang="ru-RU" sz="3800" dirty="0"/>
              <a:t> </a:t>
            </a:r>
            <a:r>
              <a:rPr lang="ru-RU" sz="3800" u="sng" dirty="0">
                <a:hlinkClick r:id="rId2"/>
              </a:rPr>
              <a:t>https://www.novayagazeta.ru/news/2017/09/13/135229-k-videoblogeru-v-kemerovo-prishli-s-obyskom-posle-rolika-pro-bankira-tinkova</a:t>
            </a:r>
            <a:endParaRPr lang="ru-RU" sz="3800" dirty="0"/>
          </a:p>
          <a:p>
            <a:pPr>
              <a:buNone/>
            </a:pPr>
            <a:r>
              <a:rPr lang="ru-RU" sz="3800" dirty="0"/>
              <a:t> </a:t>
            </a:r>
          </a:p>
          <a:p>
            <a:pPr lvl="0"/>
            <a:r>
              <a:rPr lang="ru-RU" sz="3800" dirty="0"/>
              <a:t>Журналистка </a:t>
            </a:r>
            <a:r>
              <a:rPr lang="ru-RU" sz="3800" dirty="0" err="1"/>
              <a:t>Латынина</a:t>
            </a:r>
            <a:r>
              <a:rPr lang="ru-RU" sz="3800" dirty="0"/>
              <a:t> покинула Россию после поджога ее автомобиля https://rg.ru/2017/09/10/zhurnalistka-latynina-pokinula-rossiiu-posle-podzhoga-ee-avtomobilia.html </a:t>
            </a:r>
          </a:p>
          <a:p>
            <a:pPr>
              <a:buNone/>
            </a:pPr>
            <a:r>
              <a:rPr lang="ru-RU" sz="3800" dirty="0"/>
              <a:t> </a:t>
            </a:r>
          </a:p>
          <a:p>
            <a:pPr lvl="0"/>
            <a:r>
              <a:rPr lang="ru-RU" sz="3800" dirty="0"/>
              <a:t>Путину в "</a:t>
            </a:r>
            <a:r>
              <a:rPr lang="ru-RU" sz="3800" dirty="0" err="1"/>
              <a:t>Яндексе</a:t>
            </a:r>
            <a:r>
              <a:rPr lang="ru-RU" sz="3800" dirty="0"/>
              <a:t>" </a:t>
            </a:r>
            <a:r>
              <a:rPr lang="ru-RU" sz="3800" dirty="0" err="1"/>
              <a:t>в</a:t>
            </a:r>
            <a:r>
              <a:rPr lang="ru-RU" sz="3800" dirty="0"/>
              <a:t> условиях повышенной безопасности показали "Алису", беспилотный автомобиль и обещали индустриальную революцию </a:t>
            </a:r>
            <a:r>
              <a:rPr lang="ru-RU" sz="3800" u="sng" dirty="0">
                <a:hlinkClick r:id="rId3"/>
              </a:rPr>
              <a:t>http://www.newsru.com/russia/21sep2017/putin_yandex.html</a:t>
            </a:r>
            <a:endParaRPr lang="ru-RU" sz="3800" dirty="0"/>
          </a:p>
          <a:p>
            <a:pPr>
              <a:buNone/>
            </a:pPr>
            <a:endParaRPr lang="ru-RU" sz="3800" dirty="0"/>
          </a:p>
          <a:p>
            <a:pPr lvl="0"/>
            <a:r>
              <a:rPr lang="ru-RU" sz="3800" dirty="0"/>
              <a:t>Россиянка сходила в магазин и осталась без квартиры </a:t>
            </a:r>
            <a:r>
              <a:rPr lang="ru-RU" sz="3800" u="sng" dirty="0">
                <a:hlinkClick r:id="rId4"/>
              </a:rPr>
              <a:t>https://lenta.ru/news/2018/07/31/stayhome/</a:t>
            </a:r>
            <a:endParaRPr lang="ru-RU" sz="3800" dirty="0"/>
          </a:p>
          <a:p>
            <a:pPr>
              <a:buNone/>
            </a:pPr>
            <a:endParaRPr lang="ru-RU" sz="3800" dirty="0"/>
          </a:p>
          <a:p>
            <a:pPr lvl="0"/>
            <a:r>
              <a:rPr lang="ru-RU" sz="3800" dirty="0"/>
              <a:t>Россия готова к отключению Интернета [Эхо Мира, 05.08.2018] Содержание: На данный момент Интернет в России достаточно технологически развит, чтобы полноценно работать в случае блокировки со стороны западных стран</a:t>
            </a:r>
            <a:r>
              <a:rPr lang="ru-RU" sz="3800" dirty="0" smtClean="0"/>
              <a:t>.</a:t>
            </a:r>
            <a:r>
              <a:rPr lang="ru-RU" sz="3800"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2">
                    <a:lumMod val="10000"/>
                  </a:schemeClr>
                </a:solidFill>
              </a:rPr>
              <a:t>Huff, 1954: </a:t>
            </a:r>
            <a:r>
              <a:rPr lang="en-US" dirty="0" smtClean="0">
                <a:solidFill>
                  <a:srgbClr val="7030A0"/>
                </a:solidFill>
              </a:rPr>
              <a:t>The</a:t>
            </a:r>
            <a:r>
              <a:rPr lang="ru-RU" dirty="0" smtClean="0">
                <a:solidFill>
                  <a:srgbClr val="7030A0"/>
                </a:solidFill>
              </a:rPr>
              <a:t> </a:t>
            </a:r>
            <a:r>
              <a:rPr lang="en-US" dirty="0" smtClean="0">
                <a:solidFill>
                  <a:srgbClr val="7030A0"/>
                </a:solidFill>
              </a:rPr>
              <a:t>little figures that are not there</a:t>
            </a:r>
            <a:endParaRPr lang="ru-RU" dirty="0"/>
          </a:p>
        </p:txBody>
      </p:sp>
      <p:pic>
        <p:nvPicPr>
          <p:cNvPr id="1026" name="Picture 2"/>
          <p:cNvPicPr>
            <a:picLocks noGrp="1" noChangeAspect="1" noChangeArrowheads="1"/>
          </p:cNvPicPr>
          <p:nvPr>
            <p:ph idx="1"/>
          </p:nvPr>
        </p:nvPicPr>
        <p:blipFill>
          <a:blip r:embed="rId2"/>
          <a:srcRect/>
          <a:stretch>
            <a:fillRect/>
          </a:stretch>
        </p:blipFill>
        <p:spPr bwMode="auto">
          <a:xfrm>
            <a:off x="945351" y="1600200"/>
            <a:ext cx="7253297" cy="4525963"/>
          </a:xfrm>
          <a:prstGeom prst="rect">
            <a:avLst/>
          </a:prstGeom>
          <a:noFill/>
          <a:ln w="9525">
            <a:noFill/>
            <a:miter lim="800000"/>
            <a:headEnd/>
            <a:tailEnd/>
          </a:ln>
          <a:effectLst/>
        </p:spPr>
      </p:pic>
      <p:sp>
        <p:nvSpPr>
          <p:cNvPr id="5" name="Прямоугольник 4"/>
          <p:cNvSpPr/>
          <p:nvPr/>
        </p:nvSpPr>
        <p:spPr>
          <a:xfrm>
            <a:off x="3143240" y="6000768"/>
            <a:ext cx="5286380" cy="369332"/>
          </a:xfrm>
          <a:prstGeom prst="rect">
            <a:avLst/>
          </a:prstGeom>
        </p:spPr>
        <p:txBody>
          <a:bodyPr wrap="square">
            <a:spAutoFit/>
          </a:bodyPr>
          <a:lstStyle/>
          <a:p>
            <a:r>
              <a:rPr lang="en-US" dirty="0" smtClean="0"/>
              <a:t>a graph used to advertise an advertising agency</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082660"/>
          </a:xfrm>
        </p:spPr>
        <p:txBody>
          <a:bodyPr>
            <a:normAutofit fontScale="90000"/>
          </a:bodyPr>
          <a:lstStyle/>
          <a:p>
            <a:r>
              <a:rPr lang="en-US" dirty="0" smtClean="0">
                <a:solidFill>
                  <a:schemeClr val="bg2">
                    <a:lumMod val="10000"/>
                  </a:schemeClr>
                </a:solidFill>
              </a:rPr>
              <a:t>Huff, 1954: </a:t>
            </a:r>
            <a:r>
              <a:rPr lang="en-US" dirty="0" smtClean="0">
                <a:solidFill>
                  <a:srgbClr val="7030A0"/>
                </a:solidFill>
              </a:rPr>
              <a:t>Much ado about Practically Nothing</a:t>
            </a:r>
            <a:endParaRPr lang="ru-RU" dirty="0"/>
          </a:p>
        </p:txBody>
      </p:sp>
      <p:sp>
        <p:nvSpPr>
          <p:cNvPr id="3" name="Содержимое 2"/>
          <p:cNvSpPr>
            <a:spLocks noGrp="1"/>
          </p:cNvSpPr>
          <p:nvPr>
            <p:ph idx="1"/>
          </p:nvPr>
        </p:nvSpPr>
        <p:spPr>
          <a:xfrm>
            <a:off x="457200" y="1714488"/>
            <a:ext cx="8229600" cy="4714908"/>
          </a:xfrm>
        </p:spPr>
        <p:txBody>
          <a:bodyPr>
            <a:normAutofit fontScale="70000" lnSpcReduction="20000"/>
          </a:bodyPr>
          <a:lstStyle/>
          <a:p>
            <a:r>
              <a:rPr lang="en-US" dirty="0" smtClean="0"/>
              <a:t>‘Sometimes the big ado is made about a difference that is mathematically real and demonstrable but so tiny as to have no importance. This is in defiance of the fine old saying that a difference is a difference only if it makes a difference.’</a:t>
            </a:r>
          </a:p>
          <a:p>
            <a:pPr>
              <a:buNone/>
            </a:pPr>
            <a:endParaRPr lang="en-US" dirty="0" smtClean="0"/>
          </a:p>
          <a:p>
            <a:r>
              <a:rPr lang="en-US" dirty="0" smtClean="0"/>
              <a:t>Example: ‘The conclusion stated by the magazine and borne out in its detailed figures was that all the brands were virtually identical and that it didn't make any difference which one you smoked. But somebody spotted something. In the lists of almost identical amounts of poisons, one cigarette had to be at the bottom, and the one was Old Gold. Out went the telegrams, and big advertisements appeared in newspapers at once in the biggest type at hand. The headlines and the copy simply said that of all cigarettes tested by this great national magazine Old Cold had the least of these undesirable things in its smoke. Excluded were all figures and any hint that the difference was negligible.’</a:t>
            </a: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solidFill>
                  <a:schemeClr val="bg2">
                    <a:lumMod val="10000"/>
                  </a:schemeClr>
                </a:solidFill>
              </a:rPr>
              <a:t>Huff, 1954: </a:t>
            </a:r>
            <a:r>
              <a:rPr lang="en-US" dirty="0" smtClean="0">
                <a:solidFill>
                  <a:srgbClr val="7030A0"/>
                </a:solidFill>
              </a:rPr>
              <a:t>The Gee-Whiz Graph</a:t>
            </a:r>
            <a:endParaRPr lang="ru-RU" dirty="0"/>
          </a:p>
        </p:txBody>
      </p:sp>
      <p:pic>
        <p:nvPicPr>
          <p:cNvPr id="2050" name="Picture 2"/>
          <p:cNvPicPr>
            <a:picLocks noGrp="1" noChangeAspect="1" noChangeArrowheads="1"/>
          </p:cNvPicPr>
          <p:nvPr>
            <p:ph idx="1"/>
          </p:nvPr>
        </p:nvPicPr>
        <p:blipFill>
          <a:blip r:embed="rId2"/>
          <a:srcRect/>
          <a:stretch>
            <a:fillRect/>
          </a:stretch>
        </p:blipFill>
        <p:spPr bwMode="auto">
          <a:xfrm>
            <a:off x="2015793" y="1600200"/>
            <a:ext cx="511241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bg2">
                    <a:lumMod val="10000"/>
                  </a:schemeClr>
                </a:solidFill>
              </a:rPr>
              <a:t>Huff, 1954: </a:t>
            </a:r>
            <a:r>
              <a:rPr lang="en-US" dirty="0" smtClean="0">
                <a:solidFill>
                  <a:srgbClr val="7030A0"/>
                </a:solidFill>
              </a:rPr>
              <a:t>The Gee-Whiz Graph</a:t>
            </a:r>
            <a:endParaRPr lang="ru-RU" dirty="0"/>
          </a:p>
        </p:txBody>
      </p:sp>
      <p:pic>
        <p:nvPicPr>
          <p:cNvPr id="3074" name="Picture 2"/>
          <p:cNvPicPr>
            <a:picLocks noGrp="1" noChangeAspect="1" noChangeArrowheads="1"/>
          </p:cNvPicPr>
          <p:nvPr>
            <p:ph idx="1"/>
          </p:nvPr>
        </p:nvPicPr>
        <p:blipFill>
          <a:blip r:embed="rId2"/>
          <a:srcRect/>
          <a:stretch>
            <a:fillRect/>
          </a:stretch>
        </p:blipFill>
        <p:spPr bwMode="auto">
          <a:xfrm>
            <a:off x="1559061" y="1600200"/>
            <a:ext cx="6025877"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2">
                    <a:lumMod val="10000"/>
                  </a:schemeClr>
                </a:solidFill>
              </a:rPr>
              <a:t>Huff, 1954: </a:t>
            </a:r>
            <a:r>
              <a:rPr lang="en-US" dirty="0" smtClean="0">
                <a:solidFill>
                  <a:srgbClr val="7030A0"/>
                </a:solidFill>
              </a:rPr>
              <a:t>The One-dimensional Picture</a:t>
            </a:r>
            <a:endParaRPr lang="ru-RU" dirty="0"/>
          </a:p>
        </p:txBody>
      </p:sp>
      <p:pic>
        <p:nvPicPr>
          <p:cNvPr id="4098" name="Picture 2"/>
          <p:cNvPicPr>
            <a:picLocks noGrp="1" noChangeAspect="1" noChangeArrowheads="1"/>
          </p:cNvPicPr>
          <p:nvPr>
            <p:ph idx="1"/>
          </p:nvPr>
        </p:nvPicPr>
        <p:blipFill>
          <a:blip r:embed="rId2"/>
          <a:srcRect/>
          <a:stretch>
            <a:fillRect/>
          </a:stretch>
        </p:blipFill>
        <p:spPr bwMode="auto">
          <a:xfrm>
            <a:off x="214283" y="2071678"/>
            <a:ext cx="3958966" cy="2840039"/>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91483" y="2357430"/>
            <a:ext cx="4452517" cy="2290759"/>
          </a:xfrm>
          <a:prstGeom prst="rect">
            <a:avLst/>
          </a:prstGeom>
          <a:noFill/>
          <a:ln w="9525">
            <a:noFill/>
            <a:miter lim="800000"/>
            <a:headEnd/>
            <a:tailEnd/>
          </a:ln>
          <a:effectLst/>
        </p:spPr>
      </p:pic>
      <p:sp>
        <p:nvSpPr>
          <p:cNvPr id="6" name="Прямоугольник 5"/>
          <p:cNvSpPr/>
          <p:nvPr/>
        </p:nvSpPr>
        <p:spPr>
          <a:xfrm>
            <a:off x="857224" y="5214950"/>
            <a:ext cx="7215238" cy="646331"/>
          </a:xfrm>
          <a:prstGeom prst="rect">
            <a:avLst/>
          </a:prstGeom>
        </p:spPr>
        <p:txBody>
          <a:bodyPr wrap="square">
            <a:spAutoFit/>
          </a:bodyPr>
          <a:lstStyle/>
          <a:p>
            <a:r>
              <a:rPr lang="en-US" dirty="0" smtClean="0"/>
              <a:t>If one moneybag holds $30, the other, having eight times the volume, must hold not $60, but $240.</a:t>
            </a: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2">
                    <a:lumMod val="10000"/>
                  </a:schemeClr>
                </a:solidFill>
              </a:rPr>
              <a:t>Huff, 1954: </a:t>
            </a:r>
            <a:r>
              <a:rPr lang="en-US" dirty="0" smtClean="0">
                <a:solidFill>
                  <a:srgbClr val="7030A0"/>
                </a:solidFill>
              </a:rPr>
              <a:t>The Semi-attached Figure</a:t>
            </a:r>
            <a:endParaRPr lang="ru-RU" dirty="0"/>
          </a:p>
        </p:txBody>
      </p:sp>
      <p:sp>
        <p:nvSpPr>
          <p:cNvPr id="3" name="Содержимое 2"/>
          <p:cNvSpPr>
            <a:spLocks noGrp="1"/>
          </p:cNvSpPr>
          <p:nvPr>
            <p:ph idx="1"/>
          </p:nvPr>
        </p:nvSpPr>
        <p:spPr/>
        <p:txBody>
          <a:bodyPr>
            <a:normAutofit fontScale="77500" lnSpcReduction="20000"/>
          </a:bodyPr>
          <a:lstStyle/>
          <a:p>
            <a:r>
              <a:rPr lang="en-US" dirty="0" smtClean="0"/>
              <a:t>‘If you can't prove what you want to prove, demonstrate something else and pretend that they are the same thing.’</a:t>
            </a:r>
          </a:p>
          <a:p>
            <a:r>
              <a:rPr lang="en-US" dirty="0" smtClean="0"/>
              <a:t>Example: ‘You can't prove that your nostrum cures colds, but you can publish (in large type) a sworn laboratory report that half an ounce of the stuff killed 31,108 genus in a test tube in eleven seconds.’</a:t>
            </a:r>
          </a:p>
          <a:p>
            <a:r>
              <a:rPr lang="en-US" dirty="0" smtClean="0"/>
              <a:t>‘There are often many ways of expressing any figure. You can, for instance, express exactly the same fact by calling it a one per cent return on sales, a fifteen per cent return on investment, a ten-million-dollar profit, an increase in profits of forty per cent (compared with 193539 average), or a decrease of sixty per cent from last year.’</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2">
                    <a:lumMod val="10000"/>
                  </a:schemeClr>
                </a:solidFill>
              </a:rPr>
              <a:t>Huff, 1954: </a:t>
            </a:r>
            <a:r>
              <a:rPr lang="en-US" dirty="0" smtClean="0">
                <a:solidFill>
                  <a:srgbClr val="7030A0"/>
                </a:solidFill>
              </a:rPr>
              <a:t>The Semi-attached Figure</a:t>
            </a:r>
            <a:endParaRPr lang="ru-RU" dirty="0"/>
          </a:p>
        </p:txBody>
      </p:sp>
      <p:sp>
        <p:nvSpPr>
          <p:cNvPr id="3" name="Содержимое 2"/>
          <p:cNvSpPr>
            <a:spLocks noGrp="1"/>
          </p:cNvSpPr>
          <p:nvPr>
            <p:ph idx="1"/>
          </p:nvPr>
        </p:nvSpPr>
        <p:spPr/>
        <p:txBody>
          <a:bodyPr>
            <a:normAutofit/>
          </a:bodyPr>
          <a:lstStyle/>
          <a:p>
            <a:r>
              <a:rPr lang="en-US" dirty="0" smtClean="0"/>
              <a:t>‘The death rate in the Navy during the Spanish-American War was nine per thousand. For civilian in New York City during the same period it was sixteen per thousand. Navy recruiters later used these figures to show that it was safer to be in the Navy than out of it.’</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solidFill>
                  <a:schemeClr val="bg2">
                    <a:lumMod val="10000"/>
                  </a:schemeClr>
                </a:solidFill>
              </a:rPr>
              <a:t>Huff, 1954: </a:t>
            </a:r>
            <a:r>
              <a:rPr lang="en-US" sz="3200" dirty="0" smtClean="0">
                <a:solidFill>
                  <a:srgbClr val="7030A0"/>
                </a:solidFill>
              </a:rPr>
              <a:t>The Sample with the Built-in Bias</a:t>
            </a:r>
            <a:endParaRPr lang="ru-RU" sz="3200" dirty="0">
              <a:solidFill>
                <a:srgbClr val="7030A0"/>
              </a:solidFill>
            </a:endParaRPr>
          </a:p>
        </p:txBody>
      </p:sp>
      <p:sp>
        <p:nvSpPr>
          <p:cNvPr id="3" name="Содержимое 2"/>
          <p:cNvSpPr>
            <a:spLocks noGrp="1"/>
          </p:cNvSpPr>
          <p:nvPr>
            <p:ph idx="1"/>
          </p:nvPr>
        </p:nvSpPr>
        <p:spPr>
          <a:xfrm>
            <a:off x="457200" y="1714488"/>
            <a:ext cx="8229600" cy="4714908"/>
          </a:xfrm>
        </p:spPr>
        <p:txBody>
          <a:bodyPr>
            <a:normAutofit lnSpcReduction="10000"/>
          </a:bodyPr>
          <a:lstStyle/>
          <a:p>
            <a:r>
              <a:rPr lang="en-US" sz="2800" dirty="0" smtClean="0">
                <a:solidFill>
                  <a:schemeClr val="bg2">
                    <a:lumMod val="10000"/>
                  </a:schemeClr>
                </a:solidFill>
              </a:rPr>
              <a:t>“The average </a:t>
            </a:r>
            <a:r>
              <a:rPr lang="en-US" sz="2800" dirty="0" err="1" smtClean="0">
                <a:solidFill>
                  <a:schemeClr val="bg2">
                    <a:lumMod val="10000"/>
                  </a:schemeClr>
                </a:solidFill>
              </a:rPr>
              <a:t>Yaleman</a:t>
            </a:r>
            <a:r>
              <a:rPr lang="en-US" sz="2800" dirty="0" smtClean="0">
                <a:solidFill>
                  <a:schemeClr val="bg2">
                    <a:lumMod val="10000"/>
                  </a:schemeClr>
                </a:solidFill>
              </a:rPr>
              <a:t>, Class of ’24, makes $25,111 a year”</a:t>
            </a:r>
            <a:endParaRPr lang="ru-RU" sz="2800" dirty="0" smtClean="0">
              <a:solidFill>
                <a:schemeClr val="bg2">
                  <a:lumMod val="10000"/>
                </a:schemeClr>
              </a:solidFill>
            </a:endParaRPr>
          </a:p>
          <a:p>
            <a:pPr>
              <a:buNone/>
            </a:pPr>
            <a:endParaRPr lang="ru-RU" sz="2800" dirty="0" smtClean="0">
              <a:solidFill>
                <a:schemeClr val="bg2">
                  <a:lumMod val="10000"/>
                </a:schemeClr>
              </a:solidFill>
            </a:endParaRPr>
          </a:p>
          <a:p>
            <a:r>
              <a:rPr lang="en-US" sz="2800" dirty="0" smtClean="0">
                <a:solidFill>
                  <a:schemeClr val="bg2">
                    <a:lumMod val="10000"/>
                  </a:schemeClr>
                </a:solidFill>
              </a:rPr>
              <a:t>Suspicious?</a:t>
            </a:r>
          </a:p>
          <a:p>
            <a:r>
              <a:rPr lang="en-US" sz="2800" dirty="0" smtClean="0">
                <a:solidFill>
                  <a:schemeClr val="bg2">
                    <a:lumMod val="10000"/>
                  </a:schemeClr>
                </a:solidFill>
              </a:rPr>
              <a:t>Yes:</a:t>
            </a:r>
          </a:p>
          <a:p>
            <a:pPr>
              <a:buNone/>
            </a:pPr>
            <a:endParaRPr lang="en-US" sz="2800" dirty="0" smtClean="0">
              <a:solidFill>
                <a:schemeClr val="bg2">
                  <a:lumMod val="10000"/>
                </a:schemeClr>
              </a:solidFill>
            </a:endParaRPr>
          </a:p>
          <a:p>
            <a:pPr>
              <a:buFont typeface="Wingdings" pitchFamily="2" charset="2"/>
              <a:buChar char="§"/>
            </a:pPr>
            <a:r>
              <a:rPr lang="en-US" sz="2800" dirty="0" smtClean="0">
                <a:solidFill>
                  <a:schemeClr val="bg2">
                    <a:lumMod val="10000"/>
                  </a:schemeClr>
                </a:solidFill>
              </a:rPr>
              <a:t>the figure is too precise: people rarely know their income down to the dollar; </a:t>
            </a:r>
          </a:p>
          <a:p>
            <a:pPr>
              <a:buFont typeface="Wingdings" pitchFamily="2" charset="2"/>
              <a:buChar char="§"/>
            </a:pPr>
            <a:r>
              <a:rPr lang="en-US" sz="2800" dirty="0" smtClean="0">
                <a:solidFill>
                  <a:schemeClr val="bg2">
                    <a:lumMod val="10000"/>
                  </a:schemeClr>
                </a:solidFill>
              </a:rPr>
              <a:t>btw, if you report your own findings, round them appropriately!</a:t>
            </a:r>
          </a:p>
          <a:p>
            <a:pPr>
              <a:buNone/>
            </a:pPr>
            <a:endParaRPr lang="en-US" dirty="0" smtClean="0">
              <a:solidFill>
                <a:schemeClr val="bg2">
                  <a:lumMod val="10000"/>
                </a:schemeClr>
              </a:solidFill>
            </a:endParaRPr>
          </a:p>
          <a:p>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solidFill>
                  <a:schemeClr val="bg2">
                    <a:lumMod val="10000"/>
                  </a:schemeClr>
                </a:solidFill>
              </a:rPr>
              <a:t>Huff, 1954: </a:t>
            </a:r>
            <a:r>
              <a:rPr lang="en-US" dirty="0" smtClean="0">
                <a:solidFill>
                  <a:srgbClr val="7030A0"/>
                </a:solidFill>
              </a:rPr>
              <a:t>Post Hoc Rides Again</a:t>
            </a:r>
            <a:endParaRPr lang="ru-RU" dirty="0"/>
          </a:p>
        </p:txBody>
      </p:sp>
      <p:sp>
        <p:nvSpPr>
          <p:cNvPr id="3" name="Содержимое 2"/>
          <p:cNvSpPr>
            <a:spLocks noGrp="1"/>
          </p:cNvSpPr>
          <p:nvPr>
            <p:ph idx="1"/>
          </p:nvPr>
        </p:nvSpPr>
        <p:spPr>
          <a:xfrm>
            <a:off x="457200" y="1285860"/>
            <a:ext cx="8229600" cy="5143536"/>
          </a:xfrm>
        </p:spPr>
        <p:txBody>
          <a:bodyPr>
            <a:normAutofit fontScale="77500" lnSpcReduction="20000"/>
          </a:bodyPr>
          <a:lstStyle/>
          <a:p>
            <a:r>
              <a:rPr lang="en-US" dirty="0" smtClean="0"/>
              <a:t>The fallacy: if B follows A, then A has caused B.</a:t>
            </a:r>
          </a:p>
          <a:p>
            <a:r>
              <a:rPr lang="en-US" dirty="0" smtClean="0"/>
              <a:t>Example: smoking and low grades.</a:t>
            </a:r>
          </a:p>
          <a:p>
            <a:r>
              <a:rPr lang="en-US" dirty="0" smtClean="0"/>
              <a:t>A correlation by chance;</a:t>
            </a:r>
          </a:p>
          <a:p>
            <a:r>
              <a:rPr lang="en-US" dirty="0" smtClean="0"/>
              <a:t>A correlation where it is not possible to tell what caused what;</a:t>
            </a:r>
          </a:p>
          <a:p>
            <a:r>
              <a:rPr lang="en-US" dirty="0" smtClean="0"/>
              <a:t>A genuine correlation, without any one variable having any effect on the other variable.</a:t>
            </a:r>
          </a:p>
          <a:p>
            <a:r>
              <a:rPr lang="en-US" dirty="0" smtClean="0"/>
              <a:t>Another thing to watch out for is a conclusion in which a correlation has been inferred to continue beyond the data with which it has been demonstrated, e.g., rain and crops – a positive correlation holds up to a point and then quickly becomes a negative one.</a:t>
            </a:r>
          </a:p>
          <a:p>
            <a:r>
              <a:rPr lang="en-US" dirty="0" smtClean="0"/>
              <a:t>‘A correlation may be real and based on real cause and effect and still be almost worthless in determining action in any single case.’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Картинки по запросу correlation is not causation examples"/>
          <p:cNvPicPr>
            <a:picLocks noChangeAspect="1" noChangeArrowheads="1"/>
          </p:cNvPicPr>
          <p:nvPr/>
        </p:nvPicPr>
        <p:blipFill>
          <a:blip r:embed="rId2"/>
          <a:srcRect/>
          <a:stretch>
            <a:fillRect/>
          </a:stretch>
        </p:blipFill>
        <p:spPr bwMode="auto">
          <a:xfrm>
            <a:off x="642910" y="2000240"/>
            <a:ext cx="8215370" cy="3009901"/>
          </a:xfrm>
          <a:prstGeom prst="rect">
            <a:avLst/>
          </a:prstGeom>
          <a:noFill/>
        </p:spPr>
      </p:pic>
      <p:sp>
        <p:nvSpPr>
          <p:cNvPr id="5" name="Прямоугольник 4"/>
          <p:cNvSpPr/>
          <p:nvPr/>
        </p:nvSpPr>
        <p:spPr>
          <a:xfrm>
            <a:off x="3286116" y="5286388"/>
            <a:ext cx="5286396" cy="369332"/>
          </a:xfrm>
          <a:prstGeom prst="rect">
            <a:avLst/>
          </a:prstGeom>
        </p:spPr>
        <p:txBody>
          <a:bodyPr wrap="square">
            <a:spAutoFit/>
          </a:bodyPr>
          <a:lstStyle/>
          <a:p>
            <a:r>
              <a:rPr lang="en-US" dirty="0" smtClean="0"/>
              <a:t>http://www.tylervigen.com/spurious-correlations</a:t>
            </a:r>
            <a:endParaRPr lang="ru-R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Картинки по запросу correlation is not causation examples"/>
          <p:cNvPicPr>
            <a:picLocks noChangeAspect="1" noChangeArrowheads="1"/>
          </p:cNvPicPr>
          <p:nvPr/>
        </p:nvPicPr>
        <p:blipFill>
          <a:blip r:embed="rId2"/>
          <a:srcRect/>
          <a:stretch>
            <a:fillRect/>
          </a:stretch>
        </p:blipFill>
        <p:spPr bwMode="auto">
          <a:xfrm>
            <a:off x="500034" y="1571612"/>
            <a:ext cx="8286808" cy="3571900"/>
          </a:xfrm>
          <a:prstGeom prst="rect">
            <a:avLst/>
          </a:prstGeom>
          <a:noFill/>
        </p:spPr>
      </p:pic>
      <p:sp>
        <p:nvSpPr>
          <p:cNvPr id="5" name="Прямоугольник 4"/>
          <p:cNvSpPr/>
          <p:nvPr/>
        </p:nvSpPr>
        <p:spPr>
          <a:xfrm>
            <a:off x="3357554" y="5643578"/>
            <a:ext cx="5214958" cy="369332"/>
          </a:xfrm>
          <a:prstGeom prst="rect">
            <a:avLst/>
          </a:prstGeom>
        </p:spPr>
        <p:txBody>
          <a:bodyPr wrap="square">
            <a:spAutoFit/>
          </a:bodyPr>
          <a:lstStyle/>
          <a:p>
            <a:r>
              <a:rPr lang="en-US" dirty="0" smtClean="0"/>
              <a:t>http://www.tylervigen.com/spurious-correlations</a:t>
            </a:r>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descr="Картинки по запросу correlation is not causation examp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43012" name="AutoShape 4" descr="Картинки по запросу correlation is not causation examp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43014" name="Picture 6" descr="Картинки по запросу correlation is not causation examples"/>
          <p:cNvPicPr>
            <a:picLocks noChangeAspect="1" noChangeArrowheads="1"/>
          </p:cNvPicPr>
          <p:nvPr/>
        </p:nvPicPr>
        <p:blipFill>
          <a:blip r:embed="rId2"/>
          <a:srcRect/>
          <a:stretch>
            <a:fillRect/>
          </a:stretch>
        </p:blipFill>
        <p:spPr bwMode="auto">
          <a:xfrm>
            <a:off x="428596" y="2000240"/>
            <a:ext cx="8286808" cy="3286148"/>
          </a:xfrm>
          <a:prstGeom prst="rect">
            <a:avLst/>
          </a:prstGeom>
          <a:noFill/>
        </p:spPr>
      </p:pic>
      <p:sp>
        <p:nvSpPr>
          <p:cNvPr id="5" name="Прямоугольник 4"/>
          <p:cNvSpPr/>
          <p:nvPr/>
        </p:nvSpPr>
        <p:spPr>
          <a:xfrm>
            <a:off x="2786050" y="5715016"/>
            <a:ext cx="5286396" cy="369332"/>
          </a:xfrm>
          <a:prstGeom prst="rect">
            <a:avLst/>
          </a:prstGeom>
        </p:spPr>
        <p:txBody>
          <a:bodyPr wrap="square">
            <a:spAutoFit/>
          </a:bodyPr>
          <a:lstStyle/>
          <a:p>
            <a:r>
              <a:rPr lang="en-US" dirty="0" smtClean="0"/>
              <a:t>http://www.tylervigen.com/spurious-correlations</a:t>
            </a:r>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Картинки по запросу correlation is not causation examples"/>
          <p:cNvPicPr>
            <a:picLocks noChangeAspect="1" noChangeArrowheads="1"/>
          </p:cNvPicPr>
          <p:nvPr/>
        </p:nvPicPr>
        <p:blipFill>
          <a:blip r:embed="rId2"/>
          <a:srcRect/>
          <a:stretch>
            <a:fillRect/>
          </a:stretch>
        </p:blipFill>
        <p:spPr bwMode="auto">
          <a:xfrm>
            <a:off x="714348" y="1928802"/>
            <a:ext cx="7639050" cy="3009901"/>
          </a:xfrm>
          <a:prstGeom prst="rect">
            <a:avLst/>
          </a:prstGeom>
          <a:noFill/>
        </p:spPr>
      </p:pic>
      <p:sp>
        <p:nvSpPr>
          <p:cNvPr id="5" name="Прямоугольник 4"/>
          <p:cNvSpPr/>
          <p:nvPr/>
        </p:nvSpPr>
        <p:spPr>
          <a:xfrm>
            <a:off x="2071670" y="5500702"/>
            <a:ext cx="5500694" cy="369332"/>
          </a:xfrm>
          <a:prstGeom prst="rect">
            <a:avLst/>
          </a:prstGeom>
        </p:spPr>
        <p:txBody>
          <a:bodyPr wrap="square">
            <a:spAutoFit/>
          </a:bodyPr>
          <a:lstStyle/>
          <a:p>
            <a:r>
              <a:rPr lang="en-US" dirty="0" smtClean="0"/>
              <a:t>http://www.tylervigen.com/spurious-correlations</a:t>
            </a:r>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Картинки по запросу correlation is not causation examples"/>
          <p:cNvPicPr>
            <a:picLocks noChangeAspect="1" noChangeArrowheads="1"/>
          </p:cNvPicPr>
          <p:nvPr/>
        </p:nvPicPr>
        <p:blipFill>
          <a:blip r:embed="rId2"/>
          <a:srcRect/>
          <a:stretch>
            <a:fillRect/>
          </a:stretch>
        </p:blipFill>
        <p:spPr bwMode="auto">
          <a:xfrm>
            <a:off x="285720" y="357166"/>
            <a:ext cx="8072494" cy="6000792"/>
          </a:xfrm>
          <a:prstGeom prst="rect">
            <a:avLst/>
          </a:prstGeom>
          <a:noFill/>
        </p:spPr>
      </p:pic>
      <p:sp>
        <p:nvSpPr>
          <p:cNvPr id="5" name="Прямоугольник 4"/>
          <p:cNvSpPr/>
          <p:nvPr/>
        </p:nvSpPr>
        <p:spPr>
          <a:xfrm>
            <a:off x="6786578" y="6000768"/>
            <a:ext cx="1190903" cy="369332"/>
          </a:xfrm>
          <a:prstGeom prst="rect">
            <a:avLst/>
          </a:prstGeom>
        </p:spPr>
        <p:txBody>
          <a:bodyPr wrap="square">
            <a:spAutoFit/>
          </a:bodyPr>
          <a:lstStyle/>
          <a:p>
            <a:r>
              <a:rPr lang="en-US" dirty="0" err="1" smtClean="0">
                <a:hlinkClick r:id="rId3"/>
              </a:rPr>
              <a:t>ThinkWell</a:t>
            </a:r>
            <a:r>
              <a:rPr lang="en-US" dirty="0" smtClean="0">
                <a:hlinkClick r:id="rId3"/>
              </a:rPr>
              <a:t>!</a:t>
            </a:r>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Картинки по запросу correlation is not causation examples"/>
          <p:cNvPicPr>
            <a:picLocks noChangeAspect="1" noChangeArrowheads="1"/>
          </p:cNvPicPr>
          <p:nvPr/>
        </p:nvPicPr>
        <p:blipFill>
          <a:blip r:embed="rId2"/>
          <a:srcRect/>
          <a:stretch>
            <a:fillRect/>
          </a:stretch>
        </p:blipFill>
        <p:spPr bwMode="auto">
          <a:xfrm>
            <a:off x="785786" y="543945"/>
            <a:ext cx="7643866" cy="5885451"/>
          </a:xfrm>
          <a:prstGeom prst="rect">
            <a:avLst/>
          </a:prstGeom>
          <a:noFill/>
        </p:spPr>
      </p:pic>
      <p:sp>
        <p:nvSpPr>
          <p:cNvPr id="3" name="Прямоугольник 2"/>
          <p:cNvSpPr/>
          <p:nvPr/>
        </p:nvSpPr>
        <p:spPr>
          <a:xfrm>
            <a:off x="6572264" y="6072206"/>
            <a:ext cx="1628523" cy="369332"/>
          </a:xfrm>
          <a:prstGeom prst="rect">
            <a:avLst/>
          </a:prstGeom>
        </p:spPr>
        <p:txBody>
          <a:bodyPr wrap="none">
            <a:spAutoFit/>
          </a:bodyPr>
          <a:lstStyle/>
          <a:p>
            <a:r>
              <a:rPr lang="en-US" dirty="0" smtClean="0">
                <a:hlinkClick r:id="rId3"/>
              </a:rPr>
              <a:t>www.blog44.ca</a:t>
            </a:r>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chemeClr val="bg2">
                    <a:lumMod val="10000"/>
                  </a:schemeClr>
                </a:solidFill>
              </a:rPr>
              <a:t>Huff, 1954: </a:t>
            </a:r>
            <a:r>
              <a:rPr lang="en-US" dirty="0" smtClean="0">
                <a:solidFill>
                  <a:srgbClr val="7030A0"/>
                </a:solidFill>
              </a:rPr>
              <a:t>How to </a:t>
            </a:r>
            <a:r>
              <a:rPr lang="en-US" dirty="0" err="1" smtClean="0">
                <a:solidFill>
                  <a:srgbClr val="7030A0"/>
                </a:solidFill>
              </a:rPr>
              <a:t>Statisticulate</a:t>
            </a:r>
            <a:endParaRPr lang="ru-RU" dirty="0"/>
          </a:p>
        </p:txBody>
      </p:sp>
      <p:sp>
        <p:nvSpPr>
          <p:cNvPr id="3" name="Содержимое 2"/>
          <p:cNvSpPr>
            <a:spLocks noGrp="1"/>
          </p:cNvSpPr>
          <p:nvPr>
            <p:ph idx="1"/>
          </p:nvPr>
        </p:nvSpPr>
        <p:spPr/>
        <p:txBody>
          <a:bodyPr/>
          <a:lstStyle/>
          <a:p>
            <a:r>
              <a:rPr lang="en-US" dirty="0" smtClean="0"/>
              <a:t>‘MISINFORMING people by the use of statistical material might be called statistical manipulation.’</a:t>
            </a:r>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2">
                    <a:lumMod val="10000"/>
                  </a:schemeClr>
                </a:solidFill>
              </a:rPr>
              <a:t>Huff, 1954: </a:t>
            </a:r>
            <a:r>
              <a:rPr lang="en-US" dirty="0" smtClean="0">
                <a:solidFill>
                  <a:srgbClr val="7030A0"/>
                </a:solidFill>
              </a:rPr>
              <a:t>How to Talk back to a Statistic</a:t>
            </a:r>
            <a:endParaRPr lang="ru-RU" dirty="0"/>
          </a:p>
        </p:txBody>
      </p:sp>
      <p:sp>
        <p:nvSpPr>
          <p:cNvPr id="3" name="Содержимое 2"/>
          <p:cNvSpPr>
            <a:spLocks noGrp="1"/>
          </p:cNvSpPr>
          <p:nvPr>
            <p:ph idx="1"/>
          </p:nvPr>
        </p:nvSpPr>
        <p:spPr/>
        <p:txBody>
          <a:bodyPr/>
          <a:lstStyle/>
          <a:p>
            <a:r>
              <a:rPr lang="en-US" dirty="0" smtClean="0"/>
              <a:t>Who says so?</a:t>
            </a:r>
          </a:p>
          <a:p>
            <a:r>
              <a:rPr lang="en-US" dirty="0" smtClean="0"/>
              <a:t>How does they know?</a:t>
            </a:r>
          </a:p>
          <a:p>
            <a:r>
              <a:rPr lang="en-US" dirty="0" smtClean="0"/>
              <a:t>What’s missing?</a:t>
            </a:r>
          </a:p>
          <a:p>
            <a:r>
              <a:rPr lang="en-US" dirty="0" smtClean="0"/>
              <a:t>Did somebody change the subject?</a:t>
            </a:r>
          </a:p>
          <a:p>
            <a:r>
              <a:rPr lang="en-US" dirty="0" smtClean="0"/>
              <a:t>Does it make sense?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llusions through the paintings of salvador dali 06 in Illusions Through The Paintings Of Salvador Dali"/>
          <p:cNvPicPr>
            <a:picLocks noChangeAspect="1" noChangeArrowheads="1"/>
          </p:cNvPicPr>
          <p:nvPr/>
        </p:nvPicPr>
        <p:blipFill>
          <a:blip r:embed="rId2"/>
          <a:srcRect/>
          <a:stretch>
            <a:fillRect/>
          </a:stretch>
        </p:blipFill>
        <p:spPr bwMode="auto">
          <a:xfrm>
            <a:off x="1857356" y="1071546"/>
            <a:ext cx="5619750" cy="3981450"/>
          </a:xfrm>
          <a:prstGeom prst="rect">
            <a:avLst/>
          </a:prstGeom>
          <a:noFill/>
        </p:spPr>
      </p:pic>
      <p:sp>
        <p:nvSpPr>
          <p:cNvPr id="5" name="Прямоугольник 4"/>
          <p:cNvSpPr/>
          <p:nvPr/>
        </p:nvSpPr>
        <p:spPr>
          <a:xfrm>
            <a:off x="1142976" y="5500702"/>
            <a:ext cx="6929486" cy="369332"/>
          </a:xfrm>
          <a:prstGeom prst="rect">
            <a:avLst/>
          </a:prstGeom>
        </p:spPr>
        <p:txBody>
          <a:bodyPr wrap="square">
            <a:spAutoFit/>
          </a:bodyPr>
          <a:lstStyle/>
          <a:p>
            <a:r>
              <a:rPr lang="en-US" dirty="0" err="1" smtClean="0">
                <a:solidFill>
                  <a:schemeClr val="bg2">
                    <a:lumMod val="10000"/>
                  </a:schemeClr>
                </a:solidFill>
              </a:rPr>
              <a:t>Salvator</a:t>
            </a:r>
            <a:r>
              <a:rPr lang="en-US" dirty="0" smtClean="0">
                <a:solidFill>
                  <a:schemeClr val="bg2">
                    <a:lumMod val="10000"/>
                  </a:schemeClr>
                </a:solidFill>
              </a:rPr>
              <a:t> Dali. 1940. </a:t>
            </a:r>
            <a:r>
              <a:rPr lang="en-US" i="1" dirty="0" smtClean="0">
                <a:solidFill>
                  <a:schemeClr val="bg2">
                    <a:lumMod val="10000"/>
                  </a:schemeClr>
                </a:solidFill>
              </a:rPr>
              <a:t>Slave Market with the Disappearing Bust of Voltaire</a:t>
            </a:r>
            <a:r>
              <a:rPr lang="en-US" dirty="0" smtClean="0">
                <a:solidFill>
                  <a:schemeClr val="bg2">
                    <a:lumMod val="10000"/>
                  </a:schemeClr>
                </a:solidFill>
              </a:rPr>
              <a:t>.</a:t>
            </a:r>
            <a:endParaRPr lang="ru-RU" dirty="0">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solidFill>
                  <a:schemeClr val="bg2">
                    <a:lumMod val="10000"/>
                  </a:schemeClr>
                </a:solidFill>
              </a:rPr>
              <a:t>Huff, 1954: </a:t>
            </a:r>
            <a:r>
              <a:rPr lang="en-US" sz="3200" dirty="0" smtClean="0">
                <a:solidFill>
                  <a:srgbClr val="7030A0"/>
                </a:solidFill>
              </a:rPr>
              <a:t>The Sample with the Built-in Bias</a:t>
            </a:r>
            <a:endParaRPr lang="ru-RU" sz="3200" dirty="0">
              <a:solidFill>
                <a:srgbClr val="7030A0"/>
              </a:solidFill>
            </a:endParaRPr>
          </a:p>
        </p:txBody>
      </p:sp>
      <p:sp>
        <p:nvSpPr>
          <p:cNvPr id="3" name="Содержимое 2"/>
          <p:cNvSpPr>
            <a:spLocks noGrp="1"/>
          </p:cNvSpPr>
          <p:nvPr>
            <p:ph sz="half" idx="1"/>
          </p:nvPr>
        </p:nvSpPr>
        <p:spPr>
          <a:xfrm>
            <a:off x="457200" y="1600200"/>
            <a:ext cx="4038600" cy="4972072"/>
          </a:xfrm>
        </p:spPr>
        <p:txBody>
          <a:bodyPr>
            <a:normAutofit fontScale="77500" lnSpcReduction="20000"/>
          </a:bodyPr>
          <a:lstStyle/>
          <a:p>
            <a:r>
              <a:rPr lang="en-US" dirty="0" smtClean="0">
                <a:solidFill>
                  <a:schemeClr val="bg2">
                    <a:lumMod val="10000"/>
                  </a:schemeClr>
                </a:solidFill>
              </a:rPr>
              <a:t>“The average </a:t>
            </a:r>
            <a:r>
              <a:rPr lang="en-US" dirty="0" err="1" smtClean="0">
                <a:solidFill>
                  <a:schemeClr val="bg2">
                    <a:lumMod val="10000"/>
                  </a:schemeClr>
                </a:solidFill>
              </a:rPr>
              <a:t>Yaleman</a:t>
            </a:r>
            <a:r>
              <a:rPr lang="en-US" dirty="0" smtClean="0">
                <a:solidFill>
                  <a:schemeClr val="bg2">
                    <a:lumMod val="10000"/>
                  </a:schemeClr>
                </a:solidFill>
              </a:rPr>
              <a:t>, Class of ’24, makes $25,111 a year”</a:t>
            </a:r>
            <a:endParaRPr lang="ru-RU" dirty="0" smtClean="0">
              <a:solidFill>
                <a:schemeClr val="bg2">
                  <a:lumMod val="10000"/>
                </a:schemeClr>
              </a:solidFill>
            </a:endParaRPr>
          </a:p>
          <a:p>
            <a:r>
              <a:rPr lang="en-US" dirty="0" smtClean="0">
                <a:solidFill>
                  <a:schemeClr val="bg2">
                    <a:lumMod val="10000"/>
                  </a:schemeClr>
                </a:solidFill>
              </a:rPr>
              <a:t>Suspicious?</a:t>
            </a:r>
          </a:p>
          <a:p>
            <a:r>
              <a:rPr lang="en-US" dirty="0" smtClean="0">
                <a:solidFill>
                  <a:schemeClr val="bg2">
                    <a:lumMod val="10000"/>
                  </a:schemeClr>
                </a:solidFill>
              </a:rPr>
              <a:t>Yes:</a:t>
            </a:r>
          </a:p>
          <a:p>
            <a:pPr>
              <a:buNone/>
            </a:pPr>
            <a:endParaRPr lang="en-US" dirty="0" smtClean="0">
              <a:solidFill>
                <a:schemeClr val="bg2">
                  <a:lumMod val="10000"/>
                </a:schemeClr>
              </a:solidFill>
            </a:endParaRPr>
          </a:p>
          <a:p>
            <a:pPr>
              <a:buFont typeface="Wingdings" pitchFamily="2" charset="2"/>
              <a:buChar char="§"/>
            </a:pPr>
            <a:r>
              <a:rPr lang="en-US" dirty="0" smtClean="0">
                <a:solidFill>
                  <a:schemeClr val="bg2">
                    <a:lumMod val="10000"/>
                  </a:schemeClr>
                </a:solidFill>
              </a:rPr>
              <a:t>“Everybody lies” (Dr. Gregory House, Ep. 101)</a:t>
            </a:r>
          </a:p>
          <a:p>
            <a:pPr>
              <a:buFont typeface="Wingdings" pitchFamily="2" charset="2"/>
              <a:buChar char="§"/>
            </a:pPr>
            <a:r>
              <a:rPr lang="en-US" dirty="0" smtClean="0">
                <a:solidFill>
                  <a:schemeClr val="bg2">
                    <a:lumMod val="10000"/>
                  </a:schemeClr>
                </a:solidFill>
              </a:rPr>
              <a:t>People lie by omission; by exaggeration; by minimization</a:t>
            </a:r>
          </a:p>
          <a:p>
            <a:pPr>
              <a:buFont typeface="Wingdings" pitchFamily="2" charset="2"/>
              <a:buChar char="§"/>
            </a:pPr>
            <a:r>
              <a:rPr lang="en-US" dirty="0" smtClean="0">
                <a:solidFill>
                  <a:schemeClr val="bg2">
                    <a:lumMod val="10000"/>
                  </a:schemeClr>
                </a:solidFill>
              </a:rPr>
              <a:t>People lie, because they want to be polite; wish to provide complete answers; wish to meet the researcher’s expectations; are ashamed of certain things</a:t>
            </a:r>
          </a:p>
          <a:p>
            <a:pPr>
              <a:buFont typeface="Wingdings" pitchFamily="2" charset="2"/>
              <a:buChar char="§"/>
            </a:pPr>
            <a:r>
              <a:rPr lang="en-US" dirty="0" smtClean="0">
                <a:solidFill>
                  <a:schemeClr val="bg2">
                    <a:lumMod val="10000"/>
                  </a:schemeClr>
                </a:solidFill>
              </a:rPr>
              <a:t>Some questions invite lies </a:t>
            </a:r>
          </a:p>
          <a:p>
            <a:endParaRPr lang="ru-RU" dirty="0"/>
          </a:p>
        </p:txBody>
      </p:sp>
      <p:sp>
        <p:nvSpPr>
          <p:cNvPr id="5" name="Содержимое 4"/>
          <p:cNvSpPr>
            <a:spLocks noGrp="1"/>
          </p:cNvSpPr>
          <p:nvPr>
            <p:ph sz="half" idx="2"/>
          </p:nvPr>
        </p:nvSpPr>
        <p:spPr/>
        <p:txBody>
          <a:bodyPr>
            <a:normAutofit fontScale="77500" lnSpcReduction="20000"/>
          </a:bodyPr>
          <a:lstStyle/>
          <a:p>
            <a:endParaRPr lang="ru-RU"/>
          </a:p>
        </p:txBody>
      </p:sp>
      <p:pic>
        <p:nvPicPr>
          <p:cNvPr id="4" name="Picture 2" descr="Dr. Gregory House"/>
          <p:cNvPicPr>
            <a:picLocks noChangeAspect="1" noChangeArrowheads="1"/>
          </p:cNvPicPr>
          <p:nvPr/>
        </p:nvPicPr>
        <p:blipFill>
          <a:blip r:embed="rId2"/>
          <a:srcRect/>
          <a:stretch>
            <a:fillRect/>
          </a:stretch>
        </p:blipFill>
        <p:spPr bwMode="auto">
          <a:xfrm>
            <a:off x="5143504" y="1785926"/>
            <a:ext cx="3076581" cy="41197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llusions through the paintings of salvador dali 13 in Illusions Through The Paintings Of Salvador Dali"/>
          <p:cNvPicPr>
            <a:picLocks noChangeAspect="1" noChangeArrowheads="1"/>
          </p:cNvPicPr>
          <p:nvPr/>
        </p:nvPicPr>
        <p:blipFill>
          <a:blip r:embed="rId2"/>
          <a:srcRect/>
          <a:stretch>
            <a:fillRect/>
          </a:stretch>
        </p:blipFill>
        <p:spPr bwMode="auto">
          <a:xfrm>
            <a:off x="1785918" y="857232"/>
            <a:ext cx="5619750" cy="4210050"/>
          </a:xfrm>
          <a:prstGeom prst="rect">
            <a:avLst/>
          </a:prstGeom>
          <a:noFill/>
        </p:spPr>
      </p:pic>
      <p:sp>
        <p:nvSpPr>
          <p:cNvPr id="3" name="Прямоугольник 2"/>
          <p:cNvSpPr/>
          <p:nvPr/>
        </p:nvSpPr>
        <p:spPr>
          <a:xfrm>
            <a:off x="2357422" y="5500702"/>
            <a:ext cx="4357718" cy="369332"/>
          </a:xfrm>
          <a:prstGeom prst="rect">
            <a:avLst/>
          </a:prstGeom>
        </p:spPr>
        <p:txBody>
          <a:bodyPr wrap="square">
            <a:spAutoFit/>
          </a:bodyPr>
          <a:lstStyle/>
          <a:p>
            <a:r>
              <a:rPr lang="en-US" dirty="0" err="1" smtClean="0">
                <a:solidFill>
                  <a:schemeClr val="bg2">
                    <a:lumMod val="10000"/>
                  </a:schemeClr>
                </a:solidFill>
              </a:rPr>
              <a:t>Salvator</a:t>
            </a:r>
            <a:r>
              <a:rPr lang="en-US" dirty="0" smtClean="0">
                <a:solidFill>
                  <a:schemeClr val="bg2">
                    <a:lumMod val="10000"/>
                  </a:schemeClr>
                </a:solidFill>
              </a:rPr>
              <a:t> Dali. 1930. </a:t>
            </a:r>
            <a:r>
              <a:rPr lang="en-US" i="1" dirty="0" smtClean="0">
                <a:solidFill>
                  <a:schemeClr val="bg2">
                    <a:lumMod val="10000"/>
                  </a:schemeClr>
                </a:solidFill>
              </a:rPr>
              <a:t>Old couple or musician</a:t>
            </a:r>
            <a:r>
              <a:rPr lang="en-US" dirty="0" smtClean="0">
                <a:solidFill>
                  <a:schemeClr val="bg2">
                    <a:lumMod val="10000"/>
                  </a:schemeClr>
                </a:solidFill>
              </a:rPr>
              <a:t>.</a:t>
            </a:r>
            <a:endParaRPr lang="ru-RU" dirty="0">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endParaRPr lang="ru-RU"/>
          </a:p>
        </p:txBody>
      </p:sp>
      <p:sp>
        <p:nvSpPr>
          <p:cNvPr id="6" name="Содержимое 5"/>
          <p:cNvSpPr>
            <a:spLocks noGrp="1"/>
          </p:cNvSpPr>
          <p:nvPr>
            <p:ph sz="half" idx="2"/>
          </p:nvPr>
        </p:nvSpPr>
        <p:spPr/>
        <p:txBody>
          <a:bodyPr/>
          <a:lstStyle/>
          <a:p>
            <a:pPr>
              <a:buNone/>
            </a:pPr>
            <a:r>
              <a:rPr lang="en-US" dirty="0" smtClean="0">
                <a:solidFill>
                  <a:srgbClr val="7030A0"/>
                </a:solidFill>
              </a:rPr>
              <a:t>A note of caution:</a:t>
            </a:r>
          </a:p>
          <a:p>
            <a:pPr>
              <a:buNone/>
            </a:pPr>
            <a:r>
              <a:rPr lang="en-US" dirty="0" smtClean="0">
                <a:solidFill>
                  <a:schemeClr val="bg2">
                    <a:lumMod val="10000"/>
                  </a:schemeClr>
                </a:solidFill>
              </a:rPr>
              <a:t>“Averages and relationships and trends and graphs are not always what they seem. There may be more in them than meets the eye, and there may be a good deal less.”</a:t>
            </a:r>
          </a:p>
          <a:p>
            <a:pPr algn="r">
              <a:buNone/>
            </a:pPr>
            <a:r>
              <a:rPr lang="en-US" sz="1800" dirty="0" smtClean="0">
                <a:solidFill>
                  <a:schemeClr val="bg2">
                    <a:lumMod val="10000"/>
                  </a:schemeClr>
                </a:solidFill>
              </a:rPr>
              <a:t>Huff, 1954: p.8</a:t>
            </a:r>
          </a:p>
          <a:p>
            <a:endParaRPr lang="ru-RU" dirty="0"/>
          </a:p>
        </p:txBody>
      </p:sp>
      <p:pic>
        <p:nvPicPr>
          <p:cNvPr id="8" name="Picture 4" descr="illusions through the paintings of salvador dali 14 in Illusions Through The Paintings Of Salvador Dali"/>
          <p:cNvPicPr>
            <a:picLocks noGrp="1" noChangeAspect="1" noChangeArrowheads="1"/>
          </p:cNvPicPr>
          <p:nvPr>
            <p:ph sz="half" idx="1"/>
          </p:nvPr>
        </p:nvPicPr>
        <p:blipFill>
          <a:blip r:embed="rId2"/>
          <a:srcRect/>
          <a:stretch>
            <a:fillRect/>
          </a:stretch>
        </p:blipFill>
        <p:spPr bwMode="auto">
          <a:xfrm>
            <a:off x="428596" y="857232"/>
            <a:ext cx="3857652" cy="5072098"/>
          </a:xfrm>
          <a:prstGeom prst="rect">
            <a:avLst/>
          </a:prstGeom>
          <a:noFill/>
        </p:spPr>
      </p:pic>
      <p:sp>
        <p:nvSpPr>
          <p:cNvPr id="9" name="Прямоугольник 8"/>
          <p:cNvSpPr/>
          <p:nvPr/>
        </p:nvSpPr>
        <p:spPr>
          <a:xfrm>
            <a:off x="928662" y="5857892"/>
            <a:ext cx="3143272" cy="646331"/>
          </a:xfrm>
          <a:prstGeom prst="rect">
            <a:avLst/>
          </a:prstGeom>
        </p:spPr>
        <p:txBody>
          <a:bodyPr wrap="square">
            <a:spAutoFit/>
          </a:bodyPr>
          <a:lstStyle/>
          <a:p>
            <a:r>
              <a:rPr lang="en-US" dirty="0" err="1" smtClean="0">
                <a:solidFill>
                  <a:schemeClr val="bg2">
                    <a:lumMod val="10000"/>
                  </a:schemeClr>
                </a:solidFill>
              </a:rPr>
              <a:t>Salvator</a:t>
            </a:r>
            <a:r>
              <a:rPr lang="en-US" dirty="0" smtClean="0">
                <a:solidFill>
                  <a:schemeClr val="bg2">
                    <a:lumMod val="10000"/>
                  </a:schemeClr>
                </a:solidFill>
              </a:rPr>
              <a:t> Dali. 1948. </a:t>
            </a:r>
            <a:r>
              <a:rPr lang="en-US" i="1" dirty="0" smtClean="0">
                <a:solidFill>
                  <a:schemeClr val="bg2">
                    <a:lumMod val="10000"/>
                  </a:schemeClr>
                </a:solidFill>
              </a:rPr>
              <a:t>Man/couple with sleeping dog</a:t>
            </a:r>
            <a:r>
              <a:rPr lang="en-US" dirty="0" smtClean="0">
                <a:solidFill>
                  <a:schemeClr val="bg2">
                    <a:lumMod val="10000"/>
                  </a:schemeClr>
                </a:solidFill>
              </a:rPr>
              <a:t>.</a:t>
            </a:r>
            <a:endParaRPr lang="ru-RU" dirty="0">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rgbClr val="7030A0"/>
                </a:solidFill>
              </a:rPr>
              <a:t>Важные навыки:</a:t>
            </a:r>
            <a:endParaRPr lang="ru-RU" dirty="0">
              <a:solidFill>
                <a:srgbClr val="7030A0"/>
              </a:solidFill>
            </a:endParaRPr>
          </a:p>
        </p:txBody>
      </p:sp>
      <p:sp>
        <p:nvSpPr>
          <p:cNvPr id="3" name="Содержимое 2"/>
          <p:cNvSpPr>
            <a:spLocks noGrp="1"/>
          </p:cNvSpPr>
          <p:nvPr>
            <p:ph sz="half" idx="1"/>
          </p:nvPr>
        </p:nvSpPr>
        <p:spPr>
          <a:xfrm>
            <a:off x="285720" y="1600200"/>
            <a:ext cx="4857784" cy="5257800"/>
          </a:xfrm>
        </p:spPr>
        <p:txBody>
          <a:bodyPr>
            <a:normAutofit fontScale="77500" lnSpcReduction="20000"/>
          </a:bodyPr>
          <a:lstStyle/>
          <a:p>
            <a:r>
              <a:rPr lang="ru-RU" dirty="0" smtClean="0">
                <a:solidFill>
                  <a:schemeClr val="bg2">
                    <a:lumMod val="10000"/>
                  </a:schemeClr>
                </a:solidFill>
              </a:rPr>
              <a:t>если Вы смотрите на чужую статистику, подумайте, как она могла быть получена;</a:t>
            </a:r>
          </a:p>
          <a:p>
            <a:r>
              <a:rPr lang="ru-RU" dirty="0" smtClean="0">
                <a:solidFill>
                  <a:schemeClr val="bg2">
                    <a:lumMod val="10000"/>
                  </a:schemeClr>
                </a:solidFill>
              </a:rPr>
              <a:t>если Вы проводите статистическое исследование сами, </a:t>
            </a:r>
          </a:p>
          <a:p>
            <a:pPr lvl="1"/>
            <a:r>
              <a:rPr lang="ru-RU" dirty="0" smtClean="0">
                <a:solidFill>
                  <a:schemeClr val="bg2">
                    <a:lumMod val="10000"/>
                  </a:schemeClr>
                </a:solidFill>
              </a:rPr>
              <a:t>будьте честны сами с собой и с читателем</a:t>
            </a:r>
            <a:r>
              <a:rPr lang="en-US" dirty="0" smtClean="0">
                <a:solidFill>
                  <a:schemeClr val="bg2">
                    <a:lumMod val="10000"/>
                  </a:schemeClr>
                </a:solidFill>
              </a:rPr>
              <a:t> (</a:t>
            </a:r>
            <a:r>
              <a:rPr lang="ru-RU" dirty="0" smtClean="0">
                <a:solidFill>
                  <a:schemeClr val="bg2">
                    <a:lumMod val="10000"/>
                  </a:schemeClr>
                </a:solidFill>
              </a:rPr>
              <a:t>помните, что все трюки всем практикующим хорошо известны</a:t>
            </a:r>
            <a:r>
              <a:rPr lang="en-US" dirty="0" smtClean="0">
                <a:solidFill>
                  <a:schemeClr val="bg2">
                    <a:lumMod val="10000"/>
                  </a:schemeClr>
                </a:solidFill>
              </a:rPr>
              <a:t>)</a:t>
            </a:r>
            <a:r>
              <a:rPr lang="ru-RU" dirty="0" smtClean="0">
                <a:solidFill>
                  <a:schemeClr val="bg2">
                    <a:lumMod val="10000"/>
                  </a:schemeClr>
                </a:solidFill>
              </a:rPr>
              <a:t>;</a:t>
            </a:r>
          </a:p>
          <a:p>
            <a:pPr lvl="1"/>
            <a:r>
              <a:rPr lang="ru-RU" dirty="0" smtClean="0">
                <a:solidFill>
                  <a:schemeClr val="bg2">
                    <a:lumMod val="10000"/>
                  </a:schemeClr>
                </a:solidFill>
              </a:rPr>
              <a:t>продумывайте всю цепочку действий;</a:t>
            </a:r>
          </a:p>
          <a:p>
            <a:pPr lvl="1"/>
            <a:r>
              <a:rPr lang="ru-RU" dirty="0" smtClean="0">
                <a:solidFill>
                  <a:schemeClr val="bg2">
                    <a:lumMod val="10000"/>
                  </a:schemeClr>
                </a:solidFill>
              </a:rPr>
              <a:t>помните, что научное знание должно быть верифицируемо, воспроизводимо, фальсифицируемо</a:t>
            </a:r>
            <a:r>
              <a:rPr lang="ru-RU" dirty="0">
                <a:solidFill>
                  <a:schemeClr val="bg2">
                    <a:lumMod val="10000"/>
                  </a:schemeClr>
                </a:solidFill>
              </a:rPr>
              <a:t>;</a:t>
            </a:r>
            <a:endParaRPr lang="en-US" dirty="0" smtClean="0">
              <a:solidFill>
                <a:schemeClr val="bg2">
                  <a:lumMod val="10000"/>
                </a:schemeClr>
              </a:solidFill>
            </a:endParaRPr>
          </a:p>
          <a:p>
            <a:r>
              <a:rPr lang="ru-RU" dirty="0">
                <a:solidFill>
                  <a:schemeClr val="bg2">
                    <a:lumMod val="10000"/>
                  </a:schemeClr>
                </a:solidFill>
              </a:rPr>
              <a:t>п</a:t>
            </a:r>
            <a:r>
              <a:rPr lang="ru-RU" dirty="0" smtClean="0">
                <a:solidFill>
                  <a:schemeClr val="bg2">
                    <a:lumMod val="10000"/>
                  </a:schemeClr>
                </a:solidFill>
              </a:rPr>
              <a:t>оказатель хорошей статьи или отчёта – это возможность повторить исследование на основании прочитанного.</a:t>
            </a:r>
          </a:p>
          <a:p>
            <a:endParaRPr lang="ru-RU" dirty="0">
              <a:solidFill>
                <a:schemeClr val="bg2">
                  <a:lumMod val="10000"/>
                </a:schemeClr>
              </a:solidFill>
            </a:endParaRPr>
          </a:p>
        </p:txBody>
      </p:sp>
      <p:pic>
        <p:nvPicPr>
          <p:cNvPr id="5" name="Picture 2" descr="Картинки по запросу constant vigilance"/>
          <p:cNvPicPr>
            <a:picLocks noGrp="1" noChangeAspect="1" noChangeArrowheads="1"/>
          </p:cNvPicPr>
          <p:nvPr>
            <p:ph sz="half" idx="2"/>
          </p:nvPr>
        </p:nvPicPr>
        <p:blipFill>
          <a:blip r:embed="rId2"/>
          <a:srcRect/>
          <a:stretch>
            <a:fillRect/>
          </a:stretch>
        </p:blipFill>
        <p:spPr bwMode="auto">
          <a:xfrm>
            <a:off x="5786446" y="1643050"/>
            <a:ext cx="2838450" cy="280035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solidFill>
                  <a:srgbClr val="7030A0"/>
                </a:solidFill>
              </a:rPr>
              <a:t>Литература</a:t>
            </a:r>
            <a:endParaRPr lang="ru-RU" dirty="0">
              <a:solidFill>
                <a:srgbClr val="7030A0"/>
              </a:solidFill>
            </a:endParaRPr>
          </a:p>
        </p:txBody>
      </p:sp>
      <p:sp>
        <p:nvSpPr>
          <p:cNvPr id="6" name="Содержимое 5"/>
          <p:cNvSpPr>
            <a:spLocks noGrp="1"/>
          </p:cNvSpPr>
          <p:nvPr>
            <p:ph idx="1"/>
          </p:nvPr>
        </p:nvSpPr>
        <p:spPr/>
        <p:txBody>
          <a:bodyPr/>
          <a:lstStyle/>
          <a:p>
            <a:r>
              <a:rPr lang="en-US" dirty="0" smtClean="0">
                <a:solidFill>
                  <a:schemeClr val="bg2">
                    <a:lumMod val="10000"/>
                  </a:schemeClr>
                </a:solidFill>
              </a:rPr>
              <a:t>Huff, Darrell. 1954. </a:t>
            </a:r>
            <a:r>
              <a:rPr lang="en-US" i="1" dirty="0" smtClean="0">
                <a:solidFill>
                  <a:schemeClr val="bg2">
                    <a:lumMod val="10000"/>
                  </a:schemeClr>
                </a:solidFill>
              </a:rPr>
              <a:t>How to Lie with Statistics</a:t>
            </a:r>
            <a:r>
              <a:rPr lang="en-US" dirty="0" smtClean="0">
                <a:solidFill>
                  <a:schemeClr val="bg2">
                    <a:lumMod val="10000"/>
                  </a:schemeClr>
                </a:solidFill>
              </a:rPr>
              <a:t>. </a:t>
            </a:r>
            <a:endParaRPr lang="ru-RU" dirty="0" smtClean="0">
              <a:solidFill>
                <a:schemeClr val="bg2">
                  <a:lumMod val="10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en-US" dirty="0" smtClean="0">
                <a:solidFill>
                  <a:schemeClr val="accent1">
                    <a:lumMod val="75000"/>
                  </a:schemeClr>
                </a:solidFill>
              </a:rPr>
              <a:t>R</a:t>
            </a:r>
            <a:endParaRPr lang="ru-RU" dirty="0">
              <a:solidFill>
                <a:schemeClr val="accent1">
                  <a:lumMod val="75000"/>
                </a:schemeClr>
              </a:solidFill>
            </a:endParaRPr>
          </a:p>
        </p:txBody>
      </p:sp>
      <p:sp>
        <p:nvSpPr>
          <p:cNvPr id="3" name="Объект 2"/>
          <p:cNvSpPr>
            <a:spLocks noGrp="1"/>
          </p:cNvSpPr>
          <p:nvPr>
            <p:ph idx="1"/>
          </p:nvPr>
        </p:nvSpPr>
        <p:spPr/>
        <p:txBody>
          <a:bodyPr>
            <a:normAutofit lnSpcReduction="10000"/>
          </a:bodyPr>
          <a:lstStyle/>
          <a:p>
            <a:r>
              <a:rPr lang="ru-RU" dirty="0">
                <a:solidFill>
                  <a:schemeClr val="accent1">
                    <a:lumMod val="75000"/>
                  </a:schemeClr>
                </a:solidFill>
              </a:rPr>
              <a:t>я</a:t>
            </a:r>
            <a:r>
              <a:rPr lang="ru-RU" dirty="0" smtClean="0">
                <a:solidFill>
                  <a:schemeClr val="accent1">
                    <a:lumMod val="75000"/>
                  </a:schemeClr>
                </a:solidFill>
              </a:rPr>
              <a:t>зык статистического программирования</a:t>
            </a:r>
          </a:p>
          <a:p>
            <a:r>
              <a:rPr lang="ru-RU" dirty="0">
                <a:solidFill>
                  <a:schemeClr val="accent1">
                    <a:lumMod val="75000"/>
                  </a:schemeClr>
                </a:solidFill>
              </a:rPr>
              <a:t>п</a:t>
            </a:r>
            <a:r>
              <a:rPr lang="ru-RU" dirty="0" smtClean="0">
                <a:solidFill>
                  <a:schemeClr val="accent1">
                    <a:lumMod val="75000"/>
                  </a:schemeClr>
                </a:solidFill>
              </a:rPr>
              <a:t>люсы: </a:t>
            </a:r>
          </a:p>
          <a:p>
            <a:pPr lvl="1">
              <a:buFont typeface="Wingdings" panose="05000000000000000000" pitchFamily="2" charset="2"/>
              <a:buChar char="ü"/>
            </a:pPr>
            <a:r>
              <a:rPr lang="ru-RU" dirty="0">
                <a:solidFill>
                  <a:schemeClr val="accent1">
                    <a:lumMod val="75000"/>
                  </a:schemeClr>
                </a:solidFill>
              </a:rPr>
              <a:t>ш</a:t>
            </a:r>
            <a:r>
              <a:rPr lang="ru-RU" dirty="0" smtClean="0">
                <a:solidFill>
                  <a:schemeClr val="accent1">
                    <a:lumMod val="75000"/>
                  </a:schemeClr>
                </a:solidFill>
              </a:rPr>
              <a:t>ироко распространен</a:t>
            </a:r>
          </a:p>
          <a:p>
            <a:pPr lvl="1">
              <a:buFont typeface="Wingdings" panose="05000000000000000000" pitchFamily="2" charset="2"/>
              <a:buChar char="ü"/>
            </a:pPr>
            <a:r>
              <a:rPr lang="ru-RU" dirty="0" smtClean="0">
                <a:solidFill>
                  <a:schemeClr val="accent1">
                    <a:lumMod val="75000"/>
                  </a:schemeClr>
                </a:solidFill>
              </a:rPr>
              <a:t>хорошие возможности для визуализации</a:t>
            </a:r>
          </a:p>
          <a:p>
            <a:pPr lvl="1">
              <a:buFont typeface="Wingdings" panose="05000000000000000000" pitchFamily="2" charset="2"/>
              <a:buChar char="ü"/>
            </a:pPr>
            <a:r>
              <a:rPr lang="ru-RU" dirty="0">
                <a:solidFill>
                  <a:schemeClr val="accent1">
                    <a:lumMod val="75000"/>
                  </a:schemeClr>
                </a:solidFill>
              </a:rPr>
              <a:t>м</a:t>
            </a:r>
            <a:r>
              <a:rPr lang="ru-RU" dirty="0" smtClean="0">
                <a:solidFill>
                  <a:schemeClr val="accent1">
                    <a:lumMod val="75000"/>
                  </a:schemeClr>
                </a:solidFill>
              </a:rPr>
              <a:t>ожно писать скрипты</a:t>
            </a:r>
            <a:endParaRPr lang="ru-RU" dirty="0">
              <a:solidFill>
                <a:schemeClr val="accent1">
                  <a:lumMod val="75000"/>
                </a:schemeClr>
              </a:solidFill>
            </a:endParaRPr>
          </a:p>
          <a:p>
            <a:r>
              <a:rPr lang="ru-RU" dirty="0" smtClean="0">
                <a:solidFill>
                  <a:schemeClr val="accent1">
                    <a:lumMod val="75000"/>
                  </a:schemeClr>
                </a:solidFill>
              </a:rPr>
              <a:t> минусы:</a:t>
            </a:r>
          </a:p>
          <a:p>
            <a:pPr lvl="1">
              <a:buFont typeface="Wingdings" panose="05000000000000000000" pitchFamily="2" charset="2"/>
              <a:buChar char="ü"/>
            </a:pPr>
            <a:r>
              <a:rPr lang="ru-RU" dirty="0" smtClean="0">
                <a:solidFill>
                  <a:schemeClr val="accent1">
                    <a:lumMod val="75000"/>
                  </a:schemeClr>
                </a:solidFill>
              </a:rPr>
              <a:t> овладеть в совершенстве сложно</a:t>
            </a:r>
          </a:p>
          <a:p>
            <a:pPr lvl="1">
              <a:buFont typeface="Wingdings" panose="05000000000000000000" pitchFamily="2" charset="2"/>
              <a:buChar char="ü"/>
            </a:pPr>
            <a:r>
              <a:rPr lang="ru-RU" dirty="0">
                <a:solidFill>
                  <a:schemeClr val="accent1">
                    <a:lumMod val="75000"/>
                  </a:schemeClr>
                </a:solidFill>
              </a:rPr>
              <a:t> </a:t>
            </a:r>
            <a:r>
              <a:rPr lang="ru-RU" dirty="0" smtClean="0">
                <a:solidFill>
                  <a:schemeClr val="accent1">
                    <a:lumMod val="75000"/>
                  </a:schemeClr>
                </a:solidFill>
              </a:rPr>
              <a:t>медленный, если код длинный и неэффективный</a:t>
            </a:r>
          </a:p>
        </p:txBody>
      </p:sp>
    </p:spTree>
    <p:extLst>
      <p:ext uri="{BB962C8B-B14F-4D97-AF65-F5344CB8AC3E}">
        <p14:creationId xmlns:p14="http://schemas.microsoft.com/office/powerpoint/2010/main" xmlns="" val="2406273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en-US" dirty="0">
                <a:solidFill>
                  <a:schemeClr val="accent1">
                    <a:lumMod val="75000"/>
                  </a:schemeClr>
                </a:solidFill>
              </a:rPr>
              <a:t>R</a:t>
            </a:r>
            <a:endParaRPr lang="ru-RU" dirty="0">
              <a:solidFill>
                <a:schemeClr val="accent1">
                  <a:lumMod val="75000"/>
                </a:schemeClr>
              </a:solidFill>
            </a:endParaRPr>
          </a:p>
        </p:txBody>
      </p:sp>
      <p:sp>
        <p:nvSpPr>
          <p:cNvPr id="3" name="Объект 2"/>
          <p:cNvSpPr>
            <a:spLocks noGrp="1"/>
          </p:cNvSpPr>
          <p:nvPr>
            <p:ph idx="1"/>
          </p:nvPr>
        </p:nvSpPr>
        <p:spPr/>
        <p:txBody>
          <a:bodyPr>
            <a:normAutofit fontScale="92500"/>
          </a:bodyPr>
          <a:lstStyle/>
          <a:p>
            <a:r>
              <a:rPr lang="en-US" dirty="0" smtClean="0">
                <a:solidFill>
                  <a:schemeClr val="accent1">
                    <a:lumMod val="75000"/>
                  </a:schemeClr>
                </a:solidFill>
              </a:rPr>
              <a:t>Console: </a:t>
            </a:r>
            <a:r>
              <a:rPr lang="ru-RU" dirty="0" smtClean="0">
                <a:solidFill>
                  <a:schemeClr val="accent1">
                    <a:lumMod val="75000"/>
                  </a:schemeClr>
                </a:solidFill>
              </a:rPr>
              <a:t>поиграем с простыми вычислениями</a:t>
            </a:r>
            <a:endParaRPr lang="en-US" dirty="0" smtClean="0">
              <a:solidFill>
                <a:schemeClr val="accent1">
                  <a:lumMod val="75000"/>
                </a:schemeClr>
              </a:solidFill>
            </a:endParaRPr>
          </a:p>
          <a:p>
            <a:r>
              <a:rPr lang="en-US" dirty="0" smtClean="0">
                <a:solidFill>
                  <a:schemeClr val="accent1">
                    <a:lumMod val="75000"/>
                  </a:schemeClr>
                </a:solidFill>
              </a:rPr>
              <a:t>1+2</a:t>
            </a:r>
          </a:p>
          <a:p>
            <a:r>
              <a:rPr lang="en-US" dirty="0" smtClean="0">
                <a:solidFill>
                  <a:schemeClr val="accent1">
                    <a:lumMod val="75000"/>
                  </a:schemeClr>
                </a:solidFill>
              </a:rPr>
              <a:t>“Hi there, Console!”</a:t>
            </a:r>
          </a:p>
          <a:p>
            <a:r>
              <a:rPr lang="en-US" dirty="0" smtClean="0">
                <a:solidFill>
                  <a:schemeClr val="accent1">
                    <a:lumMod val="75000"/>
                  </a:schemeClr>
                </a:solidFill>
              </a:rPr>
              <a:t>2</a:t>
            </a:r>
          </a:p>
          <a:p>
            <a:r>
              <a:rPr lang="en-US" dirty="0" smtClean="0">
                <a:solidFill>
                  <a:schemeClr val="accent1">
                    <a:lumMod val="75000"/>
                  </a:schemeClr>
                </a:solidFill>
              </a:rPr>
              <a:t>4*5</a:t>
            </a:r>
          </a:p>
          <a:p>
            <a:r>
              <a:rPr lang="en-US" dirty="0" smtClean="0">
                <a:solidFill>
                  <a:schemeClr val="accent1">
                    <a:lumMod val="75000"/>
                  </a:schemeClr>
                </a:solidFill>
              </a:rPr>
              <a:t>6/3</a:t>
            </a:r>
          </a:p>
          <a:p>
            <a:r>
              <a:rPr lang="en-US" dirty="0" smtClean="0">
                <a:solidFill>
                  <a:schemeClr val="accent1">
                    <a:lumMod val="75000"/>
                  </a:schemeClr>
                </a:solidFill>
              </a:rPr>
              <a:t>2^3</a:t>
            </a:r>
            <a:endParaRPr lang="ru-RU" dirty="0" smtClean="0">
              <a:solidFill>
                <a:schemeClr val="accent1">
                  <a:lumMod val="75000"/>
                </a:schemeClr>
              </a:solidFill>
            </a:endParaRPr>
          </a:p>
          <a:p>
            <a:r>
              <a:rPr lang="ru-RU" dirty="0" smtClean="0">
                <a:solidFill>
                  <a:schemeClr val="accent1">
                    <a:lumMod val="75000"/>
                  </a:schemeClr>
                </a:solidFill>
              </a:rPr>
              <a:t>9</a:t>
            </a:r>
            <a:r>
              <a:rPr lang="en-US" dirty="0" smtClean="0">
                <a:solidFill>
                  <a:schemeClr val="accent1">
                    <a:lumMod val="75000"/>
                  </a:schemeClr>
                </a:solidFill>
              </a:rPr>
              <a:t>^0.5</a:t>
            </a:r>
            <a:endParaRPr lang="ru-RU" dirty="0" smtClean="0">
              <a:solidFill>
                <a:schemeClr val="accent1">
                  <a:lumMod val="75000"/>
                </a:schemeClr>
              </a:solidFill>
            </a:endParaRPr>
          </a:p>
          <a:p>
            <a:endParaRPr lang="en-US" dirty="0" smtClean="0"/>
          </a:p>
          <a:p>
            <a:endParaRPr lang="ru-RU" dirty="0"/>
          </a:p>
        </p:txBody>
      </p:sp>
    </p:spTree>
    <p:extLst>
      <p:ext uri="{BB962C8B-B14F-4D97-AF65-F5344CB8AC3E}">
        <p14:creationId xmlns:p14="http://schemas.microsoft.com/office/powerpoint/2010/main" xmlns="" val="28738615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en-US" dirty="0">
                <a:solidFill>
                  <a:schemeClr val="accent1">
                    <a:lumMod val="75000"/>
                  </a:schemeClr>
                </a:solidFill>
              </a:rPr>
              <a:t>R</a:t>
            </a:r>
            <a:endParaRPr lang="ru-RU" dirty="0">
              <a:solidFill>
                <a:schemeClr val="accent1">
                  <a:lumMod val="75000"/>
                </a:schemeClr>
              </a:solidFill>
            </a:endParaRPr>
          </a:p>
        </p:txBody>
      </p:sp>
      <p:sp>
        <p:nvSpPr>
          <p:cNvPr id="3" name="Объект 2"/>
          <p:cNvSpPr>
            <a:spLocks noGrp="1"/>
          </p:cNvSpPr>
          <p:nvPr>
            <p:ph idx="1"/>
          </p:nvPr>
        </p:nvSpPr>
        <p:spPr/>
        <p:txBody>
          <a:bodyPr/>
          <a:lstStyle/>
          <a:p>
            <a:r>
              <a:rPr lang="en-US" dirty="0">
                <a:solidFill>
                  <a:schemeClr val="accent1">
                    <a:lumMod val="75000"/>
                  </a:schemeClr>
                </a:solidFill>
              </a:rPr>
              <a:t>Console: </a:t>
            </a:r>
            <a:r>
              <a:rPr lang="ru-RU" dirty="0">
                <a:solidFill>
                  <a:schemeClr val="accent1">
                    <a:lumMod val="75000"/>
                  </a:schemeClr>
                </a:solidFill>
              </a:rPr>
              <a:t>поиграем с простыми вычислениями</a:t>
            </a:r>
            <a:endParaRPr lang="en-US" dirty="0">
              <a:solidFill>
                <a:schemeClr val="accent1">
                  <a:lumMod val="75000"/>
                </a:schemeClr>
              </a:solidFill>
            </a:endParaRPr>
          </a:p>
          <a:p>
            <a:r>
              <a:rPr lang="en-US" dirty="0" smtClean="0">
                <a:solidFill>
                  <a:schemeClr val="accent1">
                    <a:lumMod val="75000"/>
                  </a:schemeClr>
                </a:solidFill>
              </a:rPr>
              <a:t>9^0.5^3</a:t>
            </a:r>
          </a:p>
          <a:p>
            <a:r>
              <a:rPr lang="en-US" dirty="0" smtClean="0">
                <a:solidFill>
                  <a:schemeClr val="accent1">
                    <a:lumMod val="75000"/>
                  </a:schemeClr>
                </a:solidFill>
              </a:rPr>
              <a:t>(9^0.5)^3</a:t>
            </a:r>
            <a:endParaRPr lang="en-US" dirty="0">
              <a:solidFill>
                <a:schemeClr val="accent1">
                  <a:lumMod val="75000"/>
                </a:schemeClr>
              </a:solidFill>
            </a:endParaRPr>
          </a:p>
          <a:p>
            <a:r>
              <a:rPr lang="en-US" dirty="0">
                <a:solidFill>
                  <a:schemeClr val="accent1">
                    <a:lumMod val="75000"/>
                  </a:schemeClr>
                </a:solidFill>
              </a:rPr>
              <a:t>9</a:t>
            </a:r>
            <a:r>
              <a:rPr lang="en-US" dirty="0" smtClean="0">
                <a:solidFill>
                  <a:schemeClr val="accent1">
                    <a:lumMod val="75000"/>
                  </a:schemeClr>
                </a:solidFill>
              </a:rPr>
              <a:t>^(0.5^3)</a:t>
            </a:r>
          </a:p>
          <a:p>
            <a:r>
              <a:rPr lang="ru-RU" dirty="0" smtClean="0">
                <a:solidFill>
                  <a:schemeClr val="accent1">
                    <a:lumMod val="75000"/>
                  </a:schemeClr>
                </a:solidFill>
              </a:rPr>
              <a:t>Что Вы можете сказать про ()?</a:t>
            </a:r>
            <a:endParaRPr lang="en-US" dirty="0">
              <a:solidFill>
                <a:schemeClr val="accent1">
                  <a:lumMod val="75000"/>
                </a:schemeClr>
              </a:solidFill>
            </a:endParaRPr>
          </a:p>
          <a:p>
            <a:endParaRPr lang="ru-RU" dirty="0"/>
          </a:p>
        </p:txBody>
      </p:sp>
    </p:spTree>
    <p:extLst>
      <p:ext uri="{BB962C8B-B14F-4D97-AF65-F5344CB8AC3E}">
        <p14:creationId xmlns:p14="http://schemas.microsoft.com/office/powerpoint/2010/main" xmlns="" val="526719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en-US" dirty="0" smtClean="0">
                <a:solidFill>
                  <a:schemeClr val="accent1">
                    <a:lumMod val="75000"/>
                  </a:schemeClr>
                </a:solidFill>
              </a:rPr>
              <a:t>R: </a:t>
            </a:r>
            <a:r>
              <a:rPr lang="ru-RU" dirty="0" smtClean="0">
                <a:solidFill>
                  <a:schemeClr val="accent1">
                    <a:lumMod val="75000"/>
                  </a:schemeClr>
                </a:solidFill>
              </a:rPr>
              <a:t>переменные</a:t>
            </a:r>
            <a:endParaRPr lang="ru-RU" dirty="0">
              <a:solidFill>
                <a:schemeClr val="accent1">
                  <a:lumMod val="75000"/>
                </a:schemeClr>
              </a:solidFill>
            </a:endParaRPr>
          </a:p>
        </p:txBody>
      </p:sp>
      <p:sp>
        <p:nvSpPr>
          <p:cNvPr id="3" name="Объект 2"/>
          <p:cNvSpPr>
            <a:spLocks noGrp="1"/>
          </p:cNvSpPr>
          <p:nvPr>
            <p:ph idx="1"/>
          </p:nvPr>
        </p:nvSpPr>
        <p:spPr/>
        <p:txBody>
          <a:bodyPr>
            <a:normAutofit fontScale="77500" lnSpcReduction="20000"/>
          </a:bodyPr>
          <a:lstStyle/>
          <a:p>
            <a:r>
              <a:rPr lang="en-US" dirty="0" smtClean="0">
                <a:solidFill>
                  <a:schemeClr val="accent1">
                    <a:lumMod val="75000"/>
                  </a:schemeClr>
                </a:solidFill>
              </a:rPr>
              <a:t>x = 3</a:t>
            </a:r>
          </a:p>
          <a:p>
            <a:r>
              <a:rPr lang="en-US" dirty="0" smtClean="0">
                <a:solidFill>
                  <a:schemeClr val="accent1">
                    <a:lumMod val="75000"/>
                  </a:schemeClr>
                </a:solidFill>
              </a:rPr>
              <a:t>y = 3 + 7</a:t>
            </a:r>
          </a:p>
          <a:p>
            <a:r>
              <a:rPr lang="en-US" dirty="0" smtClean="0">
                <a:solidFill>
                  <a:schemeClr val="accent1">
                    <a:lumMod val="75000"/>
                  </a:schemeClr>
                </a:solidFill>
              </a:rPr>
              <a:t>x</a:t>
            </a:r>
          </a:p>
          <a:p>
            <a:r>
              <a:rPr lang="en-US" dirty="0" smtClean="0">
                <a:solidFill>
                  <a:schemeClr val="accent1">
                    <a:lumMod val="75000"/>
                  </a:schemeClr>
                </a:solidFill>
              </a:rPr>
              <a:t>y</a:t>
            </a:r>
          </a:p>
          <a:p>
            <a:r>
              <a:rPr lang="en-US" dirty="0">
                <a:solidFill>
                  <a:schemeClr val="accent1">
                    <a:lumMod val="75000"/>
                  </a:schemeClr>
                </a:solidFill>
              </a:rPr>
              <a:t>x</a:t>
            </a:r>
            <a:r>
              <a:rPr lang="en-US" dirty="0" smtClean="0">
                <a:solidFill>
                  <a:schemeClr val="accent1">
                    <a:lumMod val="75000"/>
                  </a:schemeClr>
                </a:solidFill>
              </a:rPr>
              <a:t> &lt;- 3 + 6</a:t>
            </a:r>
          </a:p>
          <a:p>
            <a:r>
              <a:rPr lang="en-US" dirty="0" smtClean="0">
                <a:solidFill>
                  <a:schemeClr val="accent1">
                    <a:lumMod val="75000"/>
                  </a:schemeClr>
                </a:solidFill>
              </a:rPr>
              <a:t>3 + 6 -&gt; x</a:t>
            </a:r>
          </a:p>
          <a:p>
            <a:r>
              <a:rPr lang="en-US" dirty="0" smtClean="0">
                <a:solidFill>
                  <a:schemeClr val="accent1">
                    <a:lumMod val="75000"/>
                  </a:schemeClr>
                </a:solidFill>
              </a:rPr>
              <a:t>4 ^ 3</a:t>
            </a:r>
          </a:p>
          <a:p>
            <a:r>
              <a:rPr lang="en-US" dirty="0">
                <a:solidFill>
                  <a:schemeClr val="accent1">
                    <a:lumMod val="75000"/>
                  </a:schemeClr>
                </a:solidFill>
              </a:rPr>
              <a:t>x</a:t>
            </a:r>
            <a:r>
              <a:rPr lang="en-US" dirty="0" smtClean="0">
                <a:solidFill>
                  <a:schemeClr val="accent1">
                    <a:lumMod val="75000"/>
                  </a:schemeClr>
                </a:solidFill>
              </a:rPr>
              <a:t> = 4</a:t>
            </a:r>
          </a:p>
          <a:p>
            <a:r>
              <a:rPr lang="en-US" dirty="0">
                <a:solidFill>
                  <a:schemeClr val="accent1">
                    <a:lumMod val="75000"/>
                  </a:schemeClr>
                </a:solidFill>
              </a:rPr>
              <a:t>y</a:t>
            </a:r>
            <a:r>
              <a:rPr lang="en-US" dirty="0" smtClean="0">
                <a:solidFill>
                  <a:schemeClr val="accent1">
                    <a:lumMod val="75000"/>
                  </a:schemeClr>
                </a:solidFill>
              </a:rPr>
              <a:t> = 3</a:t>
            </a:r>
          </a:p>
          <a:p>
            <a:r>
              <a:rPr lang="en-US" dirty="0" err="1" smtClean="0">
                <a:solidFill>
                  <a:schemeClr val="accent1">
                    <a:lumMod val="75000"/>
                  </a:schemeClr>
                </a:solidFill>
              </a:rPr>
              <a:t>x^y</a:t>
            </a:r>
            <a:endParaRPr lang="en-US" dirty="0" smtClean="0">
              <a:solidFill>
                <a:schemeClr val="accent1">
                  <a:lumMod val="75000"/>
                </a:schemeClr>
              </a:solidFill>
            </a:endParaRPr>
          </a:p>
          <a:p>
            <a:r>
              <a:rPr lang="ru-RU" dirty="0" smtClean="0">
                <a:solidFill>
                  <a:schemeClr val="accent1">
                    <a:lumMod val="75000"/>
                  </a:schemeClr>
                </a:solidFill>
              </a:rPr>
              <a:t>Функции: </a:t>
            </a:r>
            <a:r>
              <a:rPr lang="en-US" dirty="0" err="1" smtClean="0">
                <a:solidFill>
                  <a:schemeClr val="accent1">
                    <a:lumMod val="75000"/>
                  </a:schemeClr>
                </a:solidFill>
              </a:rPr>
              <a:t>sqrt</a:t>
            </a:r>
            <a:r>
              <a:rPr lang="en-US" dirty="0" smtClean="0">
                <a:solidFill>
                  <a:schemeClr val="accent1">
                    <a:lumMod val="75000"/>
                  </a:schemeClr>
                </a:solidFill>
              </a:rPr>
              <a:t>(9)</a:t>
            </a:r>
          </a:p>
        </p:txBody>
      </p:sp>
    </p:spTree>
    <p:extLst>
      <p:ext uri="{BB962C8B-B14F-4D97-AF65-F5344CB8AC3E}">
        <p14:creationId xmlns:p14="http://schemas.microsoft.com/office/powerpoint/2010/main" xmlns="" val="2993625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en-US" dirty="0" smtClean="0">
                <a:solidFill>
                  <a:schemeClr val="accent1">
                    <a:lumMod val="75000"/>
                  </a:schemeClr>
                </a:solidFill>
              </a:rPr>
              <a:t>The mean</a:t>
            </a:r>
            <a:endParaRPr lang="ru-RU" dirty="0">
              <a:solidFill>
                <a:schemeClr val="accent1">
                  <a:lumMod val="75000"/>
                </a:schemeClr>
              </a:solidFill>
            </a:endParaRPr>
          </a:p>
        </p:txBody>
      </p:sp>
      <p:sp>
        <p:nvSpPr>
          <p:cNvPr id="3" name="Объект 2"/>
          <p:cNvSpPr>
            <a:spLocks noGrp="1"/>
          </p:cNvSpPr>
          <p:nvPr>
            <p:ph idx="1"/>
          </p:nvPr>
        </p:nvSpPr>
        <p:spPr>
          <a:xfrm>
            <a:off x="457200" y="1600200"/>
            <a:ext cx="8229600" cy="4781128"/>
          </a:xfrm>
        </p:spPr>
        <p:txBody>
          <a:bodyPr>
            <a:normAutofit fontScale="77500" lnSpcReduction="20000"/>
          </a:bodyPr>
          <a:lstStyle/>
          <a:p>
            <a:r>
              <a:rPr lang="ru-RU" b="1" dirty="0">
                <a:solidFill>
                  <a:schemeClr val="accent1">
                    <a:lumMod val="75000"/>
                  </a:schemeClr>
                </a:solidFill>
              </a:rPr>
              <a:t>среднее арифметическое</a:t>
            </a:r>
            <a:r>
              <a:rPr lang="ru-RU" dirty="0">
                <a:solidFill>
                  <a:schemeClr val="accent1">
                    <a:lumMod val="75000"/>
                  </a:schemeClr>
                </a:solidFill>
              </a:rPr>
              <a:t> (англ. </a:t>
            </a:r>
            <a:r>
              <a:rPr lang="ru-RU" i="1" dirty="0" err="1">
                <a:solidFill>
                  <a:schemeClr val="accent1">
                    <a:lumMod val="75000"/>
                  </a:schemeClr>
                </a:solidFill>
              </a:rPr>
              <a:t>arithmetic</a:t>
            </a:r>
            <a:r>
              <a:rPr lang="ru-RU" i="1" dirty="0">
                <a:solidFill>
                  <a:schemeClr val="accent1">
                    <a:lumMod val="75000"/>
                  </a:schemeClr>
                </a:solidFill>
              </a:rPr>
              <a:t> </a:t>
            </a:r>
            <a:r>
              <a:rPr lang="ru-RU" i="1" dirty="0" err="1">
                <a:solidFill>
                  <a:schemeClr val="accent1">
                    <a:lumMod val="75000"/>
                  </a:schemeClr>
                </a:solidFill>
              </a:rPr>
              <a:t>mean</a:t>
            </a:r>
            <a:r>
              <a:rPr lang="ru-RU" i="1" dirty="0">
                <a:solidFill>
                  <a:schemeClr val="accent1">
                    <a:lumMod val="75000"/>
                  </a:schemeClr>
                </a:solidFill>
              </a:rPr>
              <a:t>, </a:t>
            </a:r>
            <a:r>
              <a:rPr lang="ru-RU" i="1" dirty="0" err="1" smtClean="0">
                <a:solidFill>
                  <a:schemeClr val="accent1">
                    <a:lumMod val="75000"/>
                  </a:schemeClr>
                </a:solidFill>
              </a:rPr>
              <a:t>average</a:t>
            </a:r>
            <a:r>
              <a:rPr lang="ru-RU" dirty="0" smtClean="0">
                <a:solidFill>
                  <a:schemeClr val="accent1">
                    <a:lumMod val="75000"/>
                  </a:schemeClr>
                </a:solidFill>
              </a:rPr>
              <a:t>)</a:t>
            </a:r>
            <a:endParaRPr lang="en-US" dirty="0" smtClean="0">
              <a:solidFill>
                <a:schemeClr val="accent1">
                  <a:lumMod val="75000"/>
                </a:schemeClr>
              </a:solidFill>
            </a:endParaRPr>
          </a:p>
          <a:p>
            <a:r>
              <a:rPr lang="ru-RU" dirty="0" smtClean="0">
                <a:solidFill>
                  <a:schemeClr val="accent1">
                    <a:lumMod val="75000"/>
                  </a:schemeClr>
                </a:solidFill>
              </a:rPr>
              <a:t>сумма </a:t>
            </a:r>
            <a:r>
              <a:rPr lang="ru-RU" dirty="0">
                <a:solidFill>
                  <a:schemeClr val="accent1">
                    <a:lumMod val="75000"/>
                  </a:schemeClr>
                </a:solidFill>
              </a:rPr>
              <a:t>всех значений, деленная на их </a:t>
            </a:r>
            <a:r>
              <a:rPr lang="ru-RU" dirty="0" smtClean="0">
                <a:solidFill>
                  <a:schemeClr val="accent1">
                    <a:lumMod val="75000"/>
                  </a:schemeClr>
                </a:solidFill>
              </a:rPr>
              <a:t>количество</a:t>
            </a:r>
            <a:endParaRPr lang="en-US" dirty="0" smtClean="0">
              <a:solidFill>
                <a:schemeClr val="accent1">
                  <a:lumMod val="75000"/>
                </a:schemeClr>
              </a:solidFill>
            </a:endParaRPr>
          </a:p>
          <a:p>
            <a:r>
              <a:rPr lang="en-US" i="1" dirty="0" err="1" smtClean="0">
                <a:solidFill>
                  <a:schemeClr val="accent1">
                    <a:lumMod val="75000"/>
                  </a:schemeClr>
                </a:solidFill>
              </a:rPr>
              <a:t>Rindfleischetikettierungsüberwachungsaufgabenübertragungsgesetz</a:t>
            </a:r>
            <a:endParaRPr lang="en-US" i="1" dirty="0" smtClean="0">
              <a:solidFill>
                <a:schemeClr val="accent1">
                  <a:lumMod val="75000"/>
                </a:schemeClr>
              </a:solidFill>
            </a:endParaRPr>
          </a:p>
          <a:p>
            <a:r>
              <a:rPr lang="en-US" i="1" dirty="0" smtClean="0">
                <a:solidFill>
                  <a:schemeClr val="accent1">
                    <a:lumMod val="75000"/>
                  </a:schemeClr>
                </a:solidFill>
              </a:rPr>
              <a:t>O</a:t>
            </a:r>
          </a:p>
          <a:p>
            <a:r>
              <a:rPr lang="ru-RU" dirty="0" smtClean="0">
                <a:solidFill>
                  <a:schemeClr val="accent1">
                    <a:lumMod val="75000"/>
                  </a:schemeClr>
                </a:solidFill>
              </a:rPr>
              <a:t>Какова средняя длина слов в немецком?</a:t>
            </a:r>
          </a:p>
          <a:p>
            <a:r>
              <a:rPr lang="ru-RU" dirty="0" smtClean="0">
                <a:solidFill>
                  <a:schemeClr val="accent1">
                    <a:lumMod val="75000"/>
                  </a:schemeClr>
                </a:solidFill>
              </a:rPr>
              <a:t>В реальности, средняя длина слов в немецком 5-7 знаков</a:t>
            </a:r>
          </a:p>
          <a:p>
            <a:r>
              <a:rPr lang="ru-RU" dirty="0" smtClean="0">
                <a:solidFill>
                  <a:schemeClr val="accent1">
                    <a:lumMod val="75000"/>
                  </a:schemeClr>
                </a:solidFill>
              </a:rPr>
              <a:t>Как Вы думаете, в русском больше или меньше?</a:t>
            </a:r>
          </a:p>
          <a:p>
            <a:r>
              <a:rPr lang="ru-RU" dirty="0">
                <a:solidFill>
                  <a:schemeClr val="accent1">
                    <a:lumMod val="75000"/>
                  </a:schemeClr>
                </a:solidFill>
              </a:rPr>
              <a:t>м</a:t>
            </a:r>
            <a:r>
              <a:rPr lang="ru-RU" dirty="0" smtClean="0">
                <a:solidFill>
                  <a:schemeClr val="accent1">
                    <a:lumMod val="75000"/>
                  </a:schemeClr>
                </a:solidFill>
              </a:rPr>
              <a:t>ожет быть дробным</a:t>
            </a:r>
          </a:p>
          <a:p>
            <a:r>
              <a:rPr lang="ru-RU" dirty="0" smtClean="0">
                <a:solidFill>
                  <a:schemeClr val="accent1">
                    <a:lumMod val="75000"/>
                  </a:schemeClr>
                </a:solidFill>
              </a:rPr>
              <a:t>В чём опасность среднего арифметического?</a:t>
            </a:r>
          </a:p>
          <a:p>
            <a:r>
              <a:rPr lang="ru-RU" dirty="0" smtClean="0">
                <a:solidFill>
                  <a:schemeClr val="accent1">
                    <a:lumMod val="75000"/>
                  </a:schemeClr>
                </a:solidFill>
              </a:rPr>
              <a:t>Найдите, как посчитать среднее в </a:t>
            </a:r>
            <a:r>
              <a:rPr lang="en-US" dirty="0" smtClean="0">
                <a:solidFill>
                  <a:schemeClr val="accent1">
                    <a:lumMod val="75000"/>
                  </a:schemeClr>
                </a:solidFill>
              </a:rPr>
              <a:t>R.</a:t>
            </a:r>
            <a:endParaRPr lang="ru-RU" dirty="0">
              <a:solidFill>
                <a:schemeClr val="accent1">
                  <a:lumMod val="75000"/>
                </a:schemeClr>
              </a:solidFill>
            </a:endParaRPr>
          </a:p>
        </p:txBody>
      </p:sp>
    </p:spTree>
    <p:extLst>
      <p:ext uri="{BB962C8B-B14F-4D97-AF65-F5344CB8AC3E}">
        <p14:creationId xmlns:p14="http://schemas.microsoft.com/office/powerpoint/2010/main" xmlns="" val="37829215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smtClean="0">
                <a:solidFill>
                  <a:schemeClr val="accent1">
                    <a:lumMod val="75000"/>
                  </a:schemeClr>
                </a:solidFill>
              </a:rPr>
              <a:t>Ответ: </a:t>
            </a:r>
          </a:p>
          <a:p>
            <a:r>
              <a:rPr lang="en-US" dirty="0" smtClean="0">
                <a:solidFill>
                  <a:schemeClr val="accent1">
                    <a:lumMod val="75000"/>
                  </a:schemeClr>
                </a:solidFill>
              </a:rPr>
              <a:t>&gt;x = c(1,5)</a:t>
            </a:r>
          </a:p>
          <a:p>
            <a:r>
              <a:rPr lang="en-US" dirty="0" smtClean="0">
                <a:solidFill>
                  <a:schemeClr val="accent1">
                    <a:lumMod val="75000"/>
                  </a:schemeClr>
                </a:solidFill>
              </a:rPr>
              <a:t>&gt;mean(x)</a:t>
            </a:r>
            <a:endParaRPr lang="ru-RU" dirty="0">
              <a:solidFill>
                <a:schemeClr val="accent1">
                  <a:lumMod val="75000"/>
                </a:schemeClr>
              </a:solidFill>
            </a:endParaRPr>
          </a:p>
        </p:txBody>
      </p:sp>
    </p:spTree>
    <p:extLst>
      <p:ext uri="{BB962C8B-B14F-4D97-AF65-F5344CB8AC3E}">
        <p14:creationId xmlns:p14="http://schemas.microsoft.com/office/powerpoint/2010/main" xmlns="" val="3371957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de-DE" i="1" dirty="0" smtClean="0">
                <a:solidFill>
                  <a:srgbClr val="7030A0"/>
                </a:solidFill>
              </a:rPr>
              <a:t>Schweigespirale, </a:t>
            </a:r>
            <a:r>
              <a:rPr lang="ru-RU" i="1" dirty="0" smtClean="0">
                <a:solidFill>
                  <a:srgbClr val="7030A0"/>
                </a:solidFill>
              </a:rPr>
              <a:t>спираль молчания</a:t>
            </a:r>
            <a:endParaRPr lang="ru-RU" dirty="0">
              <a:solidFill>
                <a:srgbClr val="7030A0"/>
              </a:solidFill>
            </a:endParaRPr>
          </a:p>
        </p:txBody>
      </p:sp>
      <p:sp>
        <p:nvSpPr>
          <p:cNvPr id="3" name="Содержимое 2"/>
          <p:cNvSpPr>
            <a:spLocks noGrp="1"/>
          </p:cNvSpPr>
          <p:nvPr>
            <p:ph sz="half" idx="1"/>
          </p:nvPr>
        </p:nvSpPr>
        <p:spPr>
          <a:xfrm>
            <a:off x="457200" y="1600200"/>
            <a:ext cx="8258204" cy="4900634"/>
          </a:xfrm>
        </p:spPr>
        <p:txBody>
          <a:bodyPr>
            <a:normAutofit fontScale="62500" lnSpcReduction="20000"/>
          </a:bodyPr>
          <a:lstStyle/>
          <a:p>
            <a:pPr>
              <a:buFont typeface="Wingdings" pitchFamily="2" charset="2"/>
              <a:buChar char="q"/>
            </a:pPr>
            <a:r>
              <a:rPr lang="en-US" dirty="0" smtClean="0"/>
              <a:t>The </a:t>
            </a:r>
            <a:r>
              <a:rPr lang="en-US" b="1" dirty="0" smtClean="0"/>
              <a:t>spiral of silence theory</a:t>
            </a:r>
            <a:r>
              <a:rPr lang="en-US" dirty="0" smtClean="0"/>
              <a:t> is a political science and mass communication theory proposed by the German political scientist Elisabeth Noelle-Neumann.</a:t>
            </a:r>
            <a:endParaRPr lang="ru-RU" dirty="0" smtClean="0"/>
          </a:p>
          <a:p>
            <a:pPr>
              <a:buNone/>
            </a:pPr>
            <a:endParaRPr lang="en-US" dirty="0" smtClean="0"/>
          </a:p>
          <a:p>
            <a:pPr>
              <a:buFont typeface="Wingdings" pitchFamily="2" charset="2"/>
              <a:buChar char="q"/>
            </a:pPr>
            <a:r>
              <a:rPr lang="en-US" dirty="0" smtClean="0"/>
              <a:t>The following steps summarize how the process works: </a:t>
            </a:r>
          </a:p>
          <a:p>
            <a:pPr>
              <a:buFont typeface="Wingdings" pitchFamily="2" charset="2"/>
              <a:buChar char="v"/>
            </a:pPr>
            <a:r>
              <a:rPr lang="en-US" dirty="0" smtClean="0"/>
              <a:t>The model begin with individuals' inherent desire to blend with society. The fear of social isolation is necessary for the spiral to occur.</a:t>
            </a:r>
          </a:p>
          <a:p>
            <a:pPr>
              <a:buFont typeface="Wingdings" pitchFamily="2" charset="2"/>
              <a:buChar char="v"/>
            </a:pPr>
            <a:r>
              <a:rPr lang="en-US" dirty="0" smtClean="0"/>
              <a:t>Individuals who notice that their personal opinion is spreading will voice this opinion confidently in public. On the other hand, individuals who notice that their opinions are losing ground will be inclined to adopt a more reserved attitude when expressing their opinions in public.</a:t>
            </a:r>
          </a:p>
          <a:p>
            <a:pPr>
              <a:buFont typeface="Wingdings" pitchFamily="2" charset="2"/>
              <a:buChar char="v"/>
            </a:pPr>
            <a:r>
              <a:rPr lang="en-US" dirty="0" smtClean="0"/>
              <a:t>Representatives of the spreading opinion talk quite a lot while the representatives of the second opinion remain silent. An opinion that is being reinforced in this way appears stronger than it really is, while an opinion suppressed will seem to be weaker than it really is.</a:t>
            </a:r>
          </a:p>
          <a:p>
            <a:pPr>
              <a:buFont typeface="Wingdings" pitchFamily="2" charset="2"/>
              <a:buChar char="v"/>
            </a:pPr>
            <a:r>
              <a:rPr lang="en-US" dirty="0" smtClean="0"/>
              <a:t>The result is a spiral process which prompts other individuals to perceive the changes in opinion and follow suit until one opinion has become established as the prevailing attitude while the other opinion will be pushed back and rejected by most. The end of the spiral refers to the number of people who are not publicly expressing their opinions, due to the fear of isolation.</a:t>
            </a:r>
            <a:endParaRPr lang="ru-RU" dirty="0" smtClean="0"/>
          </a:p>
          <a:p>
            <a:pPr algn="r">
              <a:buNone/>
            </a:pPr>
            <a:r>
              <a:rPr lang="en-US" dirty="0" smtClean="0"/>
              <a:t>https://en.wikipedia.org/wiki/Spiral_of_silence</a:t>
            </a:r>
          </a:p>
          <a:p>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en-US" dirty="0" smtClean="0">
                <a:solidFill>
                  <a:schemeClr val="accent1">
                    <a:lumMod val="75000"/>
                  </a:schemeClr>
                </a:solidFill>
              </a:rPr>
              <a:t>The median</a:t>
            </a:r>
            <a:endParaRPr lang="ru-RU" dirty="0">
              <a:solidFill>
                <a:schemeClr val="accent1">
                  <a:lumMod val="75000"/>
                </a:schemeClr>
              </a:solidFill>
            </a:endParaRPr>
          </a:p>
        </p:txBody>
      </p:sp>
      <p:sp>
        <p:nvSpPr>
          <p:cNvPr id="3" name="Объект 2"/>
          <p:cNvSpPr>
            <a:spLocks noGrp="1"/>
          </p:cNvSpPr>
          <p:nvPr>
            <p:ph idx="1"/>
          </p:nvPr>
        </p:nvSpPr>
        <p:spPr/>
        <p:txBody>
          <a:bodyPr>
            <a:normAutofit/>
          </a:bodyPr>
          <a:lstStyle/>
          <a:p>
            <a:r>
              <a:rPr lang="ru-RU" dirty="0" smtClean="0">
                <a:solidFill>
                  <a:schemeClr val="accent1">
                    <a:lumMod val="75000"/>
                  </a:schemeClr>
                </a:solidFill>
              </a:rPr>
              <a:t>Медиана </a:t>
            </a:r>
            <a:r>
              <a:rPr lang="ru-RU" dirty="0">
                <a:solidFill>
                  <a:schemeClr val="accent1">
                    <a:lumMod val="75000"/>
                  </a:schemeClr>
                </a:solidFill>
              </a:rPr>
              <a:t>– это значение признака, справа и слева от которого находится равное число наблюдений (по 50 %). </a:t>
            </a:r>
            <a:r>
              <a:rPr lang="ru-RU" dirty="0" smtClean="0">
                <a:solidFill>
                  <a:schemeClr val="accent1">
                    <a:lumMod val="75000"/>
                  </a:schemeClr>
                </a:solidFill>
              </a:rPr>
              <a:t>Медиана (в </a:t>
            </a:r>
            <a:r>
              <a:rPr lang="ru-RU" dirty="0">
                <a:solidFill>
                  <a:schemeClr val="accent1">
                    <a:lumMod val="75000"/>
                  </a:schemeClr>
                </a:solidFill>
              </a:rPr>
              <a:t>отличие от среднего значения) </a:t>
            </a:r>
            <a:r>
              <a:rPr lang="ru-RU" dirty="0" smtClean="0">
                <a:solidFill>
                  <a:schemeClr val="accent1">
                    <a:lumMod val="75000"/>
                  </a:schemeClr>
                </a:solidFill>
              </a:rPr>
              <a:t>устойчива </a:t>
            </a:r>
            <a:r>
              <a:rPr lang="ru-RU" dirty="0">
                <a:solidFill>
                  <a:schemeClr val="accent1">
                    <a:lumMod val="75000"/>
                  </a:schemeClr>
                </a:solidFill>
              </a:rPr>
              <a:t>к </a:t>
            </a:r>
            <a:r>
              <a:rPr lang="ru-RU" dirty="0" smtClean="0">
                <a:solidFill>
                  <a:schemeClr val="accent1">
                    <a:lumMod val="75000"/>
                  </a:schemeClr>
                </a:solidFill>
              </a:rPr>
              <a:t>статистическим выбросам, </a:t>
            </a:r>
            <a:r>
              <a:rPr lang="ru-RU" dirty="0">
                <a:solidFill>
                  <a:schemeClr val="accent1">
                    <a:lumMod val="75000"/>
                  </a:schemeClr>
                </a:solidFill>
              </a:rPr>
              <a:t>то есть к резким индивидуальным </a:t>
            </a:r>
            <a:r>
              <a:rPr lang="ru-RU" dirty="0" smtClean="0">
                <a:solidFill>
                  <a:schemeClr val="accent1">
                    <a:lumMod val="75000"/>
                  </a:schemeClr>
                </a:solidFill>
              </a:rPr>
              <a:t>отклонениям. </a:t>
            </a:r>
            <a:endParaRPr lang="ru-RU" sz="1400" dirty="0">
              <a:solidFill>
                <a:schemeClr val="accent1">
                  <a:lumMod val="75000"/>
                </a:schemeClr>
              </a:solidFill>
            </a:endParaRPr>
          </a:p>
        </p:txBody>
      </p:sp>
    </p:spTree>
    <p:extLst>
      <p:ext uri="{BB962C8B-B14F-4D97-AF65-F5344CB8AC3E}">
        <p14:creationId xmlns:p14="http://schemas.microsoft.com/office/powerpoint/2010/main" xmlns="" val="14452259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solidFill>
                  <a:schemeClr val="accent1">
                    <a:lumMod val="75000"/>
                  </a:schemeClr>
                </a:solidFill>
              </a:rPr>
              <a:t>Медиана и среднее арифметическое могут быть близки или даже </a:t>
            </a:r>
            <a:r>
              <a:rPr lang="ru-RU" dirty="0" smtClean="0">
                <a:solidFill>
                  <a:schemeClr val="accent1">
                    <a:lumMod val="75000"/>
                  </a:schemeClr>
                </a:solidFill>
              </a:rPr>
              <a:t>совпадать, если </a:t>
            </a:r>
            <a:r>
              <a:rPr lang="ru-RU" dirty="0">
                <a:solidFill>
                  <a:schemeClr val="accent1">
                    <a:lumMod val="75000"/>
                  </a:schemeClr>
                </a:solidFill>
              </a:rPr>
              <a:t>в выборке нет </a:t>
            </a:r>
            <a:r>
              <a:rPr lang="ru-RU" dirty="0" smtClean="0">
                <a:solidFill>
                  <a:schemeClr val="accent1">
                    <a:lumMod val="75000"/>
                  </a:schemeClr>
                </a:solidFill>
              </a:rPr>
              <a:t>выбросов.</a:t>
            </a:r>
          </a:p>
          <a:p>
            <a:r>
              <a:rPr lang="ru-RU" dirty="0" smtClean="0">
                <a:solidFill>
                  <a:schemeClr val="accent1">
                    <a:lumMod val="75000"/>
                  </a:schemeClr>
                </a:solidFill>
              </a:rPr>
              <a:t>В </a:t>
            </a:r>
            <a:r>
              <a:rPr lang="en-US" dirty="0" smtClean="0">
                <a:solidFill>
                  <a:schemeClr val="accent1">
                    <a:lumMod val="75000"/>
                  </a:schemeClr>
                </a:solidFill>
              </a:rPr>
              <a:t>R:</a:t>
            </a:r>
          </a:p>
          <a:p>
            <a:r>
              <a:rPr lang="en-US" dirty="0" smtClean="0">
                <a:solidFill>
                  <a:schemeClr val="accent1">
                    <a:lumMod val="75000"/>
                  </a:schemeClr>
                </a:solidFill>
              </a:rPr>
              <a:t>&gt;median(x)</a:t>
            </a:r>
          </a:p>
          <a:p>
            <a:endParaRPr lang="en-US" dirty="0">
              <a:solidFill>
                <a:schemeClr val="accent1">
                  <a:lumMod val="75000"/>
                </a:schemeClr>
              </a:solidFill>
            </a:endParaRPr>
          </a:p>
          <a:p>
            <a:pPr marL="0" indent="0">
              <a:buNone/>
            </a:pPr>
            <a:endParaRPr lang="ru-RU" dirty="0">
              <a:solidFill>
                <a:schemeClr val="accent1">
                  <a:lumMod val="75000"/>
                </a:schemeClr>
              </a:solidFill>
            </a:endParaRPr>
          </a:p>
        </p:txBody>
      </p:sp>
    </p:spTree>
    <p:extLst>
      <p:ext uri="{BB962C8B-B14F-4D97-AF65-F5344CB8AC3E}">
        <p14:creationId xmlns:p14="http://schemas.microsoft.com/office/powerpoint/2010/main" xmlns="" val="6356192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en-US" dirty="0" smtClean="0">
                <a:solidFill>
                  <a:schemeClr val="tx2">
                    <a:lumMod val="75000"/>
                  </a:schemeClr>
                </a:solidFill>
              </a:rPr>
              <a:t>The mode</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pPr algn="ctr"/>
            <a:r>
              <a:rPr lang="ru-RU" dirty="0" smtClean="0">
                <a:solidFill>
                  <a:schemeClr val="tx2">
                    <a:lumMod val="75000"/>
                  </a:schemeClr>
                </a:solidFill>
              </a:rPr>
              <a:t>Вы знаете, почему максимальная длина SMS– или </a:t>
            </a:r>
            <a:r>
              <a:rPr lang="ru-RU" dirty="0" err="1" smtClean="0">
                <a:solidFill>
                  <a:schemeClr val="tx2">
                    <a:lumMod val="75000"/>
                  </a:schemeClr>
                </a:solidFill>
              </a:rPr>
              <a:t>твиттер-сообщения</a:t>
            </a:r>
            <a:r>
              <a:rPr lang="ru-RU" dirty="0" smtClean="0">
                <a:solidFill>
                  <a:schemeClr val="tx2">
                    <a:lumMod val="75000"/>
                  </a:schemeClr>
                </a:solidFill>
              </a:rPr>
              <a:t> раньше составляла </a:t>
            </a:r>
            <a:r>
              <a:rPr lang="ru-RU" dirty="0" smtClean="0">
                <a:solidFill>
                  <a:schemeClr val="tx2">
                    <a:lumMod val="75000"/>
                  </a:schemeClr>
                </a:solidFill>
              </a:rPr>
              <a:t>140 знаков? </a:t>
            </a:r>
          </a:p>
          <a:p>
            <a:pPr>
              <a:buNone/>
            </a:pPr>
            <a:endParaRPr lang="ru-RU" dirty="0" smtClean="0"/>
          </a:p>
          <a:p>
            <a:pPr>
              <a:buNone/>
            </a:pPr>
            <a:endParaRPr lang="ru-R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chemeClr val="tx2">
                    <a:lumMod val="75000"/>
                  </a:schemeClr>
                </a:solidFill>
              </a:rPr>
              <a:t>Мода</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pPr>
              <a:buNone/>
            </a:pPr>
            <a:r>
              <a:rPr lang="ru-RU" dirty="0" smtClean="0"/>
              <a:t>	</a:t>
            </a:r>
            <a:r>
              <a:rPr lang="en-US" dirty="0" smtClean="0">
                <a:solidFill>
                  <a:schemeClr val="accent1">
                    <a:lumMod val="75000"/>
                  </a:schemeClr>
                </a:solidFill>
              </a:rPr>
              <a:t>“</a:t>
            </a:r>
            <a:r>
              <a:rPr lang="ru-RU" dirty="0" smtClean="0">
                <a:solidFill>
                  <a:schemeClr val="tx2">
                    <a:lumMod val="75000"/>
                  </a:schemeClr>
                </a:solidFill>
              </a:rPr>
              <a:t>Эта цифра была выбрана не случайно. В далеком 1985 году немецкий инженер </a:t>
            </a:r>
            <a:r>
              <a:rPr lang="ru-RU" dirty="0" err="1" smtClean="0">
                <a:solidFill>
                  <a:schemeClr val="tx2">
                    <a:lumMod val="75000"/>
                  </a:schemeClr>
                </a:solidFill>
              </a:rPr>
              <a:t>Фридхельм</a:t>
            </a:r>
            <a:r>
              <a:rPr lang="ru-RU" dirty="0" smtClean="0">
                <a:solidFill>
                  <a:schemeClr val="tx2">
                    <a:lumMod val="75000"/>
                  </a:schemeClr>
                </a:solidFill>
              </a:rPr>
              <a:t> </a:t>
            </a:r>
            <a:r>
              <a:rPr lang="ru-RU" dirty="0" err="1" smtClean="0">
                <a:solidFill>
                  <a:schemeClr val="tx2">
                    <a:lumMod val="75000"/>
                  </a:schemeClr>
                </a:solidFill>
              </a:rPr>
              <a:t>Хиллебранд</a:t>
            </a:r>
            <a:r>
              <a:rPr lang="ru-RU" dirty="0" smtClean="0">
                <a:solidFill>
                  <a:schemeClr val="tx2">
                    <a:lumMod val="75000"/>
                  </a:schemeClr>
                </a:solidFill>
              </a:rPr>
              <a:t> провел исследование и выяснил, что большинство текстов новостных сообщений и почтовых открыток имеет объем около 140 знаков. Средняя длина этих сообщений была, конечно, гораздо большей: новости могут быть довольно длинными.</a:t>
            </a:r>
            <a:r>
              <a:rPr lang="en-US" dirty="0" smtClean="0">
                <a:solidFill>
                  <a:schemeClr val="tx2">
                    <a:lumMod val="75000"/>
                  </a:schemeClr>
                </a:solidFill>
              </a:rPr>
              <a:t>” </a:t>
            </a:r>
            <a:r>
              <a:rPr lang="ru-RU" sz="1600" dirty="0" err="1">
                <a:solidFill>
                  <a:schemeClr val="accent1">
                    <a:lumMod val="75000"/>
                  </a:schemeClr>
                </a:solidFill>
              </a:rPr>
              <a:t>Копотев</a:t>
            </a:r>
            <a:r>
              <a:rPr lang="ru-RU" sz="1600" dirty="0">
                <a:solidFill>
                  <a:schemeClr val="accent1">
                    <a:lumMod val="75000"/>
                  </a:schemeClr>
                </a:solidFill>
              </a:rPr>
              <a:t> 2014: Глава 16</a:t>
            </a:r>
          </a:p>
          <a:p>
            <a:pPr>
              <a:buNone/>
            </a:pPr>
            <a:endParaRPr lang="ru-RU"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chemeClr val="tx2">
                    <a:lumMod val="75000"/>
                  </a:schemeClr>
                </a:solidFill>
              </a:rPr>
              <a:t>Мода</a:t>
            </a:r>
            <a:endParaRPr lang="ru-RU" dirty="0">
              <a:solidFill>
                <a:schemeClr val="tx2">
                  <a:lumMod val="75000"/>
                </a:schemeClr>
              </a:solidFill>
            </a:endParaRPr>
          </a:p>
        </p:txBody>
      </p:sp>
      <p:sp>
        <p:nvSpPr>
          <p:cNvPr id="3" name="Содержимое 2"/>
          <p:cNvSpPr>
            <a:spLocks noGrp="1"/>
          </p:cNvSpPr>
          <p:nvPr>
            <p:ph idx="1"/>
          </p:nvPr>
        </p:nvSpPr>
        <p:spPr/>
        <p:txBody>
          <a:bodyPr>
            <a:normAutofit/>
          </a:bodyPr>
          <a:lstStyle/>
          <a:p>
            <a:pPr>
              <a:buFont typeface="Wingdings" panose="05000000000000000000" pitchFamily="2" charset="2"/>
              <a:buChar char="v"/>
            </a:pPr>
            <a:r>
              <a:rPr lang="en-US" dirty="0" smtClean="0">
                <a:solidFill>
                  <a:schemeClr val="tx2">
                    <a:lumMod val="75000"/>
                  </a:schemeClr>
                </a:solidFill>
              </a:rPr>
              <a:t> </a:t>
            </a:r>
            <a:r>
              <a:rPr lang="ru-RU" dirty="0" smtClean="0">
                <a:solidFill>
                  <a:schemeClr val="tx2">
                    <a:lumMod val="75000"/>
                  </a:schemeClr>
                </a:solidFill>
              </a:rPr>
              <a:t>Величина, которая указывает не среднее, а самое часто встречающееся значение, называется </a:t>
            </a:r>
            <a:r>
              <a:rPr lang="ru-RU" b="1" dirty="0" smtClean="0">
                <a:solidFill>
                  <a:schemeClr val="tx2">
                    <a:lumMod val="75000"/>
                  </a:schemeClr>
                </a:solidFill>
              </a:rPr>
              <a:t>мода</a:t>
            </a:r>
            <a:r>
              <a:rPr lang="ru-RU" dirty="0" smtClean="0">
                <a:solidFill>
                  <a:schemeClr val="tx2">
                    <a:lumMod val="75000"/>
                  </a:schemeClr>
                </a:solidFill>
              </a:rPr>
              <a:t> (англ. </a:t>
            </a:r>
            <a:r>
              <a:rPr lang="ru-RU" i="1" dirty="0" err="1" smtClean="0">
                <a:solidFill>
                  <a:schemeClr val="tx2">
                    <a:lumMod val="75000"/>
                  </a:schemeClr>
                </a:solidFill>
              </a:rPr>
              <a:t>mode</a:t>
            </a:r>
            <a:r>
              <a:rPr lang="ru-RU" dirty="0" smtClean="0">
                <a:solidFill>
                  <a:schemeClr val="tx2">
                    <a:lumMod val="75000"/>
                  </a:schemeClr>
                </a:solidFill>
              </a:rPr>
              <a:t>).</a:t>
            </a:r>
            <a:endParaRPr lang="en-US" dirty="0" smtClean="0">
              <a:solidFill>
                <a:schemeClr val="tx2">
                  <a:lumMod val="75000"/>
                </a:schemeClr>
              </a:solidFill>
            </a:endParaRPr>
          </a:p>
          <a:p>
            <a:pPr>
              <a:buFont typeface="Wingdings" panose="05000000000000000000" pitchFamily="2" charset="2"/>
              <a:buChar char="v"/>
            </a:pPr>
            <a:r>
              <a:rPr lang="ru-RU" dirty="0" smtClean="0">
                <a:solidFill>
                  <a:schemeClr val="tx2">
                    <a:lumMod val="75000"/>
                  </a:schemeClr>
                </a:solidFill>
              </a:rPr>
              <a:t>Использование моды особенно эффективно для анализа качественных данных, которые не могут быть сведены к среднему арифметическому.</a:t>
            </a:r>
            <a:endParaRPr lang="ru-RU"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dirty="0" smtClean="0">
                <a:solidFill>
                  <a:schemeClr val="tx2">
                    <a:lumMod val="75000"/>
                  </a:schemeClr>
                </a:solidFill>
              </a:rPr>
              <a:t>Мода</a:t>
            </a:r>
            <a:endParaRPr lang="ru-RU" dirty="0">
              <a:solidFill>
                <a:schemeClr val="tx2">
                  <a:lumMod val="75000"/>
                </a:schemeClr>
              </a:solidFill>
            </a:endParaRPr>
          </a:p>
        </p:txBody>
      </p:sp>
      <p:sp>
        <p:nvSpPr>
          <p:cNvPr id="3" name="Содержимое 2"/>
          <p:cNvSpPr>
            <a:spLocks noGrp="1"/>
          </p:cNvSpPr>
          <p:nvPr>
            <p:ph idx="1"/>
          </p:nvPr>
        </p:nvSpPr>
        <p:spPr/>
        <p:txBody>
          <a:bodyPr>
            <a:normAutofit fontScale="92500" lnSpcReduction="20000"/>
          </a:bodyPr>
          <a:lstStyle/>
          <a:p>
            <a:r>
              <a:rPr lang="ru-RU" dirty="0">
                <a:solidFill>
                  <a:schemeClr val="tx2">
                    <a:lumMod val="75000"/>
                  </a:schemeClr>
                </a:solidFill>
              </a:rPr>
              <a:t>Р</a:t>
            </a:r>
            <a:r>
              <a:rPr lang="ru-RU" dirty="0" smtClean="0">
                <a:solidFill>
                  <a:schemeClr val="tx2">
                    <a:lumMod val="75000"/>
                  </a:schemeClr>
                </a:solidFill>
              </a:rPr>
              <a:t>аспределение прилагательных мужского, женского и среднего рода в НКРЯ: 42% -- </a:t>
            </a:r>
            <a:r>
              <a:rPr lang="ru-RU" dirty="0" err="1" smtClean="0">
                <a:solidFill>
                  <a:schemeClr val="tx2">
                    <a:lumMod val="75000"/>
                  </a:schemeClr>
                </a:solidFill>
              </a:rPr>
              <a:t>муж.род</a:t>
            </a:r>
            <a:r>
              <a:rPr lang="ru-RU" dirty="0" smtClean="0">
                <a:solidFill>
                  <a:schemeClr val="tx2">
                    <a:lumMod val="75000"/>
                  </a:schemeClr>
                </a:solidFill>
              </a:rPr>
              <a:t>, 36% -- </a:t>
            </a:r>
            <a:r>
              <a:rPr lang="ru-RU" dirty="0" err="1" smtClean="0">
                <a:solidFill>
                  <a:schemeClr val="tx2">
                    <a:lumMod val="75000"/>
                  </a:schemeClr>
                </a:solidFill>
              </a:rPr>
              <a:t>жен.род</a:t>
            </a:r>
            <a:r>
              <a:rPr lang="ru-RU" dirty="0" smtClean="0">
                <a:solidFill>
                  <a:schemeClr val="tx2">
                    <a:lumMod val="75000"/>
                  </a:schemeClr>
                </a:solidFill>
              </a:rPr>
              <a:t>, 22% -- средний род.</a:t>
            </a:r>
          </a:p>
          <a:p>
            <a:r>
              <a:rPr lang="ru-RU" dirty="0" smtClean="0">
                <a:solidFill>
                  <a:schemeClr val="tx2">
                    <a:lumMod val="75000"/>
                  </a:schemeClr>
                </a:solidFill>
              </a:rPr>
              <a:t>О чем это говорит?</a:t>
            </a:r>
          </a:p>
          <a:p>
            <a:r>
              <a:rPr lang="ru-RU" dirty="0" smtClean="0">
                <a:solidFill>
                  <a:schemeClr val="tx2">
                    <a:lumMod val="75000"/>
                  </a:schemeClr>
                </a:solidFill>
              </a:rPr>
              <a:t>Среднее арифметическое для трех родов вычислить невозможно в силу того, что содержательно распределение по родам не может быть усреднено.</a:t>
            </a:r>
          </a:p>
          <a:p>
            <a:r>
              <a:rPr lang="ru-RU" dirty="0" smtClean="0">
                <a:solidFill>
                  <a:schemeClr val="tx2">
                    <a:lumMod val="75000"/>
                  </a:schemeClr>
                </a:solidFill>
              </a:rPr>
              <a:t>В </a:t>
            </a:r>
            <a:r>
              <a:rPr lang="en-US" dirty="0" smtClean="0">
                <a:solidFill>
                  <a:schemeClr val="tx2">
                    <a:lumMod val="75000"/>
                  </a:schemeClr>
                </a:solidFill>
              </a:rPr>
              <a:t>R </a:t>
            </a:r>
            <a:r>
              <a:rPr lang="ru-RU" dirty="0" smtClean="0">
                <a:solidFill>
                  <a:schemeClr val="tx2">
                    <a:lumMod val="75000"/>
                  </a:schemeClr>
                </a:solidFill>
              </a:rPr>
              <a:t>нет встроенной функции для моды:</a:t>
            </a:r>
          </a:p>
          <a:p>
            <a:r>
              <a:rPr lang="en-US" dirty="0" smtClean="0"/>
              <a:t>https://www.tutorialspoint.com/r/r_mean_median_mode.htm</a:t>
            </a:r>
            <a:endParaRPr lang="ru-RU"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1026" name="Picture 2"/>
          <p:cNvPicPr>
            <a:picLocks noGrp="1" noChangeAspect="1" noChangeArrowheads="1"/>
          </p:cNvPicPr>
          <p:nvPr>
            <p:ph idx="1"/>
          </p:nvPr>
        </p:nvPicPr>
        <p:blipFill>
          <a:blip r:embed="rId2"/>
          <a:srcRect/>
          <a:stretch>
            <a:fillRect/>
          </a:stretch>
        </p:blipFill>
        <p:spPr bwMode="auto">
          <a:xfrm>
            <a:off x="357158" y="285728"/>
            <a:ext cx="8429684" cy="5554683"/>
          </a:xfrm>
          <a:prstGeom prst="rect">
            <a:avLst/>
          </a:prstGeom>
          <a:noFill/>
          <a:ln w="9525">
            <a:noFill/>
            <a:miter lim="800000"/>
            <a:headEnd/>
            <a:tailEnd/>
          </a:ln>
          <a:effectLst/>
        </p:spPr>
      </p:pic>
      <p:sp>
        <p:nvSpPr>
          <p:cNvPr id="5" name="Прямоугольник 4"/>
          <p:cNvSpPr/>
          <p:nvPr/>
        </p:nvSpPr>
        <p:spPr>
          <a:xfrm>
            <a:off x="571472" y="6072206"/>
            <a:ext cx="8001024" cy="646331"/>
          </a:xfrm>
          <a:prstGeom prst="rect">
            <a:avLst/>
          </a:prstGeom>
        </p:spPr>
        <p:txBody>
          <a:bodyPr wrap="square">
            <a:spAutoFit/>
          </a:bodyPr>
          <a:lstStyle/>
          <a:p>
            <a:r>
              <a:rPr lang="en-US" dirty="0" smtClean="0"/>
              <a:t>https://blogs.glowscotland.org.uk/re/bishopton/2017/02/17/p7-mean-median-mode-and-range/</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solidFill>
                  <a:schemeClr val="bg2">
                    <a:lumMod val="10000"/>
                  </a:schemeClr>
                </a:solidFill>
              </a:rPr>
              <a:t>Huff, 1954: </a:t>
            </a:r>
            <a:r>
              <a:rPr lang="en-US" sz="3200" dirty="0" smtClean="0">
                <a:solidFill>
                  <a:srgbClr val="7030A0"/>
                </a:solidFill>
              </a:rPr>
              <a:t>The Sample with the Built-in Bias</a:t>
            </a:r>
            <a:endParaRPr lang="ru-RU" sz="3200" dirty="0">
              <a:solidFill>
                <a:srgbClr val="7030A0"/>
              </a:solidFill>
            </a:endParaRPr>
          </a:p>
        </p:txBody>
      </p:sp>
      <p:sp>
        <p:nvSpPr>
          <p:cNvPr id="3" name="Содержимое 2"/>
          <p:cNvSpPr>
            <a:spLocks noGrp="1"/>
          </p:cNvSpPr>
          <p:nvPr>
            <p:ph idx="1"/>
          </p:nvPr>
        </p:nvSpPr>
        <p:spPr>
          <a:xfrm>
            <a:off x="457200" y="1214422"/>
            <a:ext cx="8229600" cy="5214974"/>
          </a:xfrm>
        </p:spPr>
        <p:txBody>
          <a:bodyPr>
            <a:normAutofit fontScale="77500" lnSpcReduction="20000"/>
          </a:bodyPr>
          <a:lstStyle/>
          <a:p>
            <a:r>
              <a:rPr lang="en-US" dirty="0" smtClean="0">
                <a:solidFill>
                  <a:schemeClr val="bg2">
                    <a:lumMod val="10000"/>
                  </a:schemeClr>
                </a:solidFill>
              </a:rPr>
              <a:t>“The average </a:t>
            </a:r>
            <a:r>
              <a:rPr lang="en-US" dirty="0" err="1" smtClean="0">
                <a:solidFill>
                  <a:schemeClr val="bg2">
                    <a:lumMod val="10000"/>
                  </a:schemeClr>
                </a:solidFill>
              </a:rPr>
              <a:t>Yaleman</a:t>
            </a:r>
            <a:r>
              <a:rPr lang="en-US" dirty="0" smtClean="0">
                <a:solidFill>
                  <a:schemeClr val="bg2">
                    <a:lumMod val="10000"/>
                  </a:schemeClr>
                </a:solidFill>
              </a:rPr>
              <a:t>, Class of ’24, makes $25,111 a year”</a:t>
            </a:r>
            <a:endParaRPr lang="ru-RU" dirty="0" smtClean="0">
              <a:solidFill>
                <a:schemeClr val="bg2">
                  <a:lumMod val="10000"/>
                </a:schemeClr>
              </a:solidFill>
            </a:endParaRPr>
          </a:p>
          <a:p>
            <a:r>
              <a:rPr lang="en-US" dirty="0" smtClean="0">
                <a:solidFill>
                  <a:schemeClr val="bg2">
                    <a:lumMod val="10000"/>
                  </a:schemeClr>
                </a:solidFill>
              </a:rPr>
              <a:t>Suspicious?</a:t>
            </a:r>
          </a:p>
          <a:p>
            <a:r>
              <a:rPr lang="en-US" dirty="0" smtClean="0">
                <a:solidFill>
                  <a:schemeClr val="bg2">
                    <a:lumMod val="10000"/>
                  </a:schemeClr>
                </a:solidFill>
              </a:rPr>
              <a:t>Yes:</a:t>
            </a:r>
          </a:p>
          <a:p>
            <a:pPr>
              <a:buNone/>
            </a:pPr>
            <a:endParaRPr lang="en-US" dirty="0" smtClean="0">
              <a:solidFill>
                <a:schemeClr val="bg2">
                  <a:lumMod val="10000"/>
                </a:schemeClr>
              </a:solidFill>
            </a:endParaRPr>
          </a:p>
          <a:p>
            <a:pPr>
              <a:buFont typeface="Wingdings" pitchFamily="2" charset="2"/>
              <a:buChar char="§"/>
            </a:pPr>
            <a:r>
              <a:rPr lang="en-US" dirty="0" smtClean="0">
                <a:solidFill>
                  <a:schemeClr val="bg2">
                    <a:lumMod val="10000"/>
                  </a:schemeClr>
                </a:solidFill>
              </a:rPr>
              <a:t>the sample is biased, not representative: researchers tend to select respondents that are more easily accessible (physically, emotionally, intellectually) and/or that are more likely to meet their expectations (</a:t>
            </a:r>
            <a:r>
              <a:rPr lang="en-US" dirty="0" err="1" smtClean="0">
                <a:solidFill>
                  <a:schemeClr val="bg2">
                    <a:lumMod val="10000"/>
                  </a:schemeClr>
                </a:solidFill>
              </a:rPr>
              <a:t>der</a:t>
            </a:r>
            <a:r>
              <a:rPr lang="en-US" dirty="0" smtClean="0">
                <a:solidFill>
                  <a:schemeClr val="bg2">
                    <a:lumMod val="10000"/>
                  </a:schemeClr>
                </a:solidFill>
              </a:rPr>
              <a:t> Kluge Hans).</a:t>
            </a:r>
          </a:p>
          <a:p>
            <a:pPr>
              <a:buNone/>
            </a:pPr>
            <a:endParaRPr lang="en-US" dirty="0" smtClean="0">
              <a:solidFill>
                <a:schemeClr val="bg2">
                  <a:lumMod val="10000"/>
                </a:schemeClr>
              </a:solidFill>
            </a:endParaRPr>
          </a:p>
          <a:p>
            <a:pPr>
              <a:buFont typeface="Wingdings" pitchFamily="2" charset="2"/>
              <a:buChar char="§"/>
            </a:pPr>
            <a:r>
              <a:rPr lang="en-US" dirty="0" smtClean="0">
                <a:solidFill>
                  <a:schemeClr val="bg2">
                    <a:lumMod val="10000"/>
                  </a:schemeClr>
                </a:solidFill>
              </a:rPr>
              <a:t>“A psychiatrist reported once that practically everybody is neurotic”</a:t>
            </a:r>
          </a:p>
          <a:p>
            <a:pPr>
              <a:buNone/>
            </a:pPr>
            <a:endParaRPr lang="en-US" dirty="0" smtClean="0">
              <a:solidFill>
                <a:schemeClr val="bg2">
                  <a:lumMod val="10000"/>
                </a:schemeClr>
              </a:solidFill>
            </a:endParaRPr>
          </a:p>
          <a:p>
            <a:r>
              <a:rPr lang="en-US" dirty="0" smtClean="0">
                <a:solidFill>
                  <a:schemeClr val="bg2">
                    <a:lumMod val="10000"/>
                  </a:schemeClr>
                </a:solidFill>
              </a:rPr>
              <a:t>“</a:t>
            </a:r>
            <a:r>
              <a:rPr lang="ru-RU" dirty="0" smtClean="0">
                <a:solidFill>
                  <a:schemeClr val="bg2">
                    <a:lumMod val="10000"/>
                  </a:schemeClr>
                </a:solidFill>
              </a:rPr>
              <a:t>60% учителей не сдали тест по математике</a:t>
            </a:r>
            <a:r>
              <a:rPr lang="en-US" dirty="0" smtClean="0">
                <a:solidFill>
                  <a:schemeClr val="bg2">
                    <a:lumMod val="10000"/>
                  </a:schemeClr>
                </a:solidFill>
              </a:rPr>
              <a:t>”</a:t>
            </a:r>
            <a:r>
              <a:rPr lang="ru-RU" dirty="0" smtClean="0">
                <a:solidFill>
                  <a:schemeClr val="bg2">
                    <a:lumMod val="10000"/>
                  </a:schemeClr>
                </a:solidFill>
              </a:rPr>
              <a:t> (Радио России, 14.11.18, 8-9)</a:t>
            </a:r>
            <a:endParaRPr lang="en-US" dirty="0" smtClean="0">
              <a:solidFill>
                <a:schemeClr val="bg2">
                  <a:lumMod val="10000"/>
                </a:schemeClr>
              </a:solidFill>
            </a:endParaRPr>
          </a:p>
          <a:p>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2">
                    <a:lumMod val="10000"/>
                  </a:schemeClr>
                </a:solidFill>
              </a:rPr>
              <a:t>Huff, 1954: </a:t>
            </a:r>
            <a:r>
              <a:rPr lang="en-US" dirty="0" smtClean="0">
                <a:solidFill>
                  <a:srgbClr val="7030A0"/>
                </a:solidFill>
              </a:rPr>
              <a:t>The Well-Chosen Average</a:t>
            </a:r>
            <a:endParaRPr lang="ru-RU" dirty="0">
              <a:solidFill>
                <a:srgbClr val="7030A0"/>
              </a:solidFill>
            </a:endParaRPr>
          </a:p>
        </p:txBody>
      </p:sp>
      <p:sp>
        <p:nvSpPr>
          <p:cNvPr id="3" name="Содержимое 2"/>
          <p:cNvSpPr>
            <a:spLocks noGrp="1"/>
          </p:cNvSpPr>
          <p:nvPr>
            <p:ph idx="1"/>
          </p:nvPr>
        </p:nvSpPr>
        <p:spPr>
          <a:xfrm>
            <a:off x="457200" y="1214422"/>
            <a:ext cx="8229600" cy="5429288"/>
          </a:xfrm>
        </p:spPr>
        <p:txBody>
          <a:bodyPr>
            <a:normAutofit fontScale="92500" lnSpcReduction="10000"/>
          </a:bodyPr>
          <a:lstStyle/>
          <a:p>
            <a:r>
              <a:rPr lang="en-US" sz="2400" dirty="0" smtClean="0">
                <a:solidFill>
                  <a:schemeClr val="bg2">
                    <a:lumMod val="10000"/>
                  </a:schemeClr>
                </a:solidFill>
              </a:rPr>
              <a:t>What kind of average?</a:t>
            </a:r>
          </a:p>
          <a:p>
            <a:r>
              <a:rPr lang="en-US" sz="2400" dirty="0" smtClean="0">
                <a:solidFill>
                  <a:schemeClr val="bg2">
                    <a:lumMod val="10000"/>
                  </a:schemeClr>
                </a:solidFill>
              </a:rPr>
              <a:t>Average of what?</a:t>
            </a:r>
          </a:p>
          <a:p>
            <a:r>
              <a:rPr lang="en-US" sz="2400" dirty="0" smtClean="0">
                <a:solidFill>
                  <a:schemeClr val="bg2">
                    <a:lumMod val="10000"/>
                  </a:schemeClr>
                </a:solidFill>
              </a:rPr>
              <a:t>Average income in the neighborhood example:</a:t>
            </a:r>
          </a:p>
          <a:p>
            <a:pPr lvl="1">
              <a:buFont typeface="Wingdings" pitchFamily="2" charset="2"/>
              <a:buChar char="§"/>
            </a:pPr>
            <a:r>
              <a:rPr lang="en-US" sz="2200" dirty="0" smtClean="0">
                <a:solidFill>
                  <a:schemeClr val="bg2">
                    <a:lumMod val="10000"/>
                  </a:schemeClr>
                </a:solidFill>
              </a:rPr>
              <a:t>$15,000 (when bragging) – the arithmetic average of the incomes of all the families in the neighborhood</a:t>
            </a:r>
          </a:p>
          <a:p>
            <a:pPr lvl="1">
              <a:buFont typeface="Wingdings" pitchFamily="2" charset="2"/>
              <a:buChar char="§"/>
            </a:pPr>
            <a:r>
              <a:rPr lang="en-US" sz="2200" dirty="0" smtClean="0">
                <a:solidFill>
                  <a:schemeClr val="bg2">
                    <a:lumMod val="10000"/>
                  </a:schemeClr>
                </a:solidFill>
              </a:rPr>
              <a:t>$5,000 – the modal income</a:t>
            </a:r>
          </a:p>
          <a:p>
            <a:pPr lvl="1">
              <a:buFont typeface="Wingdings" pitchFamily="2" charset="2"/>
              <a:buChar char="§"/>
            </a:pPr>
            <a:r>
              <a:rPr lang="en-US" sz="2200" dirty="0" smtClean="0">
                <a:solidFill>
                  <a:schemeClr val="bg2">
                    <a:lumMod val="10000"/>
                  </a:schemeClr>
                </a:solidFill>
              </a:rPr>
              <a:t>$3,500 (when petitioning for lower bus fare) – the median</a:t>
            </a:r>
          </a:p>
          <a:p>
            <a:r>
              <a:rPr lang="en-US" sz="2400" dirty="0" smtClean="0">
                <a:solidFill>
                  <a:schemeClr val="bg2">
                    <a:lumMod val="10000"/>
                  </a:schemeClr>
                </a:solidFill>
              </a:rPr>
              <a:t>Average wages of employees example (a manufacturing business with three owners and 90 employees):</a:t>
            </a:r>
          </a:p>
          <a:p>
            <a:pPr lvl="1">
              <a:buFont typeface="Wingdings" pitchFamily="2" charset="2"/>
              <a:buChar char="§"/>
            </a:pPr>
            <a:r>
              <a:rPr lang="en-US" sz="2200" dirty="0" smtClean="0">
                <a:solidFill>
                  <a:schemeClr val="bg2">
                    <a:lumMod val="10000"/>
                  </a:schemeClr>
                </a:solidFill>
              </a:rPr>
              <a:t>average wage of employees -- $2,200 (198,000/90)</a:t>
            </a:r>
          </a:p>
          <a:p>
            <a:pPr lvl="1">
              <a:buFont typeface="Wingdings" pitchFamily="2" charset="2"/>
              <a:buChar char="§"/>
            </a:pPr>
            <a:r>
              <a:rPr lang="en-US" sz="2200" dirty="0" smtClean="0">
                <a:solidFill>
                  <a:schemeClr val="bg2">
                    <a:lumMod val="10000"/>
                  </a:schemeClr>
                </a:solidFill>
              </a:rPr>
              <a:t>average salary and profit of owners -- $26,000 (11,000 + 45,000/3)</a:t>
            </a:r>
          </a:p>
          <a:p>
            <a:pPr lvl="1">
              <a:buFont typeface="Wingdings" pitchFamily="2" charset="2"/>
              <a:buChar char="§"/>
            </a:pPr>
            <a:endParaRPr lang="en-US" sz="2200" dirty="0" smtClean="0">
              <a:solidFill>
                <a:schemeClr val="bg2">
                  <a:lumMod val="10000"/>
                </a:schemeClr>
              </a:solidFill>
            </a:endParaRPr>
          </a:p>
          <a:p>
            <a:pPr lvl="1">
              <a:buFont typeface="Wingdings" pitchFamily="2" charset="2"/>
              <a:buChar char="§"/>
            </a:pPr>
            <a:r>
              <a:rPr lang="en-US" sz="2200" dirty="0" smtClean="0">
                <a:solidFill>
                  <a:schemeClr val="bg2">
                    <a:lumMod val="10000"/>
                  </a:schemeClr>
                </a:solidFill>
              </a:rPr>
              <a:t>bonuses for owners (part of the profit): $30,000</a:t>
            </a:r>
          </a:p>
          <a:p>
            <a:pPr lvl="1">
              <a:buFont typeface="Wingdings" pitchFamily="2" charset="2"/>
              <a:buChar char="§"/>
            </a:pPr>
            <a:r>
              <a:rPr lang="en-US" sz="2200" dirty="0" smtClean="0">
                <a:solidFill>
                  <a:schemeClr val="bg2">
                    <a:lumMod val="10000"/>
                  </a:schemeClr>
                </a:solidFill>
              </a:rPr>
              <a:t>average wage or salary: $2,806.45 ((198,000 + 33,000 + 30,000)/93)</a:t>
            </a:r>
          </a:p>
          <a:p>
            <a:pPr lvl="1">
              <a:buFont typeface="Wingdings" pitchFamily="2" charset="2"/>
              <a:buChar char="§"/>
            </a:pPr>
            <a:r>
              <a:rPr lang="en-US" sz="2200" dirty="0" smtClean="0">
                <a:solidFill>
                  <a:schemeClr val="bg2">
                    <a:lumMod val="10000"/>
                  </a:schemeClr>
                </a:solidFill>
              </a:rPr>
              <a:t>average profit of owners: $5,000 (15,000/3)</a:t>
            </a:r>
          </a:p>
          <a:p>
            <a:pPr lvl="1">
              <a:buFont typeface="Wingdings" pitchFamily="2" charset="2"/>
              <a:buChar char="§"/>
            </a:pPr>
            <a:endParaRPr lang="en-US" sz="2200" dirty="0" smtClean="0">
              <a:solidFill>
                <a:schemeClr val="bg2">
                  <a:lumMod val="10000"/>
                </a:schemeClr>
              </a:solidFill>
            </a:endParaRPr>
          </a:p>
          <a:p>
            <a:pPr lvl="1">
              <a:buFont typeface="Wingdings" pitchFamily="2" charset="2"/>
              <a:buChar char="§"/>
            </a:pPr>
            <a:endParaRPr lang="en-US" sz="2200" dirty="0" smtClean="0">
              <a:solidFill>
                <a:schemeClr val="bg2">
                  <a:lumMod val="10000"/>
                </a:schemeClr>
              </a:solidFill>
            </a:endParaRPr>
          </a:p>
          <a:p>
            <a:pPr lvl="1">
              <a:buFont typeface="Wingdings" pitchFamily="2" charset="2"/>
              <a:buChar char="§"/>
            </a:pPr>
            <a:endParaRPr lang="en-US" sz="2200" dirty="0" smtClean="0">
              <a:solidFill>
                <a:schemeClr val="bg2">
                  <a:lumMod val="1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2">
                    <a:lumMod val="10000"/>
                  </a:schemeClr>
                </a:solidFill>
              </a:rPr>
              <a:t>Huff, 1954: </a:t>
            </a:r>
            <a:r>
              <a:rPr lang="en-US" dirty="0" smtClean="0">
                <a:solidFill>
                  <a:srgbClr val="7030A0"/>
                </a:solidFill>
              </a:rPr>
              <a:t>The</a:t>
            </a:r>
            <a:r>
              <a:rPr lang="ru-RU" dirty="0" smtClean="0">
                <a:solidFill>
                  <a:srgbClr val="7030A0"/>
                </a:solidFill>
              </a:rPr>
              <a:t> </a:t>
            </a:r>
            <a:r>
              <a:rPr lang="en-US" dirty="0">
                <a:solidFill>
                  <a:srgbClr val="7030A0"/>
                </a:solidFill>
              </a:rPr>
              <a:t>l</a:t>
            </a:r>
            <a:r>
              <a:rPr lang="en-US" dirty="0" smtClean="0">
                <a:solidFill>
                  <a:srgbClr val="7030A0"/>
                </a:solidFill>
              </a:rPr>
              <a:t>ittle </a:t>
            </a:r>
            <a:r>
              <a:rPr lang="en-US" dirty="0">
                <a:solidFill>
                  <a:srgbClr val="7030A0"/>
                </a:solidFill>
              </a:rPr>
              <a:t>f</a:t>
            </a:r>
            <a:r>
              <a:rPr lang="en-US" dirty="0" smtClean="0">
                <a:solidFill>
                  <a:srgbClr val="7030A0"/>
                </a:solidFill>
              </a:rPr>
              <a:t>igures that are not there</a:t>
            </a:r>
            <a:endParaRPr lang="ru-RU" dirty="0"/>
          </a:p>
        </p:txBody>
      </p:sp>
      <p:sp>
        <p:nvSpPr>
          <p:cNvPr id="3" name="Содержимое 2"/>
          <p:cNvSpPr>
            <a:spLocks noGrp="1"/>
          </p:cNvSpPr>
          <p:nvPr>
            <p:ph idx="1"/>
          </p:nvPr>
        </p:nvSpPr>
        <p:spPr>
          <a:xfrm>
            <a:off x="457200" y="1600200"/>
            <a:ext cx="8229600" cy="4900634"/>
          </a:xfrm>
        </p:spPr>
        <p:txBody>
          <a:bodyPr>
            <a:normAutofit fontScale="77500" lnSpcReduction="20000"/>
          </a:bodyPr>
          <a:lstStyle/>
          <a:p>
            <a:r>
              <a:rPr lang="en-US" dirty="0" smtClean="0"/>
              <a:t>‘The importance of using a small group is this:</a:t>
            </a:r>
            <a:r>
              <a:rPr lang="ru-RU" dirty="0" smtClean="0"/>
              <a:t> </a:t>
            </a:r>
            <a:r>
              <a:rPr lang="en-US" dirty="0" smtClean="0"/>
              <a:t>With a</a:t>
            </a:r>
            <a:r>
              <a:rPr lang="ru-RU" dirty="0" smtClean="0"/>
              <a:t> </a:t>
            </a:r>
            <a:r>
              <a:rPr lang="en-US" dirty="0" smtClean="0"/>
              <a:t>large group any difference produced by chance is likely to</a:t>
            </a:r>
            <a:r>
              <a:rPr lang="ru-RU" dirty="0" smtClean="0"/>
              <a:t> </a:t>
            </a:r>
            <a:r>
              <a:rPr lang="en-US" dirty="0" smtClean="0"/>
              <a:t>be a small </a:t>
            </a:r>
            <a:r>
              <a:rPr lang="ru-RU" dirty="0" smtClean="0"/>
              <a:t>о</a:t>
            </a:r>
            <a:r>
              <a:rPr lang="en-US" dirty="0" smtClean="0"/>
              <a:t>ne and unworthy of big type.’</a:t>
            </a:r>
          </a:p>
          <a:p>
            <a:r>
              <a:rPr lang="en-US" dirty="0" smtClean="0"/>
              <a:t>Example: tossing a penny ten times vs. a thousand times.</a:t>
            </a:r>
          </a:p>
          <a:p>
            <a:r>
              <a:rPr lang="en-US" dirty="0" smtClean="0"/>
              <a:t>Example: ‘users report 23% fewer cavities with </a:t>
            </a:r>
            <a:r>
              <a:rPr lang="en-US" dirty="0" err="1" smtClean="0"/>
              <a:t>Doakes</a:t>
            </a:r>
            <a:r>
              <a:rPr lang="en-US" dirty="0" smtClean="0"/>
              <a:t>' tooth paste’.</a:t>
            </a:r>
          </a:p>
          <a:p>
            <a:pPr>
              <a:buNone/>
            </a:pPr>
            <a:r>
              <a:rPr lang="en-US" dirty="0" smtClean="0"/>
              <a:t>‘Let any small group of persons keep count of cavities for six months, then switch to </a:t>
            </a:r>
            <a:r>
              <a:rPr lang="en-US" dirty="0" err="1" smtClean="0"/>
              <a:t>Doakes</a:t>
            </a:r>
            <a:r>
              <a:rPr lang="en-US" dirty="0" smtClean="0"/>
              <a:t>'. One of three things is bound to happen: distinctly more cavities, distinctly fewer, or about the same number. If the first or last of these possibilities occurs, </a:t>
            </a:r>
            <a:r>
              <a:rPr lang="en-US" dirty="0" err="1" smtClean="0"/>
              <a:t>Doakes</a:t>
            </a:r>
            <a:r>
              <a:rPr lang="en-US" dirty="0" smtClean="0"/>
              <a:t> &amp; Company </a:t>
            </a:r>
            <a:r>
              <a:rPr lang="en-US" dirty="0" err="1" smtClean="0"/>
              <a:t>fiIes</a:t>
            </a:r>
            <a:r>
              <a:rPr lang="en-US" dirty="0" smtClean="0"/>
              <a:t> the figures (well out of sight somewhere) and tries again. Sooner or later, by the operation of chance, a test group is going to show a big improvement worthy of a headline and perhaps a whole advertising campaign.’</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2">
                    <a:lumMod val="10000"/>
                  </a:schemeClr>
                </a:solidFill>
              </a:rPr>
              <a:t>Huff, 1954: </a:t>
            </a:r>
            <a:r>
              <a:rPr lang="en-US" dirty="0" smtClean="0">
                <a:solidFill>
                  <a:srgbClr val="7030A0"/>
                </a:solidFill>
              </a:rPr>
              <a:t>The</a:t>
            </a:r>
            <a:r>
              <a:rPr lang="ru-RU" dirty="0" smtClean="0">
                <a:solidFill>
                  <a:srgbClr val="7030A0"/>
                </a:solidFill>
              </a:rPr>
              <a:t> </a:t>
            </a:r>
            <a:r>
              <a:rPr lang="en-US" dirty="0" smtClean="0">
                <a:solidFill>
                  <a:srgbClr val="7030A0"/>
                </a:solidFill>
              </a:rPr>
              <a:t>little figures that are not there</a:t>
            </a:r>
            <a:endParaRPr lang="ru-RU" dirty="0"/>
          </a:p>
        </p:txBody>
      </p:sp>
      <p:sp>
        <p:nvSpPr>
          <p:cNvPr id="3" name="Содержимое 2"/>
          <p:cNvSpPr>
            <a:spLocks noGrp="1"/>
          </p:cNvSpPr>
          <p:nvPr>
            <p:ph idx="1"/>
          </p:nvPr>
        </p:nvSpPr>
        <p:spPr/>
        <p:txBody>
          <a:bodyPr>
            <a:normAutofit/>
          </a:bodyPr>
          <a:lstStyle/>
          <a:p>
            <a:r>
              <a:rPr lang="en-US" dirty="0" smtClean="0"/>
              <a:t>How many is enough? </a:t>
            </a:r>
          </a:p>
          <a:p>
            <a:r>
              <a:rPr lang="en-US" dirty="0" smtClean="0"/>
              <a:t>‘It depends among other things on how large and how varied a population you are studying by sampling. And sometimes the number in the sample </a:t>
            </a:r>
            <a:r>
              <a:rPr lang="en-US" i="1" dirty="0" smtClean="0"/>
              <a:t>is not what it appears </a:t>
            </a:r>
            <a:r>
              <a:rPr lang="en-US" dirty="0" smtClean="0"/>
              <a:t>to be.’</a:t>
            </a:r>
          </a:p>
          <a:p>
            <a:r>
              <a:rPr lang="en-US" dirty="0" smtClean="0"/>
              <a:t>Example: polio vaccination (the control group, albeit large, was not affected due to the rarity of contraction)</a:t>
            </a:r>
          </a:p>
          <a:p>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chemeClr val="bg2">
                    <a:lumMod val="10000"/>
                  </a:schemeClr>
                </a:solidFill>
              </a:rPr>
              <a:t>Huff, 1954: </a:t>
            </a:r>
            <a:r>
              <a:rPr lang="en-US" dirty="0" smtClean="0">
                <a:solidFill>
                  <a:srgbClr val="7030A0"/>
                </a:solidFill>
              </a:rPr>
              <a:t>The</a:t>
            </a:r>
            <a:r>
              <a:rPr lang="ru-RU" dirty="0" smtClean="0">
                <a:solidFill>
                  <a:srgbClr val="7030A0"/>
                </a:solidFill>
              </a:rPr>
              <a:t> </a:t>
            </a:r>
            <a:r>
              <a:rPr lang="en-US" dirty="0" smtClean="0">
                <a:solidFill>
                  <a:srgbClr val="7030A0"/>
                </a:solidFill>
              </a:rPr>
              <a:t>little figures that are not there</a:t>
            </a:r>
            <a:endParaRPr lang="ru-RU" dirty="0"/>
          </a:p>
        </p:txBody>
      </p:sp>
      <p:sp>
        <p:nvSpPr>
          <p:cNvPr id="3" name="Содержимое 2"/>
          <p:cNvSpPr>
            <a:spLocks noGrp="1"/>
          </p:cNvSpPr>
          <p:nvPr>
            <p:ph idx="1"/>
          </p:nvPr>
        </p:nvSpPr>
        <p:spPr/>
        <p:txBody>
          <a:bodyPr>
            <a:normAutofit fontScale="77500" lnSpcReduction="20000"/>
          </a:bodyPr>
          <a:lstStyle/>
          <a:p>
            <a:r>
              <a:rPr lang="en-US" dirty="0" smtClean="0">
                <a:solidFill>
                  <a:srgbClr val="FF0000"/>
                </a:solidFill>
              </a:rPr>
              <a:t>the degree of significance</a:t>
            </a:r>
          </a:p>
          <a:p>
            <a:r>
              <a:rPr lang="en-US" dirty="0" smtClean="0">
                <a:solidFill>
                  <a:srgbClr val="FF0000"/>
                </a:solidFill>
              </a:rPr>
              <a:t>the range of things or their deviation from the average that is given</a:t>
            </a:r>
          </a:p>
          <a:p>
            <a:r>
              <a:rPr lang="en-US" dirty="0" smtClean="0"/>
              <a:t>‘Knowing nothing about a subject is frequently healthier than knowing what is not so, and a little learning may be a dangerous thing.’</a:t>
            </a:r>
          </a:p>
          <a:p>
            <a:r>
              <a:rPr lang="en-US" dirty="0" smtClean="0"/>
              <a:t>Example: too much American housing that has been planned to fit the statistically average family of 3.6 persons.</a:t>
            </a:r>
          </a:p>
          <a:p>
            <a:r>
              <a:rPr lang="en-US" dirty="0" smtClean="0"/>
              <a:t>Example: baby stats – half the parents overjoyed, half the parents panicking.</a:t>
            </a:r>
          </a:p>
          <a:p>
            <a:r>
              <a:rPr lang="en-US" dirty="0" smtClean="0"/>
              <a:t>“Today, electric power </a:t>
            </a:r>
            <a:r>
              <a:rPr lang="en-US" dirty="0" smtClean="0">
                <a:solidFill>
                  <a:srgbClr val="FFC000"/>
                </a:solidFill>
              </a:rPr>
              <a:t>is available to </a:t>
            </a:r>
            <a:r>
              <a:rPr lang="en-US" dirty="0" smtClean="0"/>
              <a:t>more than three quarters of U. S. farms... :” do they use it? </a:t>
            </a:r>
            <a:r>
              <a:rPr lang="en-US" dirty="0" err="1" smtClean="0"/>
              <a:t>Implicatures</a:t>
            </a:r>
            <a:r>
              <a:rPr lang="en-US" dirty="0" smtClean="0"/>
              <a:t>!!</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2296</Words>
  <Application>Microsoft Office PowerPoint</Application>
  <PresentationFormat>Экран (4:3)</PresentationFormat>
  <Paragraphs>254</Paragraphs>
  <Slides>46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46</vt:i4>
      </vt:variant>
    </vt:vector>
  </HeadingPairs>
  <TitlesOfParts>
    <vt:vector size="47" baseType="lpstr">
      <vt:lpstr>Тема Office</vt:lpstr>
      <vt:lpstr>How to Lie with Statistics. Getting acquainted with R </vt:lpstr>
      <vt:lpstr>Huff, 1954: The Sample with the Built-in Bias</vt:lpstr>
      <vt:lpstr>Huff, 1954: The Sample with the Built-in Bias</vt:lpstr>
      <vt:lpstr>Schweigespirale, спираль молчания</vt:lpstr>
      <vt:lpstr>Huff, 1954: The Sample with the Built-in Bias</vt:lpstr>
      <vt:lpstr>Huff, 1954: The Well-Chosen Average</vt:lpstr>
      <vt:lpstr>Huff, 1954: The little figures that are not there</vt:lpstr>
      <vt:lpstr>Huff, 1954: The little figures that are not there</vt:lpstr>
      <vt:lpstr>Huff, 1954: The little figures that are not there</vt:lpstr>
      <vt:lpstr>Presuppositions and implicatures</vt:lpstr>
      <vt:lpstr>Presuppositions and implicatures</vt:lpstr>
      <vt:lpstr>Presuppositions and implicatures</vt:lpstr>
      <vt:lpstr>Huff, 1954: The little figures that are not there</vt:lpstr>
      <vt:lpstr>Huff, 1954: Much ado about Practically Nothing</vt:lpstr>
      <vt:lpstr>Huff, 1954: The Gee-Whiz Graph</vt:lpstr>
      <vt:lpstr>Huff, 1954: The Gee-Whiz Graph</vt:lpstr>
      <vt:lpstr>Huff, 1954: The One-dimensional Picture</vt:lpstr>
      <vt:lpstr>Huff, 1954: The Semi-attached Figure</vt:lpstr>
      <vt:lpstr>Huff, 1954: The Semi-attached Figure</vt:lpstr>
      <vt:lpstr>Huff, 1954: Post Hoc Rides Again</vt:lpstr>
      <vt:lpstr>Слайд 21</vt:lpstr>
      <vt:lpstr>Слайд 22</vt:lpstr>
      <vt:lpstr>Слайд 23</vt:lpstr>
      <vt:lpstr>Слайд 24</vt:lpstr>
      <vt:lpstr>Слайд 25</vt:lpstr>
      <vt:lpstr>Слайд 26</vt:lpstr>
      <vt:lpstr>Huff, 1954: How to Statisticulate</vt:lpstr>
      <vt:lpstr>Huff, 1954: How to Talk back to a Statistic</vt:lpstr>
      <vt:lpstr>Слайд 29</vt:lpstr>
      <vt:lpstr>Слайд 30</vt:lpstr>
      <vt:lpstr>Слайд 31</vt:lpstr>
      <vt:lpstr>Важные навыки:</vt:lpstr>
      <vt:lpstr>Литература</vt:lpstr>
      <vt:lpstr>R</vt:lpstr>
      <vt:lpstr>R</vt:lpstr>
      <vt:lpstr>R</vt:lpstr>
      <vt:lpstr>R: переменные</vt:lpstr>
      <vt:lpstr>The mean</vt:lpstr>
      <vt:lpstr>Слайд 39</vt:lpstr>
      <vt:lpstr>The median</vt:lpstr>
      <vt:lpstr>Слайд 41</vt:lpstr>
      <vt:lpstr>The mode</vt:lpstr>
      <vt:lpstr>Мода</vt:lpstr>
      <vt:lpstr>Мода</vt:lpstr>
      <vt:lpstr>Мода</vt:lpstr>
      <vt:lpstr>Слайд 46</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Admin</dc:creator>
  <cp:lastModifiedBy>Admin</cp:lastModifiedBy>
  <cp:revision>19</cp:revision>
  <dcterms:created xsi:type="dcterms:W3CDTF">2019-11-02T17:16:09Z</dcterms:created>
  <dcterms:modified xsi:type="dcterms:W3CDTF">2019-11-02T18:45:06Z</dcterms:modified>
</cp:coreProperties>
</file>