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6caauxAk0VESvkZqBFq/0TstG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c0e756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4c0e7566d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c0e756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4c0e7566d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c0e756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04c0e7566d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c0e756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04c0e7566d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4c0e756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4c0e7566d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c0e7566d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4c0e7566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4c0e7566d_0_2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c0e7566d_0_13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4c0e7566d_0_1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104c0e7566d_0_1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4c0e7566d_0_1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4c0e7566d_0_1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c0e7566d_0_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04c0e7566d_0_1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04c0e7566d_0_1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04c0e7566d_0_1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04c0e7566d_0_1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c0e7566d_0_1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04c0e7566d_0_1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04c0e7566d_0_1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c0e7566d_0_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04c0e7566d_0_14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g104c0e7566d_0_14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g104c0e7566d_0_1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04c0e7566d_0_1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04c0e7566d_0_1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c0e7566d_0_15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04c0e7566d_0_15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g104c0e7566d_0_1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04c0e7566d_0_1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4c0e7566d_0_1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c0e7566d_0_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04c0e7566d_0_16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104c0e7566d_0_16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104c0e7566d_0_16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104c0e7566d_0_16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g104c0e7566d_0_1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04c0e7566d_0_1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4c0e7566d_0_1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c0e7566d_0_1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04c0e7566d_0_1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04c0e7566d_0_1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04c0e7566d_0_1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c0e7566d_0_17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04c0e7566d_0_17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104c0e7566d_0_17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g104c0e7566d_0_1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04c0e7566d_0_1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04c0e7566d_0_1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c0e7566d_0_18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04c0e7566d_0_18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04c0e7566d_0_18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g104c0e7566d_0_1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04c0e7566d_0_1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04c0e7566d_0_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c0e7566d_0_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04c0e7566d_0_18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04c0e7566d_0_1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04c0e7566d_0_1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04c0e7566d_0_1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c0e7566d_0_19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04c0e7566d_0_19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04c0e7566d_0_1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04c0e7566d_0_1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04c0e7566d_0_1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c0e7566d_0_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104c0e7566d_0_1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04c0e7566d_0_1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04c0e7566d_0_1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04c0e7566d_0_1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se.ru/data/2009/12/15/1230161701/politatlas.pdf" TargetMode="External"/><Relationship Id="rId4" Type="http://schemas.openxmlformats.org/officeDocument/2006/relationships/hyperlink" Target="http://www.sfs.uni-tuebingen.de/~hbaayen/publications/baayenCUPstat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2OmVPytZbG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fografika.agency/dataviz-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Кластеризация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Корпусные методы исследований языковых процессов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Даша Попова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01</a:t>
            </a:r>
            <a:r>
              <a:rPr lang="en-US">
                <a:solidFill>
                  <a:srgbClr val="002060"/>
                </a:solidFill>
              </a:rPr>
              <a:t>.12.2021</a:t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E36C09"/>
              </a:solidFill>
            </a:endParaRPr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Задание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457200" y="1285860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Проанализируйте данные из файла pca.csv методом главных компонент. Данные взяты из книги </a:t>
            </a:r>
            <a:r>
              <a:rPr i="1" lang="en-US"/>
              <a:t>Политический атлас современности: Опыт многомерного статистического анализа политических систем современных государств</a:t>
            </a:r>
            <a:r>
              <a:rPr lang="en-US"/>
              <a:t>. — М.: Изд-во «МГИМО-Университет», 2007. — 272 с.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https://www.hse.ru/data/2009/12/15/1230161701/politatlas.pdf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StateshipIndex соответствует индексу государственности стран (стр. 161--163). ThreatIndex соответствует индексу внутренних и внешних угроз (стр. 164--166). InfluenceIndex соответствует индексу потенциала международного влияния (стр. 168--169). DemocracyIndex соответствует индексу институциональных основ демократии (стр. 174--175). Значения округлены. </a:t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Задание: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код, который вводит переменную pcadata, в которой лежат все нужные данные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код, позволяющий оценить важность каждой из компонент. Сколько компонент можно оставить для описания вариативности данных? Приведите два критерия, которые помогают ответить на этот вопрос.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приведите столбчатую диаграмму вклада каждой из компонент в описание вариативности данных. 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приведите код, позволяющий оценить вклад каждой переменной в первую и вторую компоненты. Какие из переменных вносят наибольший вклад в первую компоненту?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приведите график вклада переменных в первую и вторую компоненты.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Можно пользоваться информацией в соответствующих главах: 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http://www.sfs.uni-tuebingen.de/~hbaayen/publications/baayenCUPstats.pdf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Задание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457200" y="928670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код, который вводит переменную pcadata, в которой лежат все нужные данные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data = read.csv("pca.csv", header=TRUE, sep =";")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код, позволяющий оценить важность каждой из компонент. Сколько компонент можно оставить для описания вариативности данных? Приведите два критерия, которые помогают ответить на этот вопрос.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p = summary(prcomp(data[2:5], scale = TRUE))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p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приведите столбчатую диаграмму вклада каждой из компонент в описание вариативности данных.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props = round((p$sdev^2/sum(p$sdev^2)),3)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barplot(props,col=as.numeric(props&gt;0.05), xlab = "principal components", ylab = "proportion of variance explained")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abline(h=0.05, col="red")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приведите код, позволяющий оценить вклад каждой переменной в первую и вторую компоненты. Какие из переменных вносят наибольший вклад в первую компоненту?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prcomp(data[2:5], scale = TRUE)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приведите график вклада переменных в первую и вторую компоненты.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biplot(prcomp(data[2:5], scale = TRUE))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Важно!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Исходные данные должны быть сопоставимы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Иначе, вместо самой информативной может быть выбрана самая шумная.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4c0e7566d_0_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Рисуем дерево критериев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37" name="Google Shape;237;g104c0e7566d_0_10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Категориальные данные?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Да: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rgbClr val="E36C09"/>
              </a:buClr>
              <a:buSzPts val="3200"/>
              <a:buNone/>
            </a:pPr>
            <a:r>
              <a:rPr b="1" lang="en-US">
                <a:solidFill>
                  <a:srgbClr val="E36C09"/>
                </a:solidFill>
              </a:rPr>
              <a:t>критерий хи-квадрат</a:t>
            </a:r>
            <a:endParaRPr b="1">
              <a:solidFill>
                <a:srgbClr val="E36C09"/>
              </a:solidFill>
            </a:endParaRPr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>
                <a:solidFill>
                  <a:srgbClr val="002060"/>
                </a:solidFill>
              </a:rPr>
              <a:t>chisq.test</a:t>
            </a:r>
            <a:endParaRPr b="1"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нулевая гипотеза: переменные независимы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p-value &gt; 0.05 – принимаем нулевую гипотезу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p-value &lt; 0.05 – отвергаем нулевую гипотезу, принимаем альтернативную: переменные зависимы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c0e7566d_0_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Рисуем дерево критериев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43" name="Google Shape;243;g104c0e7566d_0_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Категориальные данные?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Нет: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Нормально распределены?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>
                <a:solidFill>
                  <a:srgbClr val="00B050"/>
                </a:solidFill>
              </a:rPr>
              <a:t>Тест Шапиро-Уилка(Вилка)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shapiro.test()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Нулевая гипотеза: распределены нормально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p-value &gt; 0.05 – принимаем нулевую гипотезу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p-value &lt; 0.05 – отвергаем нулевую гипотезу, принимаем альтернативную: распределены не нормально</a:t>
            </a:r>
            <a:endParaRPr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4c0e7566d_0_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Рисуем дерево критериев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49" name="Google Shape;249;g104c0e7566d_0_110"/>
          <p:cNvSpPr txBox="1"/>
          <p:nvPr>
            <p:ph idx="1" type="body"/>
          </p:nvPr>
        </p:nvSpPr>
        <p:spPr>
          <a:xfrm>
            <a:off x="457200" y="1600200"/>
            <a:ext cx="82296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Категориальные данные?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Нет: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Нормально распределены?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Нет: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D60093"/>
              </a:buClr>
              <a:buSzPct val="100000"/>
              <a:buNone/>
            </a:pPr>
            <a:r>
              <a:rPr b="1" lang="en-US">
                <a:solidFill>
                  <a:srgbClr val="D60093"/>
                </a:solidFill>
              </a:rPr>
              <a:t>Критерий Вилкоксона</a:t>
            </a:r>
            <a:endParaRPr b="1">
              <a:solidFill>
                <a:srgbClr val="D60093"/>
              </a:solidFill>
            </a:endParaRPr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wilcox.test(x, y) 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Нулевая гипотеза H</a:t>
            </a:r>
            <a:r>
              <a:rPr baseline="-25000" lang="en-US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: медиана разницы в популяции равна нулю/рейтинги статистически не различаются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p-value &gt; 0.05 – принимаем нулевую гипотезу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p-value &lt; 0.05 – отвергаем нулевую гипотезу, принимаем альтернативную: медиана разницы в популяции не равна нулю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c0e7566d_0_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Рисуем дерево критериев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55" name="Google Shape;255;g104c0e7566d_0_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Категориальные данные?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Нет: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Нормально распределены?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Да: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rgbClr val="92D050"/>
              </a:buClr>
              <a:buSzPct val="100000"/>
              <a:buNone/>
            </a:pPr>
            <a:r>
              <a:rPr b="1" lang="en-US">
                <a:solidFill>
                  <a:srgbClr val="92D050"/>
                </a:solidFill>
              </a:rPr>
              <a:t>Критерий Стьюдента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t.test() </a:t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Нулевая гипотеза H</a:t>
            </a:r>
            <a:r>
              <a:rPr baseline="-25000" lang="en-US"/>
              <a:t>0</a:t>
            </a:r>
            <a:r>
              <a:rPr lang="en-US"/>
              <a:t>: различий нет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p-value &gt; 0.05 – принимаем нулевую гипотезу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p-value &lt; 0.05 – отвергаем нулевую гипотезу, принимаем альтернативную: сравниваемые выборки/выборка и величина различаются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4c0e7566d_0_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Научное знание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61" name="Google Shape;261;g104c0e7566d_0_1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 u="sng">
                <a:solidFill>
                  <a:srgbClr val="002060"/>
                </a:solidFill>
              </a:rPr>
              <a:t>Системность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</a:rPr>
              <a:t>А.А. Зализняк и С.П. Капица: мин. 5 – 7 и 19 – 24.30: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https://www.youtube.com/watch?v=2OmVPytZbGg</a:t>
            </a:r>
            <a:endParaRPr sz="28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 u="sng">
                <a:solidFill>
                  <a:srgbClr val="002060"/>
                </a:solidFill>
              </a:rPr>
              <a:t>Воспроизводимость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 u="sng">
                <a:solidFill>
                  <a:srgbClr val="002060"/>
                </a:solidFill>
              </a:rPr>
              <a:t>Верифицируемость </a:t>
            </a:r>
            <a:r>
              <a:rPr lang="en-US" sz="2800">
                <a:solidFill>
                  <a:srgbClr val="002060"/>
                </a:solidFill>
              </a:rPr>
              <a:t>– возможность подтвердить утверждение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 u="sng">
                <a:solidFill>
                  <a:srgbClr val="002060"/>
                </a:solidFill>
              </a:rPr>
              <a:t>Фальсифицируемость</a:t>
            </a:r>
            <a:r>
              <a:rPr lang="en-US" sz="2800">
                <a:solidFill>
                  <a:srgbClr val="002060"/>
                </a:solidFill>
              </a:rPr>
              <a:t> – принципиальная возможность опровержения утверждения, опровергаемость, критерий Поппера, который предложил этот критерий в 1935г.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4c0e7566d_0_2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59">
                <a:solidFill>
                  <a:srgbClr val="002060"/>
                </a:solidFill>
              </a:rPr>
              <a:t>Визуализация: адекватность графика задаче</a:t>
            </a:r>
            <a:endParaRPr sz="3259">
              <a:solidFill>
                <a:srgbClr val="002060"/>
              </a:solidFill>
            </a:endParaRPr>
          </a:p>
        </p:txBody>
      </p:sp>
      <p:sp>
        <p:nvSpPr>
          <p:cNvPr id="268" name="Google Shape;268;g104c0e7566d_0_20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https://infografika.agency/dataviz-test/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Importing data from a csv file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data &lt;-- read.csv(“path/filename.csv”, header = TRUE, sep=“;”)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print(is.data.frame(data))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print(ncol(data))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print(nrow(data))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&gt; d1 = subset(data, height&gt;155)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Clustering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deals with data sets with more than two vectors;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sets would list the observations in the rows, with the vectors (column variables) specifying the different properties of the observations;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goal is to discover structure in such data sets;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E36C09"/>
              </a:buClr>
              <a:buSzPct val="100000"/>
              <a:buChar char="•"/>
            </a:pPr>
            <a:r>
              <a:rPr lang="en-US">
                <a:solidFill>
                  <a:srgbClr val="E36C09"/>
                </a:solidFill>
              </a:rPr>
              <a:t>CLUSTERING METHODS</a:t>
            </a:r>
            <a:r>
              <a:rPr lang="en-US"/>
              <a:t>:</a:t>
            </a:r>
            <a:r>
              <a:rPr lang="en-US">
                <a:solidFill>
                  <a:srgbClr val="E36C09"/>
                </a:solidFill>
              </a:rPr>
              <a:t> </a:t>
            </a:r>
            <a:r>
              <a:rPr lang="en-US"/>
              <a:t>we seek to find structure in the data in terms of grouping of observations;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these techniques are unsupervised in the sense that we do not prescribe what groupings should be there.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Кластеризация: Метод главных компонент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Principal Component Analysis (PCA)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PCA tries to reduce the number of dimensions required for locating the approximate positions of the data points.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714356"/>
            <a:ext cx="8429684" cy="53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/>
          <p:nvPr/>
        </p:nvSpPr>
        <p:spPr>
          <a:xfrm>
            <a:off x="2143108" y="6000768"/>
            <a:ext cx="657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https://www.analyticsvidhya.com/blog/2016/03/practical-guide-principal-component-analysis-python/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785794"/>
            <a:ext cx="8143932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1500166" y="5286388"/>
            <a:ext cx="657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https://www.analyticsvidhya.com/blog/2016/03/practical-guide-principal-component-analysis-python/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214422"/>
            <a:ext cx="8286808" cy="3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1500166" y="5286388"/>
            <a:ext cx="657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https://www.analyticsvidhya.com/blog/2016/03/practical-guide-principal-component-analysis-python/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1071546"/>
            <a:ext cx="69151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1500166" y="5286388"/>
            <a:ext cx="657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https://www.analyticsvidhya.com/blog/2016/03/practical-guide-principal-component-analysis-python/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PCA in R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457200" y="928670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31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USArrests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prcomp(USArrests)  # inappropriate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prcomp(USArrests, scale = TRUE)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prcomp(~ Murder + Assault + Rape, data = USArrests, scale = TRUE)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plot(prcomp(USArrests))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summary(prcomp(USArrests, scale = TRUE))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 = summary(prcomp(USArrests, scale = TRUE))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props = round((p$sdev^2/sum(p$sdev^2)),3)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props[1:6]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barplot(props,col=as.numeric(props&gt;0.05), xlab = "principal components", ylab = "proportion of variance explained")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abline(h=0.05, col="red")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biplot(prcomp(USArrests, scale = TRUE))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2018-11-29T12:53:28Z</dcterms:created>
  <dc:creator>Admin</dc:creator>
</cp:coreProperties>
</file>