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f68823bffc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gf68823bffc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f68823bffc_0_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gf68823bffc_0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 name="Google Shape;98;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RU"/>
              <a:t>Как дела? – через сколько человек новых ответов не станет появляться?</a:t>
            </a:r>
            <a:endParaRPr/>
          </a:p>
        </p:txBody>
      </p:sp>
      <p:sp>
        <p:nvSpPr>
          <p:cNvPr id="99" name="Google Shape;99;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9" name="Google Shape;329;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9" name="Google Shape;349;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6" name="Google Shape;356;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2" name="Google Shape;362;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8" name="Google Shape;368;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4" name="Google Shape;374;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0" name="Google Shape;380;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6" name="Google Shape;386;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2" name="Google Shape;392;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8" name="Google Shape;398;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4" name="Google Shape;404;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0" name="Google Shape;410;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6" name="Google Shape;416;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2" name="Google Shape;422;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8" name="Google Shape;428;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4" name="Google Shape;434;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0" name="Google Shape;440;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6" name="Google Shape;446;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2" name="Google Shape;452;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8" name="Google Shape;458;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итульный слайд"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вертикальный текст"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Вертикальный заголовок и текст"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объект"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Два объекта" type="twoObj">
  <p:cSld name="TWO_OBJECTS">
    <p:spTree>
      <p:nvGrpSpPr>
        <p:cNvPr id="27" name="Shape 27"/>
        <p:cNvGrpSpPr/>
        <p:nvPr/>
      </p:nvGrpSpPr>
      <p:grpSpPr>
        <a:xfrm>
          <a:off x="0" y="0"/>
          <a:ext cx="0" cy="0"/>
          <a:chOff x="0" y="0"/>
          <a:chExt cx="0" cy="0"/>
        </a:xfrm>
      </p:grpSpPr>
      <p:sp>
        <p:nvSpPr>
          <p:cNvPr id="28" name="Google Shape;28;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0" name="Google Shape;30;p4"/>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1" name="Google Shape;31;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Пустой слайд" type="blank">
  <p:cSld name="BLANK">
    <p:spTree>
      <p:nvGrpSpPr>
        <p:cNvPr id="34" name="Shape 34"/>
        <p:cNvGrpSpPr/>
        <p:nvPr/>
      </p:nvGrpSpPr>
      <p:grpSpPr>
        <a:xfrm>
          <a:off x="0" y="0"/>
          <a:ext cx="0" cy="0"/>
          <a:chOff x="0" y="0"/>
          <a:chExt cx="0" cy="0"/>
        </a:xfrm>
      </p:grpSpPr>
      <p:sp>
        <p:nvSpPr>
          <p:cNvPr id="35" name="Google Shape;35;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раздела" type="secHead">
  <p:cSld name="SECTION_HEADER">
    <p:spTree>
      <p:nvGrpSpPr>
        <p:cNvPr id="38" name="Shape 38"/>
        <p:cNvGrpSpPr/>
        <p:nvPr/>
      </p:nvGrpSpPr>
      <p:grpSpPr>
        <a:xfrm>
          <a:off x="0" y="0"/>
          <a:ext cx="0" cy="0"/>
          <a:chOff x="0" y="0"/>
          <a:chExt cx="0" cy="0"/>
        </a:xfrm>
      </p:grpSpPr>
      <p:sp>
        <p:nvSpPr>
          <p:cNvPr id="39" name="Google Shape;39;p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41" name="Google Shape;41;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равнение"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7" name="Google Shape;47;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8" name="Google Shape;48;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9" name="Google Shape;49;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0" name="Google Shape;50;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олько заголовок"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Объект с подписью"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Рисунок с подписью"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C000"/>
            </a:gs>
            <a:gs pos="50000">
              <a:srgbClr val="BFCFEC"/>
            </a:gs>
            <a:gs pos="100000">
              <a:srgbClr val="E0E8F4"/>
            </a:gs>
          </a:gsLst>
          <a:lin ang="5400000" scaled="0"/>
        </a:gra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ru-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www.ruscorpora.ru/search-main.html" TargetMode="External"/><Relationship Id="rId4" Type="http://schemas.openxmlformats.org/officeDocument/2006/relationships/hyperlink" Target="https://wals.info/"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books.google.com/ngram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wordnetweb.princeton.edu/perl/webwn" TargetMode="External"/><Relationship Id="rId4" Type="http://schemas.openxmlformats.org/officeDocument/2006/relationships/hyperlink" Target="https://framenet.icsi.berkeley.edu/fndrupal/framenet_search" TargetMode="External"/><Relationship Id="rId5" Type="http://schemas.openxmlformats.org/officeDocument/2006/relationships/hyperlink" Target="https://pragmaticon.ruscorpora.ru/"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s://www.urbandictionary.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hyperlink" Target="https://web.stanford.edu/~cgpotts/papers/acton-potts-palindems.pdf" TargetMode="External"/><Relationship Id="rId4" Type="http://schemas.openxmlformats.org/officeDocument/2006/relationships/hyperlink" Target="https://web.stanford.edu/~cgpotts/talks/acton-potts-css-dems.pdf" TargetMode="External"/><Relationship Id="rId5" Type="http://schemas.openxmlformats.org/officeDocument/2006/relationships/hyperlink" Target="http://iknigi.net/avtor-mihail-kopotev/105402-vvedenie-v-korpusnuyu-lingvistiku-mihail-kopotev/read/page-1.html"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7030A0"/>
              </a:buClr>
              <a:buSzPts val="4400"/>
              <a:buFont typeface="Calibri"/>
              <a:buNone/>
            </a:pPr>
            <a:r>
              <a:rPr lang="ru-RU">
                <a:solidFill>
                  <a:srgbClr val="7030A0"/>
                </a:solidFill>
              </a:rPr>
              <a:t>Корпусные исследования</a:t>
            </a:r>
            <a:endParaRPr>
              <a:solidFill>
                <a:srgbClr val="7030A0"/>
              </a:solidFill>
            </a:endParaRPr>
          </a:p>
        </p:txBody>
      </p:sp>
      <p:sp>
        <p:nvSpPr>
          <p:cNvPr id="89" name="Google Shape;89;p1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rtl="0" algn="ctr">
              <a:lnSpc>
                <a:spcPct val="80000"/>
              </a:lnSpc>
              <a:spcBef>
                <a:spcPts val="0"/>
              </a:spcBef>
              <a:spcAft>
                <a:spcPts val="0"/>
              </a:spcAft>
              <a:buClr>
                <a:srgbClr val="888888"/>
              </a:buClr>
              <a:buSzPts val="2240"/>
              <a:buNone/>
            </a:pPr>
            <a:r>
              <a:rPr lang="ru-RU" sz="2240"/>
              <a:t>Корпусные методы исследований языковых процессов</a:t>
            </a:r>
            <a:endParaRPr/>
          </a:p>
          <a:p>
            <a:pPr indent="0" lvl="0" marL="0" rtl="0" algn="ctr">
              <a:lnSpc>
                <a:spcPct val="80000"/>
              </a:lnSpc>
              <a:spcBef>
                <a:spcPts val="448"/>
              </a:spcBef>
              <a:spcAft>
                <a:spcPts val="0"/>
              </a:spcAft>
              <a:buClr>
                <a:srgbClr val="888888"/>
              </a:buClr>
              <a:buSzPts val="2240"/>
              <a:buNone/>
            </a:pPr>
            <a:r>
              <a:t/>
            </a:r>
            <a:endParaRPr sz="2240"/>
          </a:p>
          <a:p>
            <a:pPr indent="0" lvl="0" marL="0" rtl="0" algn="ctr">
              <a:lnSpc>
                <a:spcPct val="80000"/>
              </a:lnSpc>
              <a:spcBef>
                <a:spcPts val="448"/>
              </a:spcBef>
              <a:spcAft>
                <a:spcPts val="0"/>
              </a:spcAft>
              <a:buClr>
                <a:srgbClr val="888888"/>
              </a:buClr>
              <a:buSzPts val="2240"/>
              <a:buNone/>
            </a:pPr>
            <a:r>
              <a:rPr lang="ru-RU" sz="2240"/>
              <a:t>Даша Попова</a:t>
            </a:r>
            <a:endParaRPr/>
          </a:p>
          <a:p>
            <a:pPr indent="0" lvl="0" marL="0" rtl="0" algn="ctr">
              <a:lnSpc>
                <a:spcPct val="80000"/>
              </a:lnSpc>
              <a:spcBef>
                <a:spcPts val="448"/>
              </a:spcBef>
              <a:spcAft>
                <a:spcPts val="0"/>
              </a:spcAft>
              <a:buClr>
                <a:srgbClr val="888888"/>
              </a:buClr>
              <a:buSzPts val="2240"/>
              <a:buNone/>
            </a:pPr>
            <a:r>
              <a:rPr lang="ru-RU" sz="2240"/>
              <a:t>27</a:t>
            </a:r>
            <a:r>
              <a:rPr lang="ru-RU" sz="2240"/>
              <a:t>.10.2021</a:t>
            </a:r>
            <a:endParaRPr sz="224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F497A"/>
              </a:buClr>
              <a:buSzPts val="4400"/>
              <a:buFont typeface="Calibri"/>
              <a:buNone/>
            </a:pPr>
            <a:r>
              <a:rPr b="1" lang="ru-RU">
                <a:solidFill>
                  <a:srgbClr val="5F497A"/>
                </a:solidFill>
              </a:rPr>
              <a:t>Poverty</a:t>
            </a:r>
            <a:r>
              <a:rPr lang="ru-RU">
                <a:solidFill>
                  <a:srgbClr val="5F497A"/>
                </a:solidFill>
              </a:rPr>
              <a:t> of the </a:t>
            </a:r>
            <a:r>
              <a:rPr b="1" lang="ru-RU">
                <a:solidFill>
                  <a:srgbClr val="5F497A"/>
                </a:solidFill>
              </a:rPr>
              <a:t>stimulus</a:t>
            </a:r>
            <a:r>
              <a:rPr lang="ru-RU">
                <a:solidFill>
                  <a:srgbClr val="5F497A"/>
                </a:solidFill>
              </a:rPr>
              <a:t> (POS)</a:t>
            </a:r>
            <a:endParaRPr>
              <a:solidFill>
                <a:srgbClr val="5F497A"/>
              </a:solidFill>
            </a:endParaRPr>
          </a:p>
        </p:txBody>
      </p:sp>
      <p:sp>
        <p:nvSpPr>
          <p:cNvPr id="144" name="Google Shape;144;p22"/>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2900" lvl="0" marL="342900" rtl="0" algn="r">
              <a:lnSpc>
                <a:spcPct val="80000"/>
              </a:lnSpc>
              <a:spcBef>
                <a:spcPts val="400"/>
              </a:spcBef>
              <a:spcAft>
                <a:spcPts val="0"/>
              </a:spcAft>
              <a:buClr>
                <a:schemeClr val="dk1"/>
              </a:buClr>
              <a:buSzPts val="2000"/>
              <a:buNone/>
            </a:pPr>
            <a:r>
              <a:t/>
            </a:r>
            <a:endParaRPr sz="2000"/>
          </a:p>
          <a:p>
            <a:pPr indent="-381000" lvl="0" marL="457200" rtl="0" algn="l">
              <a:lnSpc>
                <a:spcPct val="115000"/>
              </a:lnSpc>
              <a:spcBef>
                <a:spcPts val="0"/>
              </a:spcBef>
              <a:spcAft>
                <a:spcPts val="0"/>
              </a:spcAft>
              <a:buSzPts val="2400"/>
              <a:buFont typeface="Calibri"/>
              <a:buAutoNum type="arabicParenBoth"/>
            </a:pPr>
            <a:r>
              <a:rPr lang="ru-RU" sz="2400"/>
              <a:t>a. The boy is happy.</a:t>
            </a:r>
            <a:endParaRPr sz="2400"/>
          </a:p>
          <a:p>
            <a:pPr indent="0" lvl="0" marL="457200" rtl="0" algn="l">
              <a:lnSpc>
                <a:spcPct val="115000"/>
              </a:lnSpc>
              <a:spcBef>
                <a:spcPts val="0"/>
              </a:spcBef>
              <a:spcAft>
                <a:spcPts val="0"/>
              </a:spcAft>
              <a:buNone/>
            </a:pPr>
            <a:r>
              <a:rPr lang="ru-RU" sz="2400"/>
              <a:t>b. Is the boy happy?</a:t>
            </a:r>
            <a:endParaRPr sz="2400"/>
          </a:p>
          <a:p>
            <a:pPr indent="-381000" lvl="0" marL="457200" rtl="0" algn="l">
              <a:lnSpc>
                <a:spcPct val="115000"/>
              </a:lnSpc>
              <a:spcBef>
                <a:spcPts val="0"/>
              </a:spcBef>
              <a:spcAft>
                <a:spcPts val="0"/>
              </a:spcAft>
              <a:buSzPts val="2400"/>
              <a:buAutoNum type="arabicParenBoth"/>
            </a:pPr>
            <a:r>
              <a:rPr lang="ru-RU" sz="2400"/>
              <a:t>a. The boy who is smiling is happy.</a:t>
            </a:r>
            <a:endParaRPr sz="2400"/>
          </a:p>
          <a:p>
            <a:pPr indent="0" lvl="0" marL="457200" rtl="0" algn="l">
              <a:lnSpc>
                <a:spcPct val="115000"/>
              </a:lnSpc>
              <a:spcBef>
                <a:spcPts val="0"/>
              </a:spcBef>
              <a:spcAft>
                <a:spcPts val="0"/>
              </a:spcAft>
              <a:buNone/>
            </a:pPr>
            <a:r>
              <a:rPr lang="ru-RU" sz="2400"/>
              <a:t>b. Is [the boy who is smiling] _ happy?</a:t>
            </a:r>
            <a:endParaRPr sz="2400"/>
          </a:p>
          <a:p>
            <a:pPr indent="0" lvl="0" marL="457200" rtl="0" algn="l">
              <a:lnSpc>
                <a:spcPct val="115000"/>
              </a:lnSpc>
              <a:spcBef>
                <a:spcPts val="0"/>
              </a:spcBef>
              <a:spcAft>
                <a:spcPts val="0"/>
              </a:spcAft>
              <a:buNone/>
            </a:pPr>
            <a:r>
              <a:rPr lang="ru-RU" sz="2400"/>
              <a:t>c. *Is [the boy who _ smiling] is happy?</a:t>
            </a:r>
            <a:endParaRPr sz="2400"/>
          </a:p>
          <a:p>
            <a:pPr indent="-381000" lvl="0" marL="457200" rtl="0" algn="l">
              <a:lnSpc>
                <a:spcPct val="115000"/>
              </a:lnSpc>
              <a:spcBef>
                <a:spcPts val="0"/>
              </a:spcBef>
              <a:spcAft>
                <a:spcPts val="0"/>
              </a:spcAft>
              <a:buClr>
                <a:srgbClr val="000000"/>
              </a:buClr>
              <a:buSzPts val="2400"/>
              <a:buAutoNum type="arabicParenBoth"/>
            </a:pPr>
            <a:r>
              <a:rPr lang="ru-RU" sz="2400">
                <a:solidFill>
                  <a:srgbClr val="000000"/>
                </a:solidFill>
              </a:rPr>
              <a:t>Rule</a:t>
            </a:r>
            <a:r>
              <a:rPr baseline="-25000" lang="ru-RU" sz="2400">
                <a:solidFill>
                  <a:srgbClr val="000000"/>
                </a:solidFill>
              </a:rPr>
              <a:t>1</a:t>
            </a:r>
            <a:r>
              <a:rPr lang="ru-RU" sz="2400">
                <a:solidFill>
                  <a:srgbClr val="000000"/>
                </a:solidFill>
              </a:rPr>
              <a:t>: move the first auxiliary of the declarative sentence in initial position</a:t>
            </a:r>
            <a:endParaRPr sz="2400">
              <a:solidFill>
                <a:srgbClr val="000000"/>
              </a:solidFill>
            </a:endParaRPr>
          </a:p>
          <a:p>
            <a:pPr indent="-381000" lvl="0" marL="457200" rtl="0" algn="l">
              <a:lnSpc>
                <a:spcPct val="115000"/>
              </a:lnSpc>
              <a:spcBef>
                <a:spcPts val="0"/>
              </a:spcBef>
              <a:spcAft>
                <a:spcPts val="0"/>
              </a:spcAft>
              <a:buClr>
                <a:srgbClr val="000000"/>
              </a:buClr>
              <a:buSzPts val="2400"/>
              <a:buAutoNum type="arabicParenBoth"/>
            </a:pPr>
            <a:r>
              <a:rPr lang="ru-RU" sz="2400">
                <a:solidFill>
                  <a:srgbClr val="000000"/>
                </a:solidFill>
              </a:rPr>
              <a:t>Rule</a:t>
            </a:r>
            <a:r>
              <a:rPr baseline="-25000" lang="ru-RU" sz="2400">
                <a:solidFill>
                  <a:srgbClr val="000000"/>
                </a:solidFill>
              </a:rPr>
              <a:t>2</a:t>
            </a:r>
            <a:r>
              <a:rPr lang="ru-RU" sz="2400">
                <a:solidFill>
                  <a:srgbClr val="000000"/>
                </a:solidFill>
              </a:rPr>
              <a:t>: move the main auxiliary of the declarative sentence in front of the subject NP</a:t>
            </a:r>
            <a:endParaRPr sz="2400">
              <a:solidFill>
                <a:srgbClr val="000000"/>
              </a:solidFill>
            </a:endParaRPr>
          </a:p>
          <a:p>
            <a:pPr indent="-342900" lvl="0" marL="342900" rtl="0" algn="ctr">
              <a:lnSpc>
                <a:spcPct val="80000"/>
              </a:lnSpc>
              <a:spcBef>
                <a:spcPts val="237"/>
              </a:spcBef>
              <a:spcAft>
                <a:spcPts val="0"/>
              </a:spcAft>
              <a:buClr>
                <a:schemeClr val="dk1"/>
              </a:buClr>
              <a:buSzPts val="1187"/>
              <a:buNone/>
            </a:pPr>
            <a:r>
              <a:t/>
            </a:r>
            <a:endParaRPr sz="2400"/>
          </a:p>
          <a:p>
            <a:pPr indent="-215900" lvl="0" marL="342900" rtl="0" algn="l">
              <a:lnSpc>
                <a:spcPct val="80000"/>
              </a:lnSpc>
              <a:spcBef>
                <a:spcPts val="400"/>
              </a:spcBef>
              <a:spcAft>
                <a:spcPts val="0"/>
              </a:spcAft>
              <a:buClr>
                <a:schemeClr val="dk1"/>
              </a:buClr>
              <a:buSzPts val="2000"/>
              <a:buNone/>
            </a:pPr>
            <a:r>
              <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457200" y="274638"/>
            <a:ext cx="8229600" cy="72547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262626"/>
              </a:buClr>
              <a:buSzPts val="3959"/>
              <a:buFont typeface="Calibri"/>
              <a:buNone/>
            </a:pPr>
            <a:r>
              <a:rPr lang="ru-RU" sz="3959">
                <a:solidFill>
                  <a:srgbClr val="262626"/>
                </a:solidFill>
              </a:rPr>
              <a:t>Примеры корпусов</a:t>
            </a:r>
            <a:endParaRPr sz="3959">
              <a:solidFill>
                <a:srgbClr val="262626"/>
              </a:solidFill>
            </a:endParaRPr>
          </a:p>
        </p:txBody>
      </p:sp>
      <p:sp>
        <p:nvSpPr>
          <p:cNvPr id="150" name="Google Shape;150;p23"/>
          <p:cNvSpPr txBox="1"/>
          <p:nvPr>
            <p:ph idx="1" type="body"/>
          </p:nvPr>
        </p:nvSpPr>
        <p:spPr>
          <a:xfrm>
            <a:off x="457200" y="1071546"/>
            <a:ext cx="8229600" cy="5429288"/>
          </a:xfrm>
          <a:prstGeom prst="rect">
            <a:avLst/>
          </a:prstGeom>
          <a:noFill/>
          <a:ln>
            <a:noFill/>
          </a:ln>
        </p:spPr>
        <p:txBody>
          <a:bodyPr anchorCtr="0" anchor="t" bIns="45700" lIns="91425" spcFirstLastPara="1" rIns="91425" wrap="square" tIns="45700">
            <a:noAutofit/>
          </a:bodyPr>
          <a:lstStyle/>
          <a:p>
            <a:pPr indent="-349250" lvl="0" marL="342900" rtl="0" algn="l">
              <a:lnSpc>
                <a:spcPct val="80000"/>
              </a:lnSpc>
              <a:spcBef>
                <a:spcPts val="0"/>
              </a:spcBef>
              <a:spcAft>
                <a:spcPts val="0"/>
              </a:spcAft>
              <a:buClr>
                <a:srgbClr val="262626"/>
              </a:buClr>
              <a:buSzPts val="2100"/>
              <a:buChar char="•"/>
            </a:pPr>
            <a:r>
              <a:rPr lang="ru-RU" sz="2100">
                <a:solidFill>
                  <a:srgbClr val="262626"/>
                </a:solidFill>
              </a:rPr>
              <a:t>Национальный корпус русского языка (НКРЯ)</a:t>
            </a:r>
            <a:endParaRPr sz="2100"/>
          </a:p>
          <a:p>
            <a:pPr indent="-342900" lvl="0" marL="342900" rtl="0" algn="l">
              <a:lnSpc>
                <a:spcPct val="80000"/>
              </a:lnSpc>
              <a:spcBef>
                <a:spcPts val="400"/>
              </a:spcBef>
              <a:spcAft>
                <a:spcPts val="0"/>
              </a:spcAft>
              <a:buClr>
                <a:srgbClr val="262626"/>
              </a:buClr>
              <a:buSzPts val="2000"/>
              <a:buNone/>
            </a:pPr>
            <a:r>
              <a:rPr lang="ru-RU" sz="2100">
                <a:solidFill>
                  <a:srgbClr val="262626"/>
                </a:solidFill>
              </a:rPr>
              <a:t>		</a:t>
            </a:r>
            <a:r>
              <a:rPr lang="ru-RU" sz="2100" u="sng">
                <a:solidFill>
                  <a:schemeClr val="hlink"/>
                </a:solidFill>
                <a:hlinkClick r:id="rId3"/>
              </a:rPr>
              <a:t>http://www.ruscorpora.ru/search-main.html</a:t>
            </a:r>
            <a:endParaRPr sz="2100">
              <a:solidFill>
                <a:srgbClr val="262626"/>
              </a:solidFill>
            </a:endParaRPr>
          </a:p>
          <a:p>
            <a:pPr indent="-342900" lvl="0" marL="342900" rtl="0" algn="l">
              <a:lnSpc>
                <a:spcPct val="80000"/>
              </a:lnSpc>
              <a:spcBef>
                <a:spcPts val="400"/>
              </a:spcBef>
              <a:spcAft>
                <a:spcPts val="0"/>
              </a:spcAft>
              <a:buClr>
                <a:schemeClr val="dk1"/>
              </a:buClr>
              <a:buSzPts val="2000"/>
              <a:buNone/>
            </a:pPr>
            <a:r>
              <a:rPr lang="ru-RU" sz="2100"/>
              <a:t>	</a:t>
            </a:r>
            <a:r>
              <a:rPr lang="ru-RU" sz="2100">
                <a:solidFill>
                  <a:srgbClr val="262626"/>
                </a:solidFill>
              </a:rPr>
              <a:t>включает диалектные, литературные, исторические, современные, письменные, устные … тексты; лингвистическая разметка представлена морфологической, синтаксической и семантической аннотациями; общий объем доступных корпусов более 900 млн. слов</a:t>
            </a:r>
            <a:endParaRPr sz="2100">
              <a:solidFill>
                <a:srgbClr val="262626"/>
              </a:solidFill>
            </a:endParaRPr>
          </a:p>
          <a:p>
            <a:pPr indent="-342900" lvl="0" marL="342900" rtl="0" algn="l">
              <a:lnSpc>
                <a:spcPct val="80000"/>
              </a:lnSpc>
              <a:spcBef>
                <a:spcPts val="325"/>
              </a:spcBef>
              <a:spcAft>
                <a:spcPts val="0"/>
              </a:spcAft>
              <a:buClr>
                <a:schemeClr val="dk1"/>
              </a:buClr>
              <a:buSzPts val="1625"/>
              <a:buNone/>
            </a:pPr>
            <a:r>
              <a:t/>
            </a:r>
            <a:endParaRPr sz="2100">
              <a:solidFill>
                <a:srgbClr val="262626"/>
              </a:solidFill>
            </a:endParaRPr>
          </a:p>
          <a:p>
            <a:pPr indent="-349250" lvl="0" marL="342900" rtl="0" algn="l">
              <a:lnSpc>
                <a:spcPct val="80000"/>
              </a:lnSpc>
              <a:spcBef>
                <a:spcPts val="400"/>
              </a:spcBef>
              <a:spcAft>
                <a:spcPts val="0"/>
              </a:spcAft>
              <a:buClr>
                <a:srgbClr val="262626"/>
              </a:buClr>
              <a:buSzPts val="2100"/>
              <a:buChar char="•"/>
            </a:pPr>
            <a:r>
              <a:rPr lang="ru-RU" sz="2100">
                <a:solidFill>
                  <a:srgbClr val="262626"/>
                </a:solidFill>
              </a:rPr>
              <a:t>Мангеймский корпус немецкого языка</a:t>
            </a:r>
            <a:endParaRPr sz="2100"/>
          </a:p>
          <a:p>
            <a:pPr indent="-349250" lvl="0" marL="342900" rtl="0" algn="l">
              <a:lnSpc>
                <a:spcPct val="80000"/>
              </a:lnSpc>
              <a:spcBef>
                <a:spcPts val="400"/>
              </a:spcBef>
              <a:spcAft>
                <a:spcPts val="0"/>
              </a:spcAft>
              <a:buClr>
                <a:srgbClr val="262626"/>
              </a:buClr>
              <a:buSzPts val="2100"/>
              <a:buChar char="•"/>
            </a:pPr>
            <a:r>
              <a:rPr lang="ru-RU" sz="2100">
                <a:solidFill>
                  <a:srgbClr val="262626"/>
                </a:solidFill>
              </a:rPr>
              <a:t>Корпус современного американского английского языка COCA</a:t>
            </a:r>
            <a:endParaRPr sz="2100">
              <a:solidFill>
                <a:srgbClr val="262626"/>
              </a:solidFill>
            </a:endParaRPr>
          </a:p>
          <a:p>
            <a:pPr indent="-349250" lvl="0" marL="342900" rtl="0" algn="l">
              <a:lnSpc>
                <a:spcPct val="80000"/>
              </a:lnSpc>
              <a:spcBef>
                <a:spcPts val="400"/>
              </a:spcBef>
              <a:spcAft>
                <a:spcPts val="0"/>
              </a:spcAft>
              <a:buClr>
                <a:srgbClr val="262626"/>
              </a:buClr>
              <a:buSzPts val="2100"/>
              <a:buChar char="•"/>
            </a:pPr>
            <a:r>
              <a:rPr lang="ru-RU" sz="2100">
                <a:solidFill>
                  <a:srgbClr val="262626"/>
                </a:solidFill>
              </a:rPr>
              <a:t>Британский национальный корпус BNC</a:t>
            </a:r>
            <a:endParaRPr sz="2100">
              <a:solidFill>
                <a:srgbClr val="262626"/>
              </a:solidFill>
            </a:endParaRPr>
          </a:p>
          <a:p>
            <a:pPr indent="-349250" lvl="0" marL="342900" rtl="0" algn="l">
              <a:lnSpc>
                <a:spcPct val="80000"/>
              </a:lnSpc>
              <a:spcBef>
                <a:spcPts val="400"/>
              </a:spcBef>
              <a:spcAft>
                <a:spcPts val="0"/>
              </a:spcAft>
              <a:buClr>
                <a:srgbClr val="262626"/>
              </a:buClr>
              <a:buSzPts val="2100"/>
              <a:buChar char="•"/>
            </a:pPr>
            <a:r>
              <a:rPr lang="ru-RU" sz="2100">
                <a:solidFill>
                  <a:srgbClr val="262626"/>
                </a:solidFill>
              </a:rPr>
              <a:t>Treebank</a:t>
            </a:r>
            <a:endParaRPr sz="2100"/>
          </a:p>
          <a:p>
            <a:pPr indent="-349250" lvl="0" marL="342900" rtl="0" algn="l">
              <a:lnSpc>
                <a:spcPct val="80000"/>
              </a:lnSpc>
              <a:spcBef>
                <a:spcPts val="400"/>
              </a:spcBef>
              <a:spcAft>
                <a:spcPts val="0"/>
              </a:spcAft>
              <a:buClr>
                <a:srgbClr val="262626"/>
              </a:buClr>
              <a:buSzPts val="2100"/>
              <a:buChar char="•"/>
            </a:pPr>
            <a:r>
              <a:rPr lang="ru-RU" sz="2100">
                <a:solidFill>
                  <a:srgbClr val="262626"/>
                </a:solidFill>
              </a:rPr>
              <a:t>Switchboard</a:t>
            </a:r>
            <a:endParaRPr sz="2100">
              <a:solidFill>
                <a:srgbClr val="262626"/>
              </a:solidFill>
            </a:endParaRPr>
          </a:p>
          <a:p>
            <a:pPr indent="-349250" lvl="0" marL="342900" rtl="0" algn="l">
              <a:lnSpc>
                <a:spcPct val="80000"/>
              </a:lnSpc>
              <a:spcBef>
                <a:spcPts val="400"/>
              </a:spcBef>
              <a:spcAft>
                <a:spcPts val="0"/>
              </a:spcAft>
              <a:buClr>
                <a:srgbClr val="262626"/>
              </a:buClr>
              <a:buSzPts val="2100"/>
              <a:buChar char="•"/>
            </a:pPr>
            <a:r>
              <a:rPr lang="ru-RU" sz="2100">
                <a:solidFill>
                  <a:srgbClr val="262626"/>
                </a:solidFill>
              </a:rPr>
              <a:t>Корпус сновидений</a:t>
            </a:r>
            <a:endParaRPr sz="2100"/>
          </a:p>
          <a:p>
            <a:pPr indent="-349250" lvl="0" marL="342900" rtl="0" algn="l">
              <a:lnSpc>
                <a:spcPct val="80000"/>
              </a:lnSpc>
              <a:spcBef>
                <a:spcPts val="400"/>
              </a:spcBef>
              <a:spcAft>
                <a:spcPts val="0"/>
              </a:spcAft>
              <a:buClr>
                <a:srgbClr val="262626"/>
              </a:buClr>
              <a:buSzPts val="2100"/>
              <a:buChar char="•"/>
            </a:pPr>
            <a:r>
              <a:rPr lang="ru-RU" sz="2100">
                <a:solidFill>
                  <a:srgbClr val="262626"/>
                </a:solidFill>
              </a:rPr>
              <a:t>Корпус городских диалектов</a:t>
            </a:r>
            <a:endParaRPr sz="2100"/>
          </a:p>
          <a:p>
            <a:pPr indent="-349250" lvl="0" marL="342900" rtl="0" algn="l">
              <a:lnSpc>
                <a:spcPct val="80000"/>
              </a:lnSpc>
              <a:spcBef>
                <a:spcPts val="400"/>
              </a:spcBef>
              <a:spcAft>
                <a:spcPts val="0"/>
              </a:spcAft>
              <a:buSzPts val="2100"/>
              <a:buChar char="•"/>
            </a:pPr>
            <a:r>
              <a:rPr lang="ru-RU" sz="2100"/>
              <a:t>WALS: </a:t>
            </a:r>
            <a:r>
              <a:rPr lang="ru-RU" sz="2100" u="sng">
                <a:solidFill>
                  <a:schemeClr val="hlink"/>
                </a:solidFill>
                <a:hlinkClick r:id="rId4"/>
              </a:rPr>
              <a:t>https://wals.info/</a:t>
            </a:r>
            <a:endParaRPr sz="2100"/>
          </a:p>
          <a:p>
            <a:pPr indent="-349250" lvl="0" marL="342900" rtl="0" algn="l">
              <a:lnSpc>
                <a:spcPct val="80000"/>
              </a:lnSpc>
              <a:spcBef>
                <a:spcPts val="400"/>
              </a:spcBef>
              <a:spcAft>
                <a:spcPts val="0"/>
              </a:spcAft>
              <a:buSzPts val="2100"/>
              <a:buChar char="•"/>
            </a:pPr>
            <a:r>
              <a:rPr lang="ru-RU" sz="2100"/>
              <a:t>...</a:t>
            </a:r>
            <a:endParaRPr sz="2100"/>
          </a:p>
          <a:p>
            <a:pPr indent="-349250" lvl="0" marL="342900" rtl="0" algn="l">
              <a:lnSpc>
                <a:spcPct val="80000"/>
              </a:lnSpc>
              <a:spcBef>
                <a:spcPts val="400"/>
              </a:spcBef>
              <a:spcAft>
                <a:spcPts val="0"/>
              </a:spcAft>
              <a:buClr>
                <a:srgbClr val="262626"/>
              </a:buClr>
              <a:buSzPts val="2100"/>
              <a:buChar char="•"/>
            </a:pPr>
            <a:r>
              <a:rPr lang="ru-RU" sz="2100">
                <a:solidFill>
                  <a:srgbClr val="262626"/>
                </a:solidFill>
              </a:rPr>
              <a:t>CLARIN (www.clarin.eu/) и ELRA (http://www.elra.info/) – каталоги корпусов</a:t>
            </a:r>
            <a:endParaRPr sz="2100">
              <a:solidFill>
                <a:srgbClr val="262626"/>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457200" y="274638"/>
            <a:ext cx="8229600" cy="72547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7030A0"/>
              </a:buClr>
              <a:buSzPts val="3959"/>
              <a:buFont typeface="Calibri"/>
              <a:buNone/>
            </a:pPr>
            <a:r>
              <a:rPr lang="ru-RU" sz="3959">
                <a:solidFill>
                  <a:srgbClr val="7030A0"/>
                </a:solidFill>
              </a:rPr>
              <a:t>Классификация корпусов</a:t>
            </a:r>
            <a:endParaRPr sz="3959">
              <a:solidFill>
                <a:srgbClr val="7030A0"/>
              </a:solidFill>
            </a:endParaRPr>
          </a:p>
        </p:txBody>
      </p:sp>
      <p:sp>
        <p:nvSpPr>
          <p:cNvPr id="156" name="Google Shape;156;p24"/>
          <p:cNvSpPr txBox="1"/>
          <p:nvPr>
            <p:ph idx="1" type="body"/>
          </p:nvPr>
        </p:nvSpPr>
        <p:spPr>
          <a:xfrm>
            <a:off x="457200" y="1071546"/>
            <a:ext cx="8229600" cy="5429288"/>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rgbClr val="262626"/>
              </a:buClr>
              <a:buSzPts val="2000"/>
              <a:buChar char="•"/>
            </a:pPr>
            <a:r>
              <a:rPr b="1" lang="ru-RU" sz="2000">
                <a:solidFill>
                  <a:srgbClr val="262626"/>
                </a:solidFill>
              </a:rPr>
              <a:t>1. Язык текстов</a:t>
            </a:r>
            <a:endParaRPr/>
          </a:p>
          <a:p>
            <a:pPr indent="-342900" lvl="0" marL="342900" rtl="0" algn="l">
              <a:lnSpc>
                <a:spcPct val="80000"/>
              </a:lnSpc>
              <a:spcBef>
                <a:spcPts val="400"/>
              </a:spcBef>
              <a:spcAft>
                <a:spcPts val="0"/>
              </a:spcAft>
              <a:buClr>
                <a:srgbClr val="262626"/>
              </a:buClr>
              <a:buSzPts val="2000"/>
              <a:buChar char="•"/>
            </a:pPr>
            <a:r>
              <a:rPr lang="ru-RU" sz="2000">
                <a:solidFill>
                  <a:srgbClr val="262626"/>
                </a:solidFill>
              </a:rPr>
              <a:t>«Самое простое деление корпусов предполагает выделение </a:t>
            </a:r>
            <a:r>
              <a:rPr b="1" lang="ru-RU" sz="2000">
                <a:solidFill>
                  <a:srgbClr val="262626"/>
                </a:solidFill>
              </a:rPr>
              <a:t>одноязычных</a:t>
            </a:r>
            <a:r>
              <a:rPr lang="ru-RU" sz="2000">
                <a:solidFill>
                  <a:srgbClr val="262626"/>
                </a:solidFill>
              </a:rPr>
              <a:t> (англ. </a:t>
            </a:r>
            <a:r>
              <a:rPr i="1" lang="ru-RU" sz="2000">
                <a:solidFill>
                  <a:srgbClr val="262626"/>
                </a:solidFill>
              </a:rPr>
              <a:t>monolingual</a:t>
            </a:r>
            <a:r>
              <a:rPr lang="ru-RU" sz="2000">
                <a:solidFill>
                  <a:srgbClr val="262626"/>
                </a:solidFill>
              </a:rPr>
              <a:t>), то есть содержащих тексты на одном языке, и </a:t>
            </a:r>
            <a:r>
              <a:rPr b="1" lang="ru-RU" sz="2000">
                <a:solidFill>
                  <a:srgbClr val="262626"/>
                </a:solidFill>
              </a:rPr>
              <a:t>многоязычных</a:t>
            </a:r>
            <a:r>
              <a:rPr lang="ru-RU" sz="2000">
                <a:solidFill>
                  <a:srgbClr val="262626"/>
                </a:solidFill>
              </a:rPr>
              <a:t> (англ. </a:t>
            </a:r>
            <a:r>
              <a:rPr i="1" lang="ru-RU" sz="2000">
                <a:solidFill>
                  <a:srgbClr val="262626"/>
                </a:solidFill>
              </a:rPr>
              <a:t>multilingual</a:t>
            </a:r>
            <a:r>
              <a:rPr lang="ru-RU" sz="2000">
                <a:solidFill>
                  <a:srgbClr val="262626"/>
                </a:solidFill>
              </a:rPr>
              <a:t>). Многоязычные корпуса в свою очередь могут состоять из разных текстов, возникших, например, в ситуации многоязыкового общения, или одинаковых текстов, переведенных на разные языки. Последние представлены в виде </a:t>
            </a:r>
            <a:r>
              <a:rPr b="1" lang="ru-RU" sz="2000">
                <a:solidFill>
                  <a:srgbClr val="262626"/>
                </a:solidFill>
              </a:rPr>
              <a:t>параллельного корпуса</a:t>
            </a:r>
            <a:r>
              <a:rPr lang="ru-RU" sz="2000">
                <a:solidFill>
                  <a:srgbClr val="262626"/>
                </a:solidFill>
              </a:rPr>
              <a:t> (англ. </a:t>
            </a:r>
            <a:r>
              <a:rPr i="1" lang="ru-RU" sz="2000">
                <a:solidFill>
                  <a:srgbClr val="262626"/>
                </a:solidFill>
              </a:rPr>
              <a:t>parallel corpus</a:t>
            </a:r>
            <a:r>
              <a:rPr lang="ru-RU" sz="2000">
                <a:solidFill>
                  <a:srgbClr val="262626"/>
                </a:solidFill>
              </a:rPr>
              <a:t>), в котором тексты на разных языках связаны на уровне предложений или абзацев (</a:t>
            </a:r>
            <a:r>
              <a:rPr b="1" lang="ru-RU" sz="2000">
                <a:solidFill>
                  <a:srgbClr val="262626"/>
                </a:solidFill>
              </a:rPr>
              <a:t>выравнивание, </a:t>
            </a:r>
            <a:r>
              <a:rPr lang="ru-RU" sz="2000">
                <a:solidFill>
                  <a:srgbClr val="262626"/>
                </a:solidFill>
              </a:rPr>
              <a:t>англ. </a:t>
            </a:r>
            <a:r>
              <a:rPr i="1" lang="ru-RU" sz="2000">
                <a:solidFill>
                  <a:srgbClr val="262626"/>
                </a:solidFill>
              </a:rPr>
              <a:t>alignment</a:t>
            </a:r>
            <a:r>
              <a:rPr lang="ru-RU" sz="2000">
                <a:solidFill>
                  <a:srgbClr val="262626"/>
                </a:solidFill>
              </a:rPr>
              <a:t>). Особым типом корпуса является </a:t>
            </a:r>
            <a:r>
              <a:rPr b="1" lang="ru-RU" sz="2000">
                <a:solidFill>
                  <a:srgbClr val="262626"/>
                </a:solidFill>
              </a:rPr>
              <a:t>сравнительный корпус</a:t>
            </a:r>
            <a:r>
              <a:rPr lang="ru-RU" sz="2000">
                <a:solidFill>
                  <a:srgbClr val="262626"/>
                </a:solidFill>
              </a:rPr>
              <a:t> (англ. </a:t>
            </a:r>
            <a:r>
              <a:rPr i="1" lang="ru-RU" sz="2000">
                <a:solidFill>
                  <a:srgbClr val="262626"/>
                </a:solidFill>
              </a:rPr>
              <a:t>comparable corpus</a:t>
            </a:r>
            <a:r>
              <a:rPr lang="ru-RU" sz="2000">
                <a:solidFill>
                  <a:srgbClr val="262626"/>
                </a:solidFill>
              </a:rPr>
              <a:t>), в котором по определенным одинаковым критериям собраны тексты на разных языках или вариантах языка.</a:t>
            </a:r>
            <a:endParaRPr/>
          </a:p>
          <a:p>
            <a:pPr indent="-342900" lvl="0" marL="342900" rtl="0" algn="l">
              <a:lnSpc>
                <a:spcPct val="80000"/>
              </a:lnSpc>
              <a:spcBef>
                <a:spcPts val="400"/>
              </a:spcBef>
              <a:spcAft>
                <a:spcPts val="0"/>
              </a:spcAft>
              <a:buClr>
                <a:srgbClr val="262626"/>
              </a:buClr>
              <a:buSzPts val="2000"/>
              <a:buChar char="•"/>
            </a:pPr>
            <a:r>
              <a:rPr lang="ru-RU" sz="2000">
                <a:solidFill>
                  <a:srgbClr val="262626"/>
                </a:solidFill>
              </a:rPr>
              <a:t>Самая переводимая книга – Библия. Число языков, на которые она переведена целиком или частично, приближается к трем тысячам. Параллельный корпус переводов Библии уже много лет создается в Университете Мэриленд (США) и пока не закончен.»</a:t>
            </a:r>
            <a:endParaRPr/>
          </a:p>
          <a:p>
            <a:pPr indent="-342900" lvl="0" marL="342900" rtl="0" algn="r">
              <a:lnSpc>
                <a:spcPct val="80000"/>
              </a:lnSpc>
              <a:spcBef>
                <a:spcPts val="400"/>
              </a:spcBef>
              <a:spcAft>
                <a:spcPts val="0"/>
              </a:spcAft>
              <a:buClr>
                <a:srgbClr val="262626"/>
              </a:buClr>
              <a:buSzPts val="2000"/>
              <a:buNone/>
            </a:pPr>
            <a:r>
              <a:rPr lang="ru-RU" sz="2000">
                <a:solidFill>
                  <a:srgbClr val="262626"/>
                </a:solidFill>
              </a:rPr>
              <a:t>Копотев 2014: Глава 4</a:t>
            </a:r>
            <a:endParaRPr/>
          </a:p>
          <a:p>
            <a:pPr indent="-215900" lvl="0" marL="342900" rtl="0" algn="l">
              <a:lnSpc>
                <a:spcPct val="80000"/>
              </a:lnSpc>
              <a:spcBef>
                <a:spcPts val="400"/>
              </a:spcBef>
              <a:spcAft>
                <a:spcPts val="0"/>
              </a:spcAft>
              <a:buClr>
                <a:schemeClr val="dk1"/>
              </a:buClr>
              <a:buSzPts val="2000"/>
              <a:buNone/>
            </a:pPr>
            <a:r>
              <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457200" y="274638"/>
            <a:ext cx="8229600" cy="72547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7030A0"/>
              </a:buClr>
              <a:buSzPts val="3959"/>
              <a:buFont typeface="Calibri"/>
              <a:buNone/>
            </a:pPr>
            <a:r>
              <a:rPr lang="ru-RU" sz="3959">
                <a:solidFill>
                  <a:srgbClr val="7030A0"/>
                </a:solidFill>
              </a:rPr>
              <a:t>Классификация корпусов</a:t>
            </a:r>
            <a:endParaRPr sz="3959">
              <a:solidFill>
                <a:srgbClr val="7030A0"/>
              </a:solidFill>
            </a:endParaRPr>
          </a:p>
        </p:txBody>
      </p:sp>
      <p:sp>
        <p:nvSpPr>
          <p:cNvPr id="162" name="Google Shape;162;p25"/>
          <p:cNvSpPr txBox="1"/>
          <p:nvPr>
            <p:ph idx="1" type="body"/>
          </p:nvPr>
        </p:nvSpPr>
        <p:spPr>
          <a:xfrm>
            <a:off x="457200" y="1071546"/>
            <a:ext cx="8229600" cy="5429288"/>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rgbClr val="262626"/>
              </a:buClr>
              <a:buSzPts val="2480"/>
              <a:buNone/>
            </a:pPr>
            <a:r>
              <a:rPr b="1" lang="ru-RU" sz="2480">
                <a:solidFill>
                  <a:srgbClr val="262626"/>
                </a:solidFill>
              </a:rPr>
              <a:t>2. Тип текстов</a:t>
            </a:r>
            <a:endParaRPr/>
          </a:p>
          <a:p>
            <a:pPr indent="-342900" lvl="0" marL="342900" rtl="0" algn="l">
              <a:lnSpc>
                <a:spcPct val="80000"/>
              </a:lnSpc>
              <a:spcBef>
                <a:spcPts val="496"/>
              </a:spcBef>
              <a:spcAft>
                <a:spcPts val="0"/>
              </a:spcAft>
              <a:buClr>
                <a:srgbClr val="262626"/>
              </a:buClr>
              <a:buSzPts val="2480"/>
              <a:buNone/>
            </a:pPr>
            <a:r>
              <a:rPr lang="ru-RU" sz="2480">
                <a:solidFill>
                  <a:srgbClr val="262626"/>
                </a:solidFill>
              </a:rPr>
              <a:t>а) письменные тексты,</a:t>
            </a:r>
            <a:endParaRPr/>
          </a:p>
          <a:p>
            <a:pPr indent="-342900" lvl="0" marL="342900" rtl="0" algn="l">
              <a:lnSpc>
                <a:spcPct val="80000"/>
              </a:lnSpc>
              <a:spcBef>
                <a:spcPts val="496"/>
              </a:spcBef>
              <a:spcAft>
                <a:spcPts val="0"/>
              </a:spcAft>
              <a:buClr>
                <a:srgbClr val="262626"/>
              </a:buClr>
              <a:buSzPts val="2480"/>
              <a:buNone/>
            </a:pPr>
            <a:r>
              <a:rPr lang="ru-RU" sz="2480">
                <a:solidFill>
                  <a:srgbClr val="262626"/>
                </a:solidFill>
              </a:rPr>
              <a:t>б) устные (аудиозаписи и видеозаписи),</a:t>
            </a:r>
            <a:endParaRPr/>
          </a:p>
          <a:p>
            <a:pPr indent="-342900" lvl="0" marL="342900" rtl="0" algn="l">
              <a:lnSpc>
                <a:spcPct val="80000"/>
              </a:lnSpc>
              <a:spcBef>
                <a:spcPts val="496"/>
              </a:spcBef>
              <a:spcAft>
                <a:spcPts val="0"/>
              </a:spcAft>
              <a:buClr>
                <a:srgbClr val="262626"/>
              </a:buClr>
              <a:buSzPts val="2480"/>
              <a:buNone/>
            </a:pPr>
            <a:r>
              <a:rPr lang="ru-RU" sz="2480">
                <a:solidFill>
                  <a:srgbClr val="262626"/>
                </a:solidFill>
              </a:rPr>
              <a:t>в) смешанные (мультимодальные)</a:t>
            </a:r>
            <a:endParaRPr/>
          </a:p>
          <a:p>
            <a:pPr indent="-342900" lvl="0" marL="342900" rtl="0" algn="l">
              <a:lnSpc>
                <a:spcPct val="80000"/>
              </a:lnSpc>
              <a:spcBef>
                <a:spcPts val="496"/>
              </a:spcBef>
              <a:spcAft>
                <a:spcPts val="0"/>
              </a:spcAft>
              <a:buClr>
                <a:srgbClr val="262626"/>
              </a:buClr>
              <a:buSzPts val="2480"/>
              <a:buNone/>
            </a:pPr>
            <a:r>
              <a:rPr lang="ru-RU" sz="2480">
                <a:solidFill>
                  <a:srgbClr val="262626"/>
                </a:solidFill>
              </a:rPr>
              <a:t>…</a:t>
            </a:r>
            <a:endParaRPr/>
          </a:p>
          <a:p>
            <a:pPr indent="-342900" lvl="0" marL="342900" rtl="0" algn="l">
              <a:lnSpc>
                <a:spcPct val="80000"/>
              </a:lnSpc>
              <a:spcBef>
                <a:spcPts val="496"/>
              </a:spcBef>
              <a:spcAft>
                <a:spcPts val="0"/>
              </a:spcAft>
              <a:buClr>
                <a:srgbClr val="262626"/>
              </a:buClr>
              <a:buSzPts val="2480"/>
              <a:buNone/>
            </a:pPr>
            <a:r>
              <a:rPr b="1" lang="ru-RU" sz="2480">
                <a:solidFill>
                  <a:srgbClr val="262626"/>
                </a:solidFill>
              </a:rPr>
              <a:t>3. Жанры текстов</a:t>
            </a:r>
            <a:endParaRPr/>
          </a:p>
          <a:p>
            <a:pPr indent="-342900" lvl="0" marL="342900" rtl="0" algn="l">
              <a:lnSpc>
                <a:spcPct val="80000"/>
              </a:lnSpc>
              <a:spcBef>
                <a:spcPts val="496"/>
              </a:spcBef>
              <a:spcAft>
                <a:spcPts val="0"/>
              </a:spcAft>
              <a:buClr>
                <a:srgbClr val="262626"/>
              </a:buClr>
              <a:buSzPts val="2480"/>
              <a:buNone/>
            </a:pPr>
            <a:r>
              <a:rPr lang="ru-RU" sz="2480">
                <a:solidFill>
                  <a:srgbClr val="262626"/>
                </a:solidFill>
              </a:rPr>
              <a:t>а) литературные,</a:t>
            </a:r>
            <a:endParaRPr/>
          </a:p>
          <a:p>
            <a:pPr indent="-342900" lvl="0" marL="342900" rtl="0" algn="l">
              <a:lnSpc>
                <a:spcPct val="80000"/>
              </a:lnSpc>
              <a:spcBef>
                <a:spcPts val="496"/>
              </a:spcBef>
              <a:spcAft>
                <a:spcPts val="0"/>
              </a:spcAft>
              <a:buClr>
                <a:srgbClr val="262626"/>
              </a:buClr>
              <a:buSzPts val="2480"/>
              <a:buNone/>
            </a:pPr>
            <a:r>
              <a:rPr lang="ru-RU" sz="2480">
                <a:solidFill>
                  <a:srgbClr val="262626"/>
                </a:solidFill>
              </a:rPr>
              <a:t>б) диалектные,</a:t>
            </a:r>
            <a:endParaRPr/>
          </a:p>
          <a:p>
            <a:pPr indent="-342900" lvl="0" marL="342900" rtl="0" algn="l">
              <a:lnSpc>
                <a:spcPct val="80000"/>
              </a:lnSpc>
              <a:spcBef>
                <a:spcPts val="496"/>
              </a:spcBef>
              <a:spcAft>
                <a:spcPts val="0"/>
              </a:spcAft>
              <a:buClr>
                <a:srgbClr val="262626"/>
              </a:buClr>
              <a:buSzPts val="2480"/>
              <a:buNone/>
            </a:pPr>
            <a:r>
              <a:rPr lang="ru-RU" sz="2480">
                <a:solidFill>
                  <a:srgbClr val="262626"/>
                </a:solidFill>
              </a:rPr>
              <a:t>в) разговорные,</a:t>
            </a:r>
            <a:endParaRPr/>
          </a:p>
          <a:p>
            <a:pPr indent="-342900" lvl="0" marL="342900" rtl="0" algn="l">
              <a:lnSpc>
                <a:spcPct val="80000"/>
              </a:lnSpc>
              <a:spcBef>
                <a:spcPts val="496"/>
              </a:spcBef>
              <a:spcAft>
                <a:spcPts val="0"/>
              </a:spcAft>
              <a:buClr>
                <a:srgbClr val="262626"/>
              </a:buClr>
              <a:buSzPts val="2480"/>
              <a:buNone/>
            </a:pPr>
            <a:r>
              <a:rPr lang="ru-RU" sz="2480">
                <a:solidFill>
                  <a:srgbClr val="262626"/>
                </a:solidFill>
              </a:rPr>
              <a:t>г) публицистические,</a:t>
            </a:r>
            <a:endParaRPr/>
          </a:p>
          <a:p>
            <a:pPr indent="-342900" lvl="0" marL="342900" rtl="0" algn="l">
              <a:lnSpc>
                <a:spcPct val="80000"/>
              </a:lnSpc>
              <a:spcBef>
                <a:spcPts val="496"/>
              </a:spcBef>
              <a:spcAft>
                <a:spcPts val="0"/>
              </a:spcAft>
              <a:buClr>
                <a:srgbClr val="262626"/>
              </a:buClr>
              <a:buSzPts val="2480"/>
              <a:buNone/>
            </a:pPr>
            <a:r>
              <a:rPr lang="ru-RU" sz="2480">
                <a:solidFill>
                  <a:srgbClr val="262626"/>
                </a:solidFill>
              </a:rPr>
              <a:t>д) исторические,</a:t>
            </a:r>
            <a:endParaRPr/>
          </a:p>
          <a:p>
            <a:pPr indent="-342900" lvl="0" marL="342900" rtl="0" algn="l">
              <a:lnSpc>
                <a:spcPct val="80000"/>
              </a:lnSpc>
              <a:spcBef>
                <a:spcPts val="496"/>
              </a:spcBef>
              <a:spcAft>
                <a:spcPts val="0"/>
              </a:spcAft>
              <a:buClr>
                <a:srgbClr val="262626"/>
              </a:buClr>
              <a:buSzPts val="2480"/>
              <a:buNone/>
            </a:pPr>
            <a:r>
              <a:rPr lang="ru-RU" sz="2480">
                <a:solidFill>
                  <a:srgbClr val="262626"/>
                </a:solidFill>
              </a:rPr>
              <a:t>е) корпуса второго языка (ученические и т. п.).</a:t>
            </a:r>
            <a:endParaRPr/>
          </a:p>
          <a:p>
            <a:pPr indent="-342900" lvl="0" marL="342900" rtl="0" algn="l">
              <a:lnSpc>
                <a:spcPct val="80000"/>
              </a:lnSpc>
              <a:spcBef>
                <a:spcPts val="496"/>
              </a:spcBef>
              <a:spcAft>
                <a:spcPts val="0"/>
              </a:spcAft>
              <a:buClr>
                <a:schemeClr val="dk1"/>
              </a:buClr>
              <a:buSzPts val="2480"/>
              <a:buNone/>
            </a:pPr>
            <a:r>
              <a:t/>
            </a:r>
            <a:endParaRPr sz="2480">
              <a:solidFill>
                <a:srgbClr val="262626"/>
              </a:solidFill>
            </a:endParaRPr>
          </a:p>
          <a:p>
            <a:pPr indent="-342900" lvl="0" marL="342900" rtl="0" algn="r">
              <a:lnSpc>
                <a:spcPct val="80000"/>
              </a:lnSpc>
              <a:spcBef>
                <a:spcPts val="496"/>
              </a:spcBef>
              <a:spcAft>
                <a:spcPts val="0"/>
              </a:spcAft>
              <a:buClr>
                <a:srgbClr val="262626"/>
              </a:buClr>
              <a:buSzPts val="2480"/>
              <a:buNone/>
            </a:pPr>
            <a:r>
              <a:rPr lang="ru-RU" sz="2480">
                <a:solidFill>
                  <a:srgbClr val="262626"/>
                </a:solidFill>
              </a:rPr>
              <a:t>Копотев 2014: Глава 4</a:t>
            </a:r>
            <a:endParaRPr/>
          </a:p>
          <a:p>
            <a:pPr indent="-185420" lvl="0" marL="342900" rtl="0" algn="l">
              <a:lnSpc>
                <a:spcPct val="80000"/>
              </a:lnSpc>
              <a:spcBef>
                <a:spcPts val="496"/>
              </a:spcBef>
              <a:spcAft>
                <a:spcPts val="0"/>
              </a:spcAft>
              <a:buClr>
                <a:schemeClr val="dk1"/>
              </a:buClr>
              <a:buSzPts val="2480"/>
              <a:buNone/>
            </a:pPr>
            <a:r>
              <a:t/>
            </a:r>
            <a:endParaRPr sz="248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457200" y="274638"/>
            <a:ext cx="8229600" cy="72547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7030A0"/>
              </a:buClr>
              <a:buSzPts val="3959"/>
              <a:buFont typeface="Calibri"/>
              <a:buNone/>
            </a:pPr>
            <a:r>
              <a:rPr lang="ru-RU" sz="3959">
                <a:solidFill>
                  <a:srgbClr val="7030A0"/>
                </a:solidFill>
              </a:rPr>
              <a:t>Классификация корпусов</a:t>
            </a:r>
            <a:endParaRPr sz="3959">
              <a:solidFill>
                <a:srgbClr val="7030A0"/>
              </a:solidFill>
            </a:endParaRPr>
          </a:p>
        </p:txBody>
      </p:sp>
      <p:sp>
        <p:nvSpPr>
          <p:cNvPr id="168" name="Google Shape;168;p26"/>
          <p:cNvSpPr txBox="1"/>
          <p:nvPr>
            <p:ph idx="1" type="body"/>
          </p:nvPr>
        </p:nvSpPr>
        <p:spPr>
          <a:xfrm>
            <a:off x="457200" y="1071546"/>
            <a:ext cx="8229600" cy="535785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2000"/>
              <a:buNone/>
            </a:pPr>
            <a:r>
              <a:rPr lang="ru-RU" sz="2000"/>
              <a:t>4. </a:t>
            </a:r>
            <a:r>
              <a:rPr b="1" lang="ru-RU" sz="2000">
                <a:solidFill>
                  <a:srgbClr val="262626"/>
                </a:solidFill>
              </a:rPr>
              <a:t>Тип данных:</a:t>
            </a:r>
            <a:endParaRPr/>
          </a:p>
          <a:p>
            <a:pPr indent="-342900" lvl="0" marL="342900" rtl="0" algn="l">
              <a:lnSpc>
                <a:spcPct val="80000"/>
              </a:lnSpc>
              <a:spcBef>
                <a:spcPts val="400"/>
              </a:spcBef>
              <a:spcAft>
                <a:spcPts val="0"/>
              </a:spcAft>
              <a:buClr>
                <a:srgbClr val="262626"/>
              </a:buClr>
              <a:buSzPts val="2000"/>
              <a:buNone/>
            </a:pPr>
            <a:r>
              <a:rPr lang="ru-RU" sz="2000">
                <a:solidFill>
                  <a:srgbClr val="262626"/>
                </a:solidFill>
              </a:rPr>
              <a:t>	а) полнотекстовые,</a:t>
            </a:r>
            <a:endParaRPr/>
          </a:p>
          <a:p>
            <a:pPr indent="-342900" lvl="0" marL="342900" rtl="0" algn="l">
              <a:lnSpc>
                <a:spcPct val="80000"/>
              </a:lnSpc>
              <a:spcBef>
                <a:spcPts val="400"/>
              </a:spcBef>
              <a:spcAft>
                <a:spcPts val="0"/>
              </a:spcAft>
              <a:buClr>
                <a:srgbClr val="262626"/>
              </a:buClr>
              <a:buSzPts val="2000"/>
              <a:buNone/>
            </a:pPr>
            <a:r>
              <a:rPr lang="ru-RU" sz="2000">
                <a:solidFill>
                  <a:srgbClr val="262626"/>
                </a:solidFill>
              </a:rPr>
              <a:t>	б) фрагментированные тексты:</a:t>
            </a:r>
            <a:endParaRPr/>
          </a:p>
          <a:p>
            <a:pPr indent="-342900" lvl="0" marL="342900" rtl="0" algn="l">
              <a:lnSpc>
                <a:spcPct val="80000"/>
              </a:lnSpc>
              <a:spcBef>
                <a:spcPts val="400"/>
              </a:spcBef>
              <a:spcAft>
                <a:spcPts val="0"/>
              </a:spcAft>
              <a:buClr>
                <a:srgbClr val="262626"/>
              </a:buClr>
              <a:buSzPts val="2000"/>
              <a:buNone/>
            </a:pPr>
            <a:r>
              <a:rPr lang="ru-RU" sz="2000">
                <a:solidFill>
                  <a:srgbClr val="262626"/>
                </a:solidFill>
              </a:rPr>
              <a:t>		1) n-граммный,</a:t>
            </a:r>
            <a:endParaRPr/>
          </a:p>
          <a:p>
            <a:pPr indent="-342900" lvl="0" marL="342900" rtl="0" algn="l">
              <a:lnSpc>
                <a:spcPct val="80000"/>
              </a:lnSpc>
              <a:spcBef>
                <a:spcPts val="400"/>
              </a:spcBef>
              <a:spcAft>
                <a:spcPts val="0"/>
              </a:spcAft>
              <a:buClr>
                <a:srgbClr val="262626"/>
              </a:buClr>
              <a:buSzPts val="2000"/>
              <a:buNone/>
            </a:pPr>
            <a:r>
              <a:rPr lang="ru-RU" sz="2000">
                <a:solidFill>
                  <a:srgbClr val="262626"/>
                </a:solidFill>
              </a:rPr>
              <a:t>		2) конкордансный.</a:t>
            </a:r>
            <a:endParaRPr/>
          </a:p>
          <a:p>
            <a:pPr indent="-342900" lvl="0" marL="342900" rtl="0" algn="l">
              <a:lnSpc>
                <a:spcPct val="80000"/>
              </a:lnSpc>
              <a:spcBef>
                <a:spcPts val="400"/>
              </a:spcBef>
              <a:spcAft>
                <a:spcPts val="0"/>
              </a:spcAft>
              <a:buClr>
                <a:schemeClr val="dk1"/>
              </a:buClr>
              <a:buSzPts val="2000"/>
              <a:buNone/>
            </a:pPr>
            <a:r>
              <a:t/>
            </a:r>
            <a:endParaRPr sz="2000">
              <a:solidFill>
                <a:srgbClr val="262626"/>
              </a:solidFill>
            </a:endParaRPr>
          </a:p>
          <a:p>
            <a:pPr indent="-342900" lvl="0" marL="342900" rtl="0" algn="l">
              <a:lnSpc>
                <a:spcPct val="80000"/>
              </a:lnSpc>
              <a:spcBef>
                <a:spcPts val="400"/>
              </a:spcBef>
              <a:spcAft>
                <a:spcPts val="0"/>
              </a:spcAft>
              <a:buClr>
                <a:srgbClr val="262626"/>
              </a:buClr>
              <a:buSzPts val="2000"/>
              <a:buNone/>
            </a:pPr>
            <a:r>
              <a:rPr b="1" lang="ru-RU" sz="2000">
                <a:solidFill>
                  <a:srgbClr val="262626"/>
                </a:solidFill>
              </a:rPr>
              <a:t>N-граммы</a:t>
            </a:r>
            <a:r>
              <a:rPr lang="ru-RU" sz="2000">
                <a:solidFill>
                  <a:srgbClr val="262626"/>
                </a:solidFill>
              </a:rPr>
              <a:t> (англ. </a:t>
            </a:r>
            <a:r>
              <a:rPr i="1" lang="ru-RU" sz="2000">
                <a:solidFill>
                  <a:srgbClr val="262626"/>
                </a:solidFill>
              </a:rPr>
              <a:t>n-grams</a:t>
            </a:r>
            <a:r>
              <a:rPr lang="ru-RU" sz="2000">
                <a:solidFill>
                  <a:srgbClr val="262626"/>
                </a:solidFill>
              </a:rPr>
              <a:t>) – цепочки, состоящие из идущих подряд двух, трех, четырех и т. д. токенов (их называют, соответственно, биграммы, триграммы, 4-граммы и т. д.).</a:t>
            </a:r>
            <a:endParaRPr sz="2000">
              <a:solidFill>
                <a:srgbClr val="262626"/>
              </a:solidFill>
            </a:endParaRPr>
          </a:p>
          <a:p>
            <a:pPr indent="-342900" lvl="0" marL="342900" rtl="0" algn="l">
              <a:lnSpc>
                <a:spcPct val="80000"/>
              </a:lnSpc>
              <a:spcBef>
                <a:spcPts val="400"/>
              </a:spcBef>
              <a:spcAft>
                <a:spcPts val="0"/>
              </a:spcAft>
              <a:buClr>
                <a:srgbClr val="262626"/>
              </a:buClr>
              <a:buSzPts val="2000"/>
              <a:buNone/>
            </a:pPr>
            <a:r>
              <a:rPr lang="ru-RU" sz="2000" u="sng">
                <a:solidFill>
                  <a:schemeClr val="hlink"/>
                </a:solidFill>
                <a:hlinkClick r:id="rId3"/>
              </a:rPr>
              <a:t>https://books.google.com/ngrams</a:t>
            </a:r>
            <a:endParaRPr sz="2000">
              <a:solidFill>
                <a:srgbClr val="262626"/>
              </a:solidFill>
            </a:endParaRPr>
          </a:p>
          <a:p>
            <a:pPr indent="-342900" lvl="0" marL="342900" rtl="0" algn="l">
              <a:lnSpc>
                <a:spcPct val="80000"/>
              </a:lnSpc>
              <a:spcBef>
                <a:spcPts val="400"/>
              </a:spcBef>
              <a:spcAft>
                <a:spcPts val="0"/>
              </a:spcAft>
              <a:buClr>
                <a:srgbClr val="262626"/>
              </a:buClr>
              <a:buSzPts val="2000"/>
              <a:buNone/>
            </a:pPr>
            <a:r>
              <a:t/>
            </a:r>
            <a:endParaRPr sz="2000">
              <a:solidFill>
                <a:srgbClr val="262626"/>
              </a:solidFill>
            </a:endParaRPr>
          </a:p>
          <a:p>
            <a:pPr indent="-342900" lvl="0" marL="342900" rtl="0" algn="l">
              <a:lnSpc>
                <a:spcPct val="80000"/>
              </a:lnSpc>
              <a:spcBef>
                <a:spcPts val="400"/>
              </a:spcBef>
              <a:spcAft>
                <a:spcPts val="0"/>
              </a:spcAft>
              <a:buClr>
                <a:schemeClr val="dk1"/>
              </a:buClr>
              <a:buSzPts val="2000"/>
              <a:buNone/>
            </a:pPr>
            <a:r>
              <a:t/>
            </a:r>
            <a:endParaRPr sz="2000">
              <a:solidFill>
                <a:srgbClr val="262626"/>
              </a:solidFill>
            </a:endParaRPr>
          </a:p>
          <a:p>
            <a:pPr indent="-342900" lvl="0" marL="342900" rtl="0" algn="l">
              <a:lnSpc>
                <a:spcPct val="80000"/>
              </a:lnSpc>
              <a:spcBef>
                <a:spcPts val="400"/>
              </a:spcBef>
              <a:spcAft>
                <a:spcPts val="0"/>
              </a:spcAft>
              <a:buClr>
                <a:srgbClr val="262626"/>
              </a:buClr>
              <a:buSzPts val="2000"/>
              <a:buNone/>
            </a:pPr>
            <a:r>
              <a:rPr b="1" lang="ru-RU" sz="2000">
                <a:solidFill>
                  <a:srgbClr val="262626"/>
                </a:solidFill>
              </a:rPr>
              <a:t>Конкордансом</a:t>
            </a:r>
            <a:r>
              <a:rPr lang="ru-RU" sz="2000">
                <a:solidFill>
                  <a:srgbClr val="262626"/>
                </a:solidFill>
              </a:rPr>
              <a:t> (англ. </a:t>
            </a:r>
            <a:r>
              <a:rPr i="1" lang="ru-RU" sz="2000">
                <a:solidFill>
                  <a:srgbClr val="262626"/>
                </a:solidFill>
              </a:rPr>
              <a:t>concordance</a:t>
            </a:r>
            <a:r>
              <a:rPr lang="ru-RU" sz="2000">
                <a:solidFill>
                  <a:srgbClr val="262626"/>
                </a:solidFill>
              </a:rPr>
              <a:t>) в корпусной лингвистике называют список найденных примеров (вхождений) нужного токена или леммы в минимальном контексте. Обычно такой контекст представляет собой фрагмент из нескольких единиц слева и справа.</a:t>
            </a:r>
            <a:endParaRPr/>
          </a:p>
          <a:p>
            <a:pPr indent="-342900" lvl="0" marL="342900" rtl="0" algn="l">
              <a:lnSpc>
                <a:spcPct val="80000"/>
              </a:lnSpc>
              <a:spcBef>
                <a:spcPts val="400"/>
              </a:spcBef>
              <a:spcAft>
                <a:spcPts val="0"/>
              </a:spcAft>
              <a:buClr>
                <a:schemeClr val="dk1"/>
              </a:buClr>
              <a:buSzPts val="2000"/>
              <a:buNone/>
            </a:pPr>
            <a:r>
              <a:t/>
            </a:r>
            <a:endParaRPr sz="2000">
              <a:solidFill>
                <a:srgbClr val="262626"/>
              </a:solidFill>
            </a:endParaRPr>
          </a:p>
          <a:p>
            <a:pPr indent="-342900" lvl="0" marL="342900" rtl="0" algn="l">
              <a:lnSpc>
                <a:spcPct val="80000"/>
              </a:lnSpc>
              <a:spcBef>
                <a:spcPts val="400"/>
              </a:spcBef>
              <a:spcAft>
                <a:spcPts val="0"/>
              </a:spcAft>
              <a:buClr>
                <a:srgbClr val="262626"/>
              </a:buClr>
              <a:buSzPts val="2000"/>
              <a:buNone/>
            </a:pPr>
            <a:r>
              <a:rPr lang="ru-RU" sz="2000">
                <a:solidFill>
                  <a:srgbClr val="262626"/>
                </a:solidFill>
              </a:rPr>
              <a:t>Токен (token) – словоформа, лемма (lemma, type) – словарная форма</a:t>
            </a:r>
            <a:endParaRPr/>
          </a:p>
          <a:p>
            <a:pPr indent="-342900" lvl="0" marL="342900" rtl="0" algn="r">
              <a:lnSpc>
                <a:spcPct val="80000"/>
              </a:lnSpc>
              <a:spcBef>
                <a:spcPts val="400"/>
              </a:spcBef>
              <a:spcAft>
                <a:spcPts val="0"/>
              </a:spcAft>
              <a:buClr>
                <a:schemeClr val="dk1"/>
              </a:buClr>
              <a:buSzPts val="2000"/>
              <a:buNone/>
            </a:pPr>
            <a:r>
              <a:t/>
            </a:r>
            <a:endParaRPr sz="2000">
              <a:solidFill>
                <a:srgbClr val="262626"/>
              </a:solidFill>
            </a:endParaRPr>
          </a:p>
          <a:p>
            <a:pPr indent="-342900" lvl="0" marL="342900" rtl="0" algn="r">
              <a:lnSpc>
                <a:spcPct val="80000"/>
              </a:lnSpc>
              <a:spcBef>
                <a:spcPts val="400"/>
              </a:spcBef>
              <a:spcAft>
                <a:spcPts val="0"/>
              </a:spcAft>
              <a:buClr>
                <a:srgbClr val="262626"/>
              </a:buClr>
              <a:buSzPts val="2000"/>
              <a:buNone/>
            </a:pPr>
            <a:r>
              <a:rPr lang="ru-RU" sz="2000">
                <a:solidFill>
                  <a:srgbClr val="262626"/>
                </a:solidFill>
              </a:rPr>
              <a:t>Копотев 2014: Глава 4</a:t>
            </a:r>
            <a:endParaRPr/>
          </a:p>
          <a:p>
            <a:pPr indent="-215900" lvl="0" marL="342900" rtl="0" algn="l">
              <a:lnSpc>
                <a:spcPct val="80000"/>
              </a:lnSpc>
              <a:spcBef>
                <a:spcPts val="400"/>
              </a:spcBef>
              <a:spcAft>
                <a:spcPts val="0"/>
              </a:spcAft>
              <a:buClr>
                <a:schemeClr val="dk1"/>
              </a:buClr>
              <a:buSzPts val="2000"/>
              <a:buNone/>
            </a:pPr>
            <a:r>
              <a:t/>
            </a:r>
            <a:endParaRPr sz="2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7"/>
          <p:cNvSpPr txBox="1"/>
          <p:nvPr>
            <p:ph type="title"/>
          </p:nvPr>
        </p:nvSpPr>
        <p:spPr>
          <a:xfrm>
            <a:off x="457200" y="274638"/>
            <a:ext cx="8229600" cy="72547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7030A0"/>
              </a:buClr>
              <a:buSzPts val="3959"/>
              <a:buFont typeface="Calibri"/>
              <a:buNone/>
            </a:pPr>
            <a:r>
              <a:rPr lang="ru-RU" sz="3959">
                <a:solidFill>
                  <a:srgbClr val="7030A0"/>
                </a:solidFill>
              </a:rPr>
              <a:t>Классификация корпусов</a:t>
            </a:r>
            <a:endParaRPr sz="3959">
              <a:solidFill>
                <a:srgbClr val="7030A0"/>
              </a:solidFill>
            </a:endParaRPr>
          </a:p>
        </p:txBody>
      </p:sp>
      <p:sp>
        <p:nvSpPr>
          <p:cNvPr id="174" name="Google Shape;174;p27"/>
          <p:cNvSpPr txBox="1"/>
          <p:nvPr>
            <p:ph idx="1" type="body"/>
          </p:nvPr>
        </p:nvSpPr>
        <p:spPr>
          <a:xfrm>
            <a:off x="457200" y="1071546"/>
            <a:ext cx="8229600" cy="535785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rgbClr val="262626"/>
              </a:buClr>
              <a:buSzPts val="2000"/>
              <a:buNone/>
            </a:pPr>
            <a:r>
              <a:rPr lang="ru-RU" sz="2000">
                <a:solidFill>
                  <a:srgbClr val="262626"/>
                </a:solidFill>
              </a:rPr>
              <a:t>5. </a:t>
            </a:r>
            <a:r>
              <a:rPr b="1" lang="ru-RU" sz="2000">
                <a:solidFill>
                  <a:srgbClr val="262626"/>
                </a:solidFill>
              </a:rPr>
              <a:t>Типы разметки:</a:t>
            </a:r>
            <a:endParaRPr/>
          </a:p>
          <a:p>
            <a:pPr indent="-342900" lvl="0" marL="342900" rtl="0" algn="l">
              <a:lnSpc>
                <a:spcPct val="80000"/>
              </a:lnSpc>
              <a:spcBef>
                <a:spcPts val="400"/>
              </a:spcBef>
              <a:spcAft>
                <a:spcPts val="0"/>
              </a:spcAft>
              <a:buClr>
                <a:srgbClr val="262626"/>
              </a:buClr>
              <a:buSzPts val="2000"/>
              <a:buNone/>
            </a:pPr>
            <a:r>
              <a:rPr lang="ru-RU" sz="2000">
                <a:solidFill>
                  <a:srgbClr val="262626"/>
                </a:solidFill>
              </a:rPr>
              <a:t>	а) неразмеченные,</a:t>
            </a:r>
            <a:endParaRPr/>
          </a:p>
          <a:p>
            <a:pPr indent="-342900" lvl="0" marL="342900" rtl="0" algn="l">
              <a:lnSpc>
                <a:spcPct val="80000"/>
              </a:lnSpc>
              <a:spcBef>
                <a:spcPts val="400"/>
              </a:spcBef>
              <a:spcAft>
                <a:spcPts val="0"/>
              </a:spcAft>
              <a:buClr>
                <a:srgbClr val="262626"/>
              </a:buClr>
              <a:buSzPts val="2000"/>
              <a:buNone/>
            </a:pPr>
            <a:r>
              <a:rPr lang="ru-RU" sz="2000">
                <a:solidFill>
                  <a:srgbClr val="262626"/>
                </a:solidFill>
              </a:rPr>
              <a:t>	б) размеченные (аннотированные), с типами разметки:</a:t>
            </a:r>
            <a:endParaRPr/>
          </a:p>
          <a:p>
            <a:pPr indent="-342900" lvl="0" marL="342900" rtl="0" algn="l">
              <a:lnSpc>
                <a:spcPct val="80000"/>
              </a:lnSpc>
              <a:spcBef>
                <a:spcPts val="400"/>
              </a:spcBef>
              <a:spcAft>
                <a:spcPts val="0"/>
              </a:spcAft>
              <a:buClr>
                <a:srgbClr val="262626"/>
              </a:buClr>
              <a:buSzPts val="2000"/>
              <a:buNone/>
            </a:pPr>
            <a:r>
              <a:rPr lang="ru-RU" sz="2000">
                <a:solidFill>
                  <a:srgbClr val="262626"/>
                </a:solidFill>
              </a:rPr>
              <a:t>		1) метатекстовая (жанр, время создания текста и т. д.),</a:t>
            </a:r>
            <a:endParaRPr/>
          </a:p>
          <a:p>
            <a:pPr indent="-342900" lvl="0" marL="342900" rtl="0" algn="l">
              <a:lnSpc>
                <a:spcPct val="80000"/>
              </a:lnSpc>
              <a:spcBef>
                <a:spcPts val="400"/>
              </a:spcBef>
              <a:spcAft>
                <a:spcPts val="0"/>
              </a:spcAft>
              <a:buClr>
                <a:srgbClr val="262626"/>
              </a:buClr>
              <a:buSzPts val="2000"/>
              <a:buNone/>
            </a:pPr>
            <a:r>
              <a:rPr lang="ru-RU" sz="2000">
                <a:solidFill>
                  <a:srgbClr val="262626"/>
                </a:solidFill>
              </a:rPr>
              <a:t>		2) лингвистическая:</a:t>
            </a:r>
            <a:endParaRPr/>
          </a:p>
          <a:p>
            <a:pPr indent="-342900" lvl="0" marL="342900" rtl="0" algn="l">
              <a:lnSpc>
                <a:spcPct val="80000"/>
              </a:lnSpc>
              <a:spcBef>
                <a:spcPts val="400"/>
              </a:spcBef>
              <a:spcAft>
                <a:spcPts val="0"/>
              </a:spcAft>
              <a:buClr>
                <a:srgbClr val="262626"/>
              </a:buClr>
              <a:buSzPts val="2000"/>
              <a:buNone/>
            </a:pPr>
            <a:r>
              <a:rPr lang="ru-RU" sz="2000">
                <a:solidFill>
                  <a:srgbClr val="262626"/>
                </a:solidFill>
              </a:rPr>
              <a:t>			● фонетическая,</a:t>
            </a:r>
            <a:endParaRPr/>
          </a:p>
          <a:p>
            <a:pPr indent="-342900" lvl="0" marL="342900" rtl="0" algn="l">
              <a:lnSpc>
                <a:spcPct val="80000"/>
              </a:lnSpc>
              <a:spcBef>
                <a:spcPts val="400"/>
              </a:spcBef>
              <a:spcAft>
                <a:spcPts val="0"/>
              </a:spcAft>
              <a:buClr>
                <a:srgbClr val="262626"/>
              </a:buClr>
              <a:buSzPts val="2000"/>
              <a:buNone/>
            </a:pPr>
            <a:r>
              <a:rPr lang="ru-RU" sz="2000">
                <a:solidFill>
                  <a:srgbClr val="262626"/>
                </a:solidFill>
              </a:rPr>
              <a:t>			● просодическая,</a:t>
            </a:r>
            <a:endParaRPr/>
          </a:p>
          <a:p>
            <a:pPr indent="-342900" lvl="0" marL="342900" rtl="0" algn="l">
              <a:lnSpc>
                <a:spcPct val="80000"/>
              </a:lnSpc>
              <a:spcBef>
                <a:spcPts val="400"/>
              </a:spcBef>
              <a:spcAft>
                <a:spcPts val="0"/>
              </a:spcAft>
              <a:buClr>
                <a:srgbClr val="262626"/>
              </a:buClr>
              <a:buSzPts val="2000"/>
              <a:buNone/>
            </a:pPr>
            <a:r>
              <a:rPr lang="ru-RU" sz="2000">
                <a:solidFill>
                  <a:srgbClr val="262626"/>
                </a:solidFill>
              </a:rPr>
              <a:t>			● морфологическая (полная или только частеречная),</a:t>
            </a:r>
            <a:endParaRPr/>
          </a:p>
          <a:p>
            <a:pPr indent="-342900" lvl="0" marL="342900" rtl="0" algn="l">
              <a:lnSpc>
                <a:spcPct val="80000"/>
              </a:lnSpc>
              <a:spcBef>
                <a:spcPts val="400"/>
              </a:spcBef>
              <a:spcAft>
                <a:spcPts val="0"/>
              </a:spcAft>
              <a:buClr>
                <a:srgbClr val="262626"/>
              </a:buClr>
              <a:buSzPts val="2000"/>
              <a:buNone/>
            </a:pPr>
            <a:r>
              <a:rPr lang="ru-RU" sz="2000">
                <a:solidFill>
                  <a:srgbClr val="262626"/>
                </a:solidFill>
              </a:rPr>
              <a:t>			● словообразовательная,</a:t>
            </a:r>
            <a:endParaRPr/>
          </a:p>
          <a:p>
            <a:pPr indent="-342900" lvl="0" marL="342900" rtl="0" algn="l">
              <a:lnSpc>
                <a:spcPct val="80000"/>
              </a:lnSpc>
              <a:spcBef>
                <a:spcPts val="400"/>
              </a:spcBef>
              <a:spcAft>
                <a:spcPts val="0"/>
              </a:spcAft>
              <a:buClr>
                <a:srgbClr val="262626"/>
              </a:buClr>
              <a:buSzPts val="2000"/>
              <a:buNone/>
            </a:pPr>
            <a:r>
              <a:rPr lang="ru-RU" sz="2000">
                <a:solidFill>
                  <a:srgbClr val="262626"/>
                </a:solidFill>
              </a:rPr>
              <a:t>			● синтаксическая,</a:t>
            </a:r>
            <a:endParaRPr/>
          </a:p>
          <a:p>
            <a:pPr indent="-342900" lvl="0" marL="342900" rtl="0" algn="l">
              <a:lnSpc>
                <a:spcPct val="80000"/>
              </a:lnSpc>
              <a:spcBef>
                <a:spcPts val="400"/>
              </a:spcBef>
              <a:spcAft>
                <a:spcPts val="0"/>
              </a:spcAft>
              <a:buClr>
                <a:srgbClr val="262626"/>
              </a:buClr>
              <a:buSzPts val="2000"/>
              <a:buNone/>
            </a:pPr>
            <a:r>
              <a:rPr lang="ru-RU" sz="2000">
                <a:solidFill>
                  <a:srgbClr val="262626"/>
                </a:solidFill>
              </a:rPr>
              <a:t>			● семантическая</a:t>
            </a:r>
            <a:endParaRPr/>
          </a:p>
          <a:p>
            <a:pPr indent="-342900" lvl="0" marL="342900" rtl="0" algn="l">
              <a:lnSpc>
                <a:spcPct val="80000"/>
              </a:lnSpc>
              <a:spcBef>
                <a:spcPts val="400"/>
              </a:spcBef>
              <a:spcAft>
                <a:spcPts val="0"/>
              </a:spcAft>
              <a:buClr>
                <a:srgbClr val="262626"/>
              </a:buClr>
              <a:buSzPts val="2000"/>
              <a:buNone/>
            </a:pPr>
            <a:r>
              <a:rPr lang="ru-RU" sz="2000">
                <a:solidFill>
                  <a:srgbClr val="262626"/>
                </a:solidFill>
              </a:rPr>
              <a:t>			● и др.,</a:t>
            </a:r>
            <a:endParaRPr/>
          </a:p>
          <a:p>
            <a:pPr indent="-342900" lvl="0" marL="342900" rtl="0" algn="l">
              <a:lnSpc>
                <a:spcPct val="80000"/>
              </a:lnSpc>
              <a:spcBef>
                <a:spcPts val="400"/>
              </a:spcBef>
              <a:spcAft>
                <a:spcPts val="0"/>
              </a:spcAft>
              <a:buClr>
                <a:srgbClr val="262626"/>
              </a:buClr>
              <a:buSzPts val="2000"/>
              <a:buNone/>
            </a:pPr>
            <a:r>
              <a:rPr lang="ru-RU" sz="2000">
                <a:solidFill>
                  <a:srgbClr val="262626"/>
                </a:solidFill>
              </a:rPr>
              <a:t>		3) экстралингвистическая (маркировка эмоций, жестов и т. п.).</a:t>
            </a:r>
            <a:endParaRPr/>
          </a:p>
          <a:p>
            <a:pPr indent="-342900" lvl="0" marL="342900" rtl="0" algn="r">
              <a:lnSpc>
                <a:spcPct val="80000"/>
              </a:lnSpc>
              <a:spcBef>
                <a:spcPts val="400"/>
              </a:spcBef>
              <a:spcAft>
                <a:spcPts val="0"/>
              </a:spcAft>
              <a:buClr>
                <a:schemeClr val="dk1"/>
              </a:buClr>
              <a:buSzPts val="2000"/>
              <a:buNone/>
            </a:pPr>
            <a:r>
              <a:t/>
            </a:r>
            <a:endParaRPr sz="2000">
              <a:solidFill>
                <a:srgbClr val="262626"/>
              </a:solidFill>
            </a:endParaRPr>
          </a:p>
          <a:p>
            <a:pPr indent="-342900" lvl="0" marL="342900" rtl="0" algn="r">
              <a:lnSpc>
                <a:spcPct val="80000"/>
              </a:lnSpc>
              <a:spcBef>
                <a:spcPts val="400"/>
              </a:spcBef>
              <a:spcAft>
                <a:spcPts val="0"/>
              </a:spcAft>
              <a:buClr>
                <a:srgbClr val="262626"/>
              </a:buClr>
              <a:buSzPts val="2000"/>
              <a:buNone/>
            </a:pPr>
            <a:r>
              <a:rPr lang="ru-RU" sz="2000">
                <a:solidFill>
                  <a:srgbClr val="262626"/>
                </a:solidFill>
              </a:rPr>
              <a:t>Копотев 2014: Глава 4</a:t>
            </a:r>
            <a:endParaRPr/>
          </a:p>
          <a:p>
            <a:pPr indent="-215900" lvl="0" marL="342900" rtl="0" algn="l">
              <a:lnSpc>
                <a:spcPct val="80000"/>
              </a:lnSpc>
              <a:spcBef>
                <a:spcPts val="400"/>
              </a:spcBef>
              <a:spcAft>
                <a:spcPts val="0"/>
              </a:spcAft>
              <a:buClr>
                <a:schemeClr val="dk1"/>
              </a:buClr>
              <a:buSzPts val="2000"/>
              <a:buNone/>
            </a:pPr>
            <a:r>
              <a:t/>
            </a:r>
            <a:endParaRPr sz="2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8"/>
          <p:cNvSpPr txBox="1"/>
          <p:nvPr>
            <p:ph type="title"/>
          </p:nvPr>
        </p:nvSpPr>
        <p:spPr>
          <a:xfrm>
            <a:off x="457200" y="274638"/>
            <a:ext cx="8229600" cy="72547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7030A0"/>
              </a:buClr>
              <a:buSzPts val="3959"/>
              <a:buFont typeface="Calibri"/>
              <a:buNone/>
            </a:pPr>
            <a:r>
              <a:rPr lang="ru-RU" sz="3959">
                <a:solidFill>
                  <a:srgbClr val="7030A0"/>
                </a:solidFill>
              </a:rPr>
              <a:t>Классификация корпусов</a:t>
            </a:r>
            <a:endParaRPr sz="3959">
              <a:solidFill>
                <a:srgbClr val="7030A0"/>
              </a:solidFill>
            </a:endParaRPr>
          </a:p>
        </p:txBody>
      </p:sp>
      <p:sp>
        <p:nvSpPr>
          <p:cNvPr id="180" name="Google Shape;180;p28"/>
          <p:cNvSpPr txBox="1"/>
          <p:nvPr>
            <p:ph idx="1" type="body"/>
          </p:nvPr>
        </p:nvSpPr>
        <p:spPr>
          <a:xfrm>
            <a:off x="457200" y="1071546"/>
            <a:ext cx="8229600" cy="535785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rgbClr val="262626"/>
              </a:buClr>
              <a:buSzPts val="2480"/>
              <a:buNone/>
            </a:pPr>
            <a:r>
              <a:rPr lang="ru-RU" sz="2480">
                <a:solidFill>
                  <a:srgbClr val="262626"/>
                </a:solidFill>
              </a:rPr>
              <a:t>6. </a:t>
            </a:r>
            <a:r>
              <a:rPr b="1" lang="ru-RU" sz="2480">
                <a:solidFill>
                  <a:srgbClr val="262626"/>
                </a:solidFill>
              </a:rPr>
              <a:t>Объем данных:</a:t>
            </a:r>
            <a:endParaRPr/>
          </a:p>
          <a:p>
            <a:pPr indent="-342900" lvl="0" marL="342900" rtl="0" algn="l">
              <a:lnSpc>
                <a:spcPct val="80000"/>
              </a:lnSpc>
              <a:spcBef>
                <a:spcPts val="496"/>
              </a:spcBef>
              <a:spcAft>
                <a:spcPts val="0"/>
              </a:spcAft>
              <a:buClr>
                <a:srgbClr val="262626"/>
              </a:buClr>
              <a:buSzPts val="2480"/>
              <a:buNone/>
            </a:pPr>
            <a:r>
              <a:rPr lang="ru-RU" sz="2480">
                <a:solidFill>
                  <a:srgbClr val="262626"/>
                </a:solidFill>
              </a:rPr>
              <a:t>	а) представительный корпус (национальный),</a:t>
            </a:r>
            <a:endParaRPr/>
          </a:p>
          <a:p>
            <a:pPr indent="-342900" lvl="0" marL="342900" rtl="0" algn="l">
              <a:lnSpc>
                <a:spcPct val="80000"/>
              </a:lnSpc>
              <a:spcBef>
                <a:spcPts val="496"/>
              </a:spcBef>
              <a:spcAft>
                <a:spcPts val="0"/>
              </a:spcAft>
              <a:buClr>
                <a:srgbClr val="262626"/>
              </a:buClr>
              <a:buSzPts val="2480"/>
              <a:buNone/>
            </a:pPr>
            <a:r>
              <a:rPr lang="ru-RU" sz="2480">
                <a:solidFill>
                  <a:srgbClr val="262626"/>
                </a:solidFill>
              </a:rPr>
              <a:t>	б) иллюстративный</a:t>
            </a:r>
            <a:endParaRPr/>
          </a:p>
          <a:p>
            <a:pPr indent="-342900" lvl="0" marL="342900" rtl="0" algn="l">
              <a:lnSpc>
                <a:spcPct val="80000"/>
              </a:lnSpc>
              <a:spcBef>
                <a:spcPts val="496"/>
              </a:spcBef>
              <a:spcAft>
                <a:spcPts val="0"/>
              </a:spcAft>
              <a:buClr>
                <a:schemeClr val="dk1"/>
              </a:buClr>
              <a:buSzPts val="2480"/>
              <a:buNone/>
            </a:pPr>
            <a:r>
              <a:t/>
            </a:r>
            <a:endParaRPr sz="2480">
              <a:solidFill>
                <a:srgbClr val="262626"/>
              </a:solidFill>
            </a:endParaRPr>
          </a:p>
          <a:p>
            <a:pPr indent="-342900" lvl="0" marL="342900" rtl="0" algn="l">
              <a:lnSpc>
                <a:spcPct val="80000"/>
              </a:lnSpc>
              <a:spcBef>
                <a:spcPts val="496"/>
              </a:spcBef>
              <a:spcAft>
                <a:spcPts val="0"/>
              </a:spcAft>
              <a:buClr>
                <a:srgbClr val="262626"/>
              </a:buClr>
              <a:buSzPts val="2480"/>
              <a:buNone/>
            </a:pPr>
            <a:r>
              <a:rPr lang="ru-RU" sz="2480">
                <a:solidFill>
                  <a:srgbClr val="262626"/>
                </a:solidFill>
              </a:rPr>
              <a:t>7. </a:t>
            </a:r>
            <a:r>
              <a:rPr b="1" lang="ru-RU" sz="2480">
                <a:solidFill>
                  <a:srgbClr val="262626"/>
                </a:solidFill>
              </a:rPr>
              <a:t>Тип доступа:</a:t>
            </a:r>
            <a:endParaRPr/>
          </a:p>
          <a:p>
            <a:pPr indent="-342900" lvl="0" marL="342900" rtl="0" algn="l">
              <a:lnSpc>
                <a:spcPct val="80000"/>
              </a:lnSpc>
              <a:spcBef>
                <a:spcPts val="496"/>
              </a:spcBef>
              <a:spcAft>
                <a:spcPts val="0"/>
              </a:spcAft>
              <a:buClr>
                <a:srgbClr val="262626"/>
              </a:buClr>
              <a:buSzPts val="2480"/>
              <a:buNone/>
            </a:pPr>
            <a:r>
              <a:rPr lang="ru-RU" sz="2480">
                <a:solidFill>
                  <a:srgbClr val="262626"/>
                </a:solidFill>
              </a:rPr>
              <a:t>	а) свободно распространяемый,</a:t>
            </a:r>
            <a:endParaRPr/>
          </a:p>
          <a:p>
            <a:pPr indent="-342900" lvl="0" marL="342900" rtl="0" algn="l">
              <a:lnSpc>
                <a:spcPct val="80000"/>
              </a:lnSpc>
              <a:spcBef>
                <a:spcPts val="496"/>
              </a:spcBef>
              <a:spcAft>
                <a:spcPts val="0"/>
              </a:spcAft>
              <a:buClr>
                <a:srgbClr val="262626"/>
              </a:buClr>
              <a:buSzPts val="2480"/>
              <a:buNone/>
            </a:pPr>
            <a:r>
              <a:rPr lang="ru-RU" sz="2480">
                <a:solidFill>
                  <a:srgbClr val="262626"/>
                </a:solidFill>
              </a:rPr>
              <a:t>	б) академическая лицензия,</a:t>
            </a:r>
            <a:endParaRPr/>
          </a:p>
          <a:p>
            <a:pPr indent="-342900" lvl="0" marL="342900" rtl="0" algn="l">
              <a:lnSpc>
                <a:spcPct val="80000"/>
              </a:lnSpc>
              <a:spcBef>
                <a:spcPts val="496"/>
              </a:spcBef>
              <a:spcAft>
                <a:spcPts val="0"/>
              </a:spcAft>
              <a:buClr>
                <a:srgbClr val="262626"/>
              </a:buClr>
              <a:buSzPts val="2480"/>
              <a:buNone/>
            </a:pPr>
            <a:r>
              <a:rPr lang="ru-RU" sz="2480">
                <a:solidFill>
                  <a:srgbClr val="262626"/>
                </a:solidFill>
              </a:rPr>
              <a:t>	в) ограниченный доступ.</a:t>
            </a:r>
            <a:endParaRPr/>
          </a:p>
          <a:p>
            <a:pPr indent="-342900" lvl="0" marL="342900" rtl="0" algn="l">
              <a:lnSpc>
                <a:spcPct val="80000"/>
              </a:lnSpc>
              <a:spcBef>
                <a:spcPts val="496"/>
              </a:spcBef>
              <a:spcAft>
                <a:spcPts val="0"/>
              </a:spcAft>
              <a:buClr>
                <a:schemeClr val="dk1"/>
              </a:buClr>
              <a:buSzPts val="2480"/>
              <a:buNone/>
            </a:pPr>
            <a:r>
              <a:t/>
            </a:r>
            <a:endParaRPr sz="2480">
              <a:solidFill>
                <a:srgbClr val="262626"/>
              </a:solidFill>
            </a:endParaRPr>
          </a:p>
          <a:p>
            <a:pPr indent="-342900" lvl="0" marL="342900" rtl="0" algn="l">
              <a:lnSpc>
                <a:spcPct val="80000"/>
              </a:lnSpc>
              <a:spcBef>
                <a:spcPts val="496"/>
              </a:spcBef>
              <a:spcAft>
                <a:spcPts val="0"/>
              </a:spcAft>
              <a:buClr>
                <a:srgbClr val="262626"/>
              </a:buClr>
              <a:buSzPts val="2480"/>
              <a:buNone/>
            </a:pPr>
            <a:r>
              <a:rPr lang="ru-RU" sz="2480">
                <a:solidFill>
                  <a:srgbClr val="262626"/>
                </a:solidFill>
              </a:rPr>
              <a:t>8. </a:t>
            </a:r>
            <a:r>
              <a:rPr b="1" lang="ru-RU" sz="2480">
                <a:solidFill>
                  <a:srgbClr val="262626"/>
                </a:solidFill>
              </a:rPr>
              <a:t>Страна создания и авторские права</a:t>
            </a:r>
            <a:r>
              <a:rPr lang="ru-RU" sz="2480">
                <a:solidFill>
                  <a:srgbClr val="262626"/>
                </a:solidFill>
              </a:rPr>
              <a:t>.</a:t>
            </a:r>
            <a:endParaRPr/>
          </a:p>
          <a:p>
            <a:pPr indent="-342900" lvl="0" marL="342900" rtl="0" algn="r">
              <a:lnSpc>
                <a:spcPct val="80000"/>
              </a:lnSpc>
              <a:spcBef>
                <a:spcPts val="496"/>
              </a:spcBef>
              <a:spcAft>
                <a:spcPts val="0"/>
              </a:spcAft>
              <a:buClr>
                <a:schemeClr val="dk1"/>
              </a:buClr>
              <a:buSzPts val="2480"/>
              <a:buNone/>
            </a:pPr>
            <a:r>
              <a:t/>
            </a:r>
            <a:endParaRPr sz="2480">
              <a:solidFill>
                <a:srgbClr val="262626"/>
              </a:solidFill>
            </a:endParaRPr>
          </a:p>
          <a:p>
            <a:pPr indent="-342900" lvl="0" marL="342900" rtl="0" algn="r">
              <a:lnSpc>
                <a:spcPct val="80000"/>
              </a:lnSpc>
              <a:spcBef>
                <a:spcPts val="496"/>
              </a:spcBef>
              <a:spcAft>
                <a:spcPts val="0"/>
              </a:spcAft>
              <a:buClr>
                <a:schemeClr val="dk1"/>
              </a:buClr>
              <a:buSzPts val="2480"/>
              <a:buNone/>
            </a:pPr>
            <a:r>
              <a:t/>
            </a:r>
            <a:endParaRPr sz="2480">
              <a:solidFill>
                <a:srgbClr val="262626"/>
              </a:solidFill>
            </a:endParaRPr>
          </a:p>
          <a:p>
            <a:pPr indent="-342900" lvl="0" marL="342900" rtl="0" algn="r">
              <a:lnSpc>
                <a:spcPct val="80000"/>
              </a:lnSpc>
              <a:spcBef>
                <a:spcPts val="496"/>
              </a:spcBef>
              <a:spcAft>
                <a:spcPts val="0"/>
              </a:spcAft>
              <a:buClr>
                <a:srgbClr val="262626"/>
              </a:buClr>
              <a:buSzPts val="2480"/>
              <a:buNone/>
            </a:pPr>
            <a:r>
              <a:rPr lang="ru-RU" sz="2480">
                <a:solidFill>
                  <a:srgbClr val="262626"/>
                </a:solidFill>
              </a:rPr>
              <a:t>Копотев 2014: Глава 4</a:t>
            </a:r>
            <a:endParaRPr/>
          </a:p>
          <a:p>
            <a:pPr indent="-185420" lvl="0" marL="342900" rtl="0" algn="l">
              <a:lnSpc>
                <a:spcPct val="80000"/>
              </a:lnSpc>
              <a:spcBef>
                <a:spcPts val="496"/>
              </a:spcBef>
              <a:spcAft>
                <a:spcPts val="0"/>
              </a:spcAft>
              <a:buClr>
                <a:schemeClr val="dk1"/>
              </a:buClr>
              <a:buSzPts val="2480"/>
              <a:buNone/>
            </a:pPr>
            <a:r>
              <a:t/>
            </a:r>
            <a:endParaRPr sz="248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7030A0"/>
              </a:buClr>
              <a:buSzPts val="4400"/>
              <a:buFont typeface="Calibri"/>
              <a:buNone/>
            </a:pPr>
            <a:r>
              <a:rPr lang="ru-RU">
                <a:solidFill>
                  <a:srgbClr val="7030A0"/>
                </a:solidFill>
              </a:rPr>
              <a:t>Аннотация</a:t>
            </a:r>
            <a:endParaRPr>
              <a:solidFill>
                <a:srgbClr val="7030A0"/>
              </a:solidFill>
            </a:endParaRPr>
          </a:p>
        </p:txBody>
      </p:sp>
      <p:sp>
        <p:nvSpPr>
          <p:cNvPr id="186" name="Google Shape;186;p2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262626"/>
              </a:buClr>
              <a:buSzPts val="3200"/>
              <a:buNone/>
            </a:pPr>
            <a:r>
              <a:rPr b="1" lang="ru-RU">
                <a:solidFill>
                  <a:srgbClr val="262626"/>
                </a:solidFill>
              </a:rPr>
              <a:t>Аннотация</a:t>
            </a:r>
            <a:r>
              <a:rPr lang="ru-RU">
                <a:solidFill>
                  <a:srgbClr val="262626"/>
                </a:solidFill>
              </a:rPr>
              <a:t> – это приписанная всем единицам выбранного уровня (текст, предложение, словоформа и т. д.) соответствующая лингвистическая информация. </a:t>
            </a:r>
            <a:endParaRPr/>
          </a:p>
          <a:p>
            <a:pPr indent="-342900" lvl="0" marL="342900" rtl="0" algn="l">
              <a:spcBef>
                <a:spcPts val="640"/>
              </a:spcBef>
              <a:spcAft>
                <a:spcPts val="0"/>
              </a:spcAft>
              <a:buClr>
                <a:srgbClr val="262626"/>
              </a:buClr>
              <a:buSzPts val="3200"/>
              <a:buNone/>
            </a:pPr>
            <a:r>
              <a:rPr lang="ru-RU">
                <a:solidFill>
                  <a:srgbClr val="262626"/>
                </a:solidFill>
              </a:rPr>
              <a:t>Например, морфологически аннотированный корпус содержит морфологический разбор частей речи.</a:t>
            </a:r>
            <a:endParaRPr/>
          </a:p>
          <a:p>
            <a:pPr indent="-342900" lvl="0" marL="342900" rtl="0" algn="r">
              <a:spcBef>
                <a:spcPts val="640"/>
              </a:spcBef>
              <a:spcAft>
                <a:spcPts val="0"/>
              </a:spcAft>
              <a:buClr>
                <a:srgbClr val="262626"/>
              </a:buClr>
              <a:buSzPts val="3200"/>
              <a:buNone/>
            </a:pPr>
            <a:r>
              <a:rPr lang="ru-RU">
                <a:solidFill>
                  <a:srgbClr val="262626"/>
                </a:solidFill>
              </a:rPr>
              <a:t>Коптев 2014: Глава 5</a:t>
            </a:r>
            <a:endParaRPr>
              <a:solidFill>
                <a:srgbClr val="262626"/>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txBox="1"/>
          <p:nvPr>
            <p:ph type="title"/>
          </p:nvPr>
        </p:nvSpPr>
        <p:spPr>
          <a:xfrm>
            <a:off x="457200" y="274638"/>
            <a:ext cx="8229600" cy="7969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7030A0"/>
              </a:buClr>
              <a:buSzPts val="4400"/>
              <a:buFont typeface="Calibri"/>
              <a:buNone/>
            </a:pPr>
            <a:r>
              <a:rPr lang="ru-RU">
                <a:solidFill>
                  <a:srgbClr val="7030A0"/>
                </a:solidFill>
              </a:rPr>
              <a:t>Аннотация</a:t>
            </a:r>
            <a:endParaRPr>
              <a:solidFill>
                <a:srgbClr val="7030A0"/>
              </a:solidFill>
            </a:endParaRPr>
          </a:p>
        </p:txBody>
      </p:sp>
      <p:sp>
        <p:nvSpPr>
          <p:cNvPr id="192" name="Google Shape;192;p30"/>
          <p:cNvSpPr txBox="1"/>
          <p:nvPr>
            <p:ph idx="1" type="body"/>
          </p:nvPr>
        </p:nvSpPr>
        <p:spPr>
          <a:xfrm>
            <a:off x="457200" y="1142984"/>
            <a:ext cx="8229600" cy="4983179"/>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rgbClr val="262626"/>
              </a:buClr>
              <a:buSzPts val="2000"/>
              <a:buNone/>
            </a:pPr>
            <a:r>
              <a:rPr b="1" lang="ru-RU" sz="2000">
                <a:solidFill>
                  <a:srgbClr val="262626"/>
                </a:solidFill>
              </a:rPr>
              <a:t>Принципы Лича:</a:t>
            </a:r>
            <a:endParaRPr/>
          </a:p>
          <a:p>
            <a:pPr indent="-342900" lvl="0" marL="342900" rtl="0" algn="l">
              <a:lnSpc>
                <a:spcPct val="80000"/>
              </a:lnSpc>
              <a:spcBef>
                <a:spcPts val="400"/>
              </a:spcBef>
              <a:spcAft>
                <a:spcPts val="0"/>
              </a:spcAft>
              <a:buClr>
                <a:srgbClr val="262626"/>
              </a:buClr>
              <a:buSzPts val="2000"/>
              <a:buChar char="•"/>
            </a:pPr>
            <a:r>
              <a:rPr lang="ru-RU" sz="2000">
                <a:solidFill>
                  <a:srgbClr val="262626"/>
                </a:solidFill>
              </a:rPr>
              <a:t>«Разметка должна основываться на доступной для пользователя в виде руководства или инструкции схеме анализа, в которой введение каждого параметра должно быть мотивировано.</a:t>
            </a:r>
            <a:endParaRPr/>
          </a:p>
          <a:p>
            <a:pPr indent="-342900" lvl="0" marL="342900" rtl="0" algn="l">
              <a:lnSpc>
                <a:spcPct val="80000"/>
              </a:lnSpc>
              <a:spcBef>
                <a:spcPts val="400"/>
              </a:spcBef>
              <a:spcAft>
                <a:spcPts val="0"/>
              </a:spcAft>
              <a:buClr>
                <a:schemeClr val="dk1"/>
              </a:buClr>
              <a:buSzPts val="2000"/>
              <a:buNone/>
            </a:pPr>
            <a:r>
              <a:t/>
            </a:r>
            <a:endParaRPr sz="2000">
              <a:solidFill>
                <a:srgbClr val="262626"/>
              </a:solidFill>
            </a:endParaRPr>
          </a:p>
          <a:p>
            <a:pPr indent="-342900" lvl="0" marL="342900" rtl="0" algn="l">
              <a:lnSpc>
                <a:spcPct val="80000"/>
              </a:lnSpc>
              <a:spcBef>
                <a:spcPts val="400"/>
              </a:spcBef>
              <a:spcAft>
                <a:spcPts val="0"/>
              </a:spcAft>
              <a:buClr>
                <a:srgbClr val="262626"/>
              </a:buClr>
              <a:buSzPts val="2000"/>
              <a:buChar char="•"/>
            </a:pPr>
            <a:r>
              <a:rPr lang="ru-RU" sz="2000">
                <a:solidFill>
                  <a:srgbClr val="262626"/>
                </a:solidFill>
              </a:rPr>
              <a:t>Разметка общедоступного корпуса должна быть «теоретически нейтральна», то есть схема разметки по возможности должна не разрывать с традицией, а опираться на знакомую всем систему понятий. Если корпус предназначен не для конкретного проекта, то при его разметке стоит избегать пусть и строгих, но авторских, не общепринятых классификаций, которые требуют предварительного знакомства с той или иной теорией.</a:t>
            </a:r>
            <a:endParaRPr/>
          </a:p>
          <a:p>
            <a:pPr indent="-342900" lvl="0" marL="342900" rtl="0" algn="l">
              <a:lnSpc>
                <a:spcPct val="80000"/>
              </a:lnSpc>
              <a:spcBef>
                <a:spcPts val="400"/>
              </a:spcBef>
              <a:spcAft>
                <a:spcPts val="0"/>
              </a:spcAft>
              <a:buClr>
                <a:schemeClr val="dk1"/>
              </a:buClr>
              <a:buSzPts val="2000"/>
              <a:buNone/>
            </a:pPr>
            <a:r>
              <a:t/>
            </a:r>
            <a:endParaRPr sz="2000">
              <a:solidFill>
                <a:srgbClr val="262626"/>
              </a:solidFill>
            </a:endParaRPr>
          </a:p>
          <a:p>
            <a:pPr indent="-342900" lvl="0" marL="342900" rtl="0" algn="l">
              <a:lnSpc>
                <a:spcPct val="80000"/>
              </a:lnSpc>
              <a:spcBef>
                <a:spcPts val="400"/>
              </a:spcBef>
              <a:spcAft>
                <a:spcPts val="0"/>
              </a:spcAft>
              <a:buClr>
                <a:srgbClr val="262626"/>
              </a:buClr>
              <a:buSzPts val="2000"/>
              <a:buChar char="•"/>
            </a:pPr>
            <a:r>
              <a:rPr lang="ru-RU" sz="2000">
                <a:solidFill>
                  <a:srgbClr val="262626"/>
                </a:solidFill>
              </a:rPr>
              <a:t>Должно быть ясно, кто и как разрабатывает схему аннотации и каковы ограничения, например юридические или технические, при пользовании корпусом.»</a:t>
            </a:r>
            <a:endParaRPr/>
          </a:p>
          <a:p>
            <a:pPr indent="-342900" lvl="0" marL="342900" rtl="0" algn="r">
              <a:lnSpc>
                <a:spcPct val="80000"/>
              </a:lnSpc>
              <a:spcBef>
                <a:spcPts val="400"/>
              </a:spcBef>
              <a:spcAft>
                <a:spcPts val="0"/>
              </a:spcAft>
              <a:buClr>
                <a:srgbClr val="262626"/>
              </a:buClr>
              <a:buSzPts val="2000"/>
              <a:buNone/>
            </a:pPr>
            <a:r>
              <a:rPr lang="ru-RU" sz="2000">
                <a:solidFill>
                  <a:srgbClr val="262626"/>
                </a:solidFill>
              </a:rPr>
              <a:t>Коптев 2014: Глава 5</a:t>
            </a:r>
            <a:endParaRPr sz="2000">
              <a:solidFill>
                <a:srgbClr val="262626"/>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1"/>
          <p:cNvSpPr txBox="1"/>
          <p:nvPr>
            <p:ph type="title"/>
          </p:nvPr>
        </p:nvSpPr>
        <p:spPr>
          <a:xfrm>
            <a:off x="457200" y="274638"/>
            <a:ext cx="8229600" cy="7969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7030A0"/>
              </a:buClr>
              <a:buSzPts val="4400"/>
              <a:buFont typeface="Calibri"/>
              <a:buNone/>
            </a:pPr>
            <a:r>
              <a:rPr lang="ru-RU">
                <a:solidFill>
                  <a:srgbClr val="7030A0"/>
                </a:solidFill>
              </a:rPr>
              <a:t>Аннотация</a:t>
            </a:r>
            <a:endParaRPr>
              <a:solidFill>
                <a:srgbClr val="7030A0"/>
              </a:solidFill>
            </a:endParaRPr>
          </a:p>
        </p:txBody>
      </p:sp>
      <p:sp>
        <p:nvSpPr>
          <p:cNvPr id="198" name="Google Shape;198;p31"/>
          <p:cNvSpPr txBox="1"/>
          <p:nvPr>
            <p:ph idx="1" type="body"/>
          </p:nvPr>
        </p:nvSpPr>
        <p:spPr>
          <a:xfrm>
            <a:off x="457200" y="1142984"/>
            <a:ext cx="8229600" cy="4983179"/>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rgbClr val="262626"/>
              </a:buClr>
              <a:buSzPts val="2000"/>
              <a:buNone/>
            </a:pPr>
            <a:r>
              <a:rPr lang="ru-RU" sz="2000">
                <a:solidFill>
                  <a:srgbClr val="262626"/>
                </a:solidFill>
              </a:rPr>
              <a:t>Адам Килгарифф (Adam Kilgariff) выделил следующие этапы развития автоматического анализа текста:</a:t>
            </a:r>
            <a:endParaRPr/>
          </a:p>
          <a:p>
            <a:pPr indent="-342900" lvl="0" marL="342900" rtl="0" algn="l">
              <a:lnSpc>
                <a:spcPct val="80000"/>
              </a:lnSpc>
              <a:spcBef>
                <a:spcPts val="400"/>
              </a:spcBef>
              <a:spcAft>
                <a:spcPts val="0"/>
              </a:spcAft>
              <a:buClr>
                <a:srgbClr val="262626"/>
              </a:buClr>
              <a:buSzPts val="2000"/>
              <a:buNone/>
            </a:pPr>
            <a:r>
              <a:rPr lang="ru-RU" sz="2000">
                <a:solidFill>
                  <a:srgbClr val="262626"/>
                </a:solidFill>
              </a:rPr>
              <a:t>● </a:t>
            </a:r>
            <a:r>
              <a:rPr b="1" lang="ru-RU" sz="2000">
                <a:solidFill>
                  <a:srgbClr val="262626"/>
                </a:solidFill>
              </a:rPr>
              <a:t>токенизация</a:t>
            </a:r>
            <a:r>
              <a:rPr lang="ru-RU" sz="2000">
                <a:solidFill>
                  <a:srgbClr val="262626"/>
                </a:solidFill>
              </a:rPr>
              <a:t> (англ. </a:t>
            </a:r>
            <a:r>
              <a:rPr i="1" lang="ru-RU" sz="2000">
                <a:solidFill>
                  <a:srgbClr val="262626"/>
                </a:solidFill>
              </a:rPr>
              <a:t>tokenization</a:t>
            </a:r>
            <a:r>
              <a:rPr lang="ru-RU" sz="2000">
                <a:solidFill>
                  <a:srgbClr val="262626"/>
                </a:solidFill>
              </a:rPr>
              <a:t>): выделение в текстовом потоке минимальных фрагментов для последующего анализа (в корпусной лингвистике их принято называть </a:t>
            </a:r>
            <a:r>
              <a:rPr b="1" lang="ru-RU" sz="2000">
                <a:solidFill>
                  <a:srgbClr val="262626"/>
                </a:solidFill>
              </a:rPr>
              <a:t>токены</a:t>
            </a:r>
            <a:r>
              <a:rPr lang="ru-RU" sz="2000">
                <a:solidFill>
                  <a:srgbClr val="262626"/>
                </a:solidFill>
              </a:rPr>
              <a:t> (англ. </a:t>
            </a:r>
            <a:r>
              <a:rPr i="1" lang="ru-RU" sz="2000">
                <a:solidFill>
                  <a:srgbClr val="262626"/>
                </a:solidFill>
              </a:rPr>
              <a:t>token</a:t>
            </a:r>
            <a:r>
              <a:rPr lang="ru-RU" sz="2000">
                <a:solidFill>
                  <a:srgbClr val="262626"/>
                </a:solidFill>
              </a:rPr>
              <a:t>);</a:t>
            </a:r>
            <a:endParaRPr/>
          </a:p>
          <a:p>
            <a:pPr indent="-342900" lvl="0" marL="342900" rtl="0" algn="l">
              <a:lnSpc>
                <a:spcPct val="80000"/>
              </a:lnSpc>
              <a:spcBef>
                <a:spcPts val="400"/>
              </a:spcBef>
              <a:spcAft>
                <a:spcPts val="0"/>
              </a:spcAft>
              <a:buClr>
                <a:srgbClr val="262626"/>
              </a:buClr>
              <a:buSzPts val="2000"/>
              <a:buNone/>
            </a:pPr>
            <a:r>
              <a:rPr lang="ru-RU" sz="2000">
                <a:solidFill>
                  <a:srgbClr val="262626"/>
                </a:solidFill>
              </a:rPr>
              <a:t>● </a:t>
            </a:r>
            <a:r>
              <a:rPr b="1" lang="ru-RU" sz="2000">
                <a:solidFill>
                  <a:srgbClr val="262626"/>
                </a:solidFill>
              </a:rPr>
              <a:t>лемматизация</a:t>
            </a:r>
            <a:r>
              <a:rPr lang="ru-RU" sz="2000">
                <a:solidFill>
                  <a:srgbClr val="262626"/>
                </a:solidFill>
              </a:rPr>
              <a:t> (англ. </a:t>
            </a:r>
            <a:r>
              <a:rPr i="1" lang="ru-RU" sz="2000">
                <a:solidFill>
                  <a:srgbClr val="262626"/>
                </a:solidFill>
              </a:rPr>
              <a:t>lemmatization</a:t>
            </a:r>
            <a:r>
              <a:rPr lang="ru-RU" sz="2000">
                <a:solidFill>
                  <a:srgbClr val="262626"/>
                </a:solidFill>
              </a:rPr>
              <a:t>): определение для всех токенов их начальной формы (точнее </a:t>
            </a:r>
            <a:r>
              <a:rPr b="1" lang="ru-RU" sz="2000">
                <a:solidFill>
                  <a:srgbClr val="262626"/>
                </a:solidFill>
              </a:rPr>
              <a:t>леммы</a:t>
            </a:r>
            <a:r>
              <a:rPr lang="ru-RU" sz="2000">
                <a:solidFill>
                  <a:srgbClr val="262626"/>
                </a:solidFill>
              </a:rPr>
              <a:t> (англ. </a:t>
            </a:r>
            <a:r>
              <a:rPr i="1" lang="ru-RU" sz="2000">
                <a:solidFill>
                  <a:srgbClr val="262626"/>
                </a:solidFill>
              </a:rPr>
              <a:t>lemma</a:t>
            </a:r>
            <a:r>
              <a:rPr lang="ru-RU" sz="2000">
                <a:solidFill>
                  <a:srgbClr val="262626"/>
                </a:solidFill>
              </a:rPr>
              <a:t>); </a:t>
            </a:r>
            <a:endParaRPr/>
          </a:p>
          <a:p>
            <a:pPr indent="-342900" lvl="0" marL="342900" rtl="0" algn="l">
              <a:lnSpc>
                <a:spcPct val="80000"/>
              </a:lnSpc>
              <a:spcBef>
                <a:spcPts val="400"/>
              </a:spcBef>
              <a:spcAft>
                <a:spcPts val="0"/>
              </a:spcAft>
              <a:buClr>
                <a:srgbClr val="262626"/>
              </a:buClr>
              <a:buSzPts val="2000"/>
              <a:buNone/>
            </a:pPr>
            <a:r>
              <a:rPr lang="ru-RU" sz="2000">
                <a:solidFill>
                  <a:srgbClr val="262626"/>
                </a:solidFill>
              </a:rPr>
              <a:t>● </a:t>
            </a:r>
            <a:r>
              <a:rPr b="1" lang="ru-RU" sz="2000">
                <a:solidFill>
                  <a:srgbClr val="262626"/>
                </a:solidFill>
              </a:rPr>
              <a:t>частеречная разметка</a:t>
            </a:r>
            <a:r>
              <a:rPr lang="ru-RU" sz="2000">
                <a:solidFill>
                  <a:srgbClr val="262626"/>
                </a:solidFill>
              </a:rPr>
              <a:t> (англ. </a:t>
            </a:r>
            <a:r>
              <a:rPr i="1" lang="ru-RU" sz="2000">
                <a:solidFill>
                  <a:srgbClr val="262626"/>
                </a:solidFill>
              </a:rPr>
              <a:t>POS tagging</a:t>
            </a:r>
            <a:r>
              <a:rPr lang="ru-RU" sz="2000">
                <a:solidFill>
                  <a:srgbClr val="262626"/>
                </a:solidFill>
              </a:rPr>
              <a:t>): определение части речи каждого слова;</a:t>
            </a:r>
            <a:endParaRPr/>
          </a:p>
          <a:p>
            <a:pPr indent="-342900" lvl="0" marL="342900" rtl="0" algn="l">
              <a:lnSpc>
                <a:spcPct val="80000"/>
              </a:lnSpc>
              <a:spcBef>
                <a:spcPts val="400"/>
              </a:spcBef>
              <a:spcAft>
                <a:spcPts val="0"/>
              </a:spcAft>
              <a:buClr>
                <a:srgbClr val="262626"/>
              </a:buClr>
              <a:buSzPts val="2000"/>
              <a:buNone/>
            </a:pPr>
            <a:r>
              <a:rPr lang="ru-RU" sz="2000">
                <a:solidFill>
                  <a:srgbClr val="262626"/>
                </a:solidFill>
              </a:rPr>
              <a:t>● </a:t>
            </a:r>
            <a:r>
              <a:rPr b="1" lang="ru-RU" sz="2000">
                <a:solidFill>
                  <a:srgbClr val="262626"/>
                </a:solidFill>
              </a:rPr>
              <a:t>полная морфологическая разметка</a:t>
            </a:r>
            <a:r>
              <a:rPr lang="ru-RU" sz="2000">
                <a:solidFill>
                  <a:srgbClr val="262626"/>
                </a:solidFill>
              </a:rPr>
              <a:t> (англ. </a:t>
            </a:r>
            <a:r>
              <a:rPr i="1" lang="ru-RU" sz="2000">
                <a:solidFill>
                  <a:srgbClr val="262626"/>
                </a:solidFill>
              </a:rPr>
              <a:t>full morphological tagging</a:t>
            </a:r>
            <a:r>
              <a:rPr lang="ru-RU" sz="2000">
                <a:solidFill>
                  <a:srgbClr val="262626"/>
                </a:solidFill>
              </a:rPr>
              <a:t>): приписывание словоформе морфологических признаков;</a:t>
            </a:r>
            <a:endParaRPr/>
          </a:p>
          <a:p>
            <a:pPr indent="-342900" lvl="0" marL="342900" rtl="0" algn="l">
              <a:lnSpc>
                <a:spcPct val="80000"/>
              </a:lnSpc>
              <a:spcBef>
                <a:spcPts val="400"/>
              </a:spcBef>
              <a:spcAft>
                <a:spcPts val="0"/>
              </a:spcAft>
              <a:buClr>
                <a:schemeClr val="dk1"/>
              </a:buClr>
              <a:buSzPts val="2000"/>
              <a:buNone/>
            </a:pPr>
            <a:r>
              <a:rPr lang="ru-RU" sz="2000"/>
              <a:t>● </a:t>
            </a:r>
            <a:r>
              <a:rPr b="1" lang="ru-RU" sz="2000"/>
              <a:t>синтаксическая разметка, или парсинг</a:t>
            </a:r>
            <a:r>
              <a:rPr lang="ru-RU" sz="2000"/>
              <a:t> (англ. </a:t>
            </a:r>
            <a:r>
              <a:rPr i="1" lang="ru-RU" sz="2000"/>
              <a:t>parsing</a:t>
            </a:r>
            <a:r>
              <a:rPr lang="ru-RU" sz="2000"/>
              <a:t>): приписывание определенных синтаксических признаков слову или сочетанию слов;</a:t>
            </a:r>
            <a:endParaRPr/>
          </a:p>
          <a:p>
            <a:pPr indent="-342900" lvl="0" marL="342900" rtl="0" algn="l">
              <a:lnSpc>
                <a:spcPct val="80000"/>
              </a:lnSpc>
              <a:spcBef>
                <a:spcPts val="400"/>
              </a:spcBef>
              <a:spcAft>
                <a:spcPts val="0"/>
              </a:spcAft>
              <a:buClr>
                <a:schemeClr val="dk1"/>
              </a:buClr>
              <a:buSzPts val="2000"/>
              <a:buNone/>
            </a:pPr>
            <a:r>
              <a:rPr lang="ru-RU" sz="2000"/>
              <a:t>● </a:t>
            </a:r>
            <a:r>
              <a:rPr b="1" lang="ru-RU" sz="2000"/>
              <a:t>семантическая разметка</a:t>
            </a:r>
            <a:r>
              <a:rPr lang="ru-RU" sz="2000"/>
              <a:t> (англ. </a:t>
            </a:r>
            <a:r>
              <a:rPr i="1" lang="ru-RU" sz="2000"/>
              <a:t>semantic annotation</a:t>
            </a:r>
            <a:r>
              <a:rPr lang="ru-RU" sz="2000"/>
              <a:t>): включение лексемы в определенный лексико-семантический класс;</a:t>
            </a:r>
            <a:endParaRPr/>
          </a:p>
          <a:p>
            <a:pPr indent="-342900" lvl="0" marL="342900" rtl="0" algn="l">
              <a:lnSpc>
                <a:spcPct val="80000"/>
              </a:lnSpc>
              <a:spcBef>
                <a:spcPts val="400"/>
              </a:spcBef>
              <a:spcAft>
                <a:spcPts val="0"/>
              </a:spcAft>
              <a:buClr>
                <a:schemeClr val="dk1"/>
              </a:buClr>
              <a:buSzPts val="2000"/>
              <a:buNone/>
            </a:pPr>
            <a:r>
              <a:rPr lang="ru-RU" sz="2000"/>
              <a:t>● </a:t>
            </a:r>
            <a:r>
              <a:rPr b="1" lang="ru-RU" sz="2000"/>
              <a:t>создание семантических сетей</a:t>
            </a:r>
            <a:r>
              <a:rPr lang="ru-RU" sz="2000"/>
              <a:t> (англ. </a:t>
            </a:r>
            <a:r>
              <a:rPr i="1" lang="ru-RU" sz="2000"/>
              <a:t>semantic network, frame network</a:t>
            </a:r>
            <a:r>
              <a:rPr lang="ru-RU" sz="2000"/>
              <a:t>): маркировка семантических связей между лексемами.</a:t>
            </a:r>
            <a:endParaRPr/>
          </a:p>
          <a:p>
            <a:pPr indent="-342900" lvl="0" marL="342900" rtl="0" algn="r">
              <a:lnSpc>
                <a:spcPct val="80000"/>
              </a:lnSpc>
              <a:spcBef>
                <a:spcPts val="400"/>
              </a:spcBef>
              <a:spcAft>
                <a:spcPts val="0"/>
              </a:spcAft>
              <a:buClr>
                <a:srgbClr val="262626"/>
              </a:buClr>
              <a:buSzPts val="2000"/>
              <a:buNone/>
            </a:pPr>
            <a:r>
              <a:rPr lang="ru-RU" sz="2000">
                <a:solidFill>
                  <a:srgbClr val="262626"/>
                </a:solidFill>
              </a:rPr>
              <a:t>Коптев 2014: Глава 5</a:t>
            </a:r>
            <a:endParaRPr sz="2000">
              <a:solidFill>
                <a:srgbClr val="26262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7030A0"/>
              </a:buClr>
              <a:buSzPts val="4400"/>
              <a:buFont typeface="Calibri"/>
              <a:buNone/>
            </a:pPr>
            <a:r>
              <a:rPr lang="ru-RU">
                <a:solidFill>
                  <a:srgbClr val="7030A0"/>
                </a:solidFill>
              </a:rPr>
              <a:t>Что такое корпус?</a:t>
            </a:r>
            <a:endParaRPr>
              <a:solidFill>
                <a:srgbClr val="7030A0"/>
              </a:solidFill>
            </a:endParaRPr>
          </a:p>
        </p:txBody>
      </p:sp>
      <p:sp>
        <p:nvSpPr>
          <p:cNvPr id="95" name="Google Shape;95;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rgbClr val="262626"/>
              </a:buClr>
              <a:buSzPts val="2240"/>
              <a:buChar char="•"/>
            </a:pPr>
            <a:r>
              <a:rPr b="1" i="1" lang="ru-RU" sz="2240">
                <a:solidFill>
                  <a:srgbClr val="262626"/>
                </a:solidFill>
              </a:rPr>
              <a:t>corpus</a:t>
            </a:r>
            <a:r>
              <a:rPr lang="ru-RU" sz="2240">
                <a:solidFill>
                  <a:srgbClr val="262626"/>
                </a:solidFill>
              </a:rPr>
              <a:t> (Latin) – тело, плоть, структура, объединение, (позднее) коллекция текстов одного автора или одной направленности;</a:t>
            </a:r>
            <a:endParaRPr/>
          </a:p>
          <a:p>
            <a:pPr indent="-342900" lvl="0" marL="342900" rtl="0" algn="l">
              <a:lnSpc>
                <a:spcPct val="80000"/>
              </a:lnSpc>
              <a:spcBef>
                <a:spcPts val="448"/>
              </a:spcBef>
              <a:spcAft>
                <a:spcPts val="0"/>
              </a:spcAft>
              <a:buClr>
                <a:schemeClr val="dk1"/>
              </a:buClr>
              <a:buSzPts val="2240"/>
              <a:buNone/>
            </a:pPr>
            <a:r>
              <a:t/>
            </a:r>
            <a:endParaRPr sz="2240">
              <a:solidFill>
                <a:srgbClr val="262626"/>
              </a:solidFill>
            </a:endParaRPr>
          </a:p>
          <a:p>
            <a:pPr indent="-342900" lvl="0" marL="342900" rtl="0" algn="l">
              <a:lnSpc>
                <a:spcPct val="80000"/>
              </a:lnSpc>
              <a:spcBef>
                <a:spcPts val="448"/>
              </a:spcBef>
              <a:spcAft>
                <a:spcPts val="0"/>
              </a:spcAft>
              <a:buClr>
                <a:srgbClr val="262626"/>
              </a:buClr>
              <a:buSzPts val="2240"/>
              <a:buChar char="•"/>
            </a:pPr>
            <a:r>
              <a:rPr b="1" i="1" lang="ru-RU" sz="2240">
                <a:solidFill>
                  <a:srgbClr val="262626"/>
                </a:solidFill>
              </a:rPr>
              <a:t>лингвистическим корпусом</a:t>
            </a:r>
            <a:r>
              <a:rPr b="1" lang="ru-RU" sz="2240">
                <a:solidFill>
                  <a:srgbClr val="262626"/>
                </a:solidFill>
              </a:rPr>
              <a:t> </a:t>
            </a:r>
            <a:r>
              <a:rPr lang="ru-RU" sz="2240">
                <a:solidFill>
                  <a:srgbClr val="262626"/>
                </a:solidFill>
              </a:rPr>
              <a:t>называют совокупность текстов, собранных в соответствии с определёнными принципами, размеченных по определённому стандарту и обеспеченных специализированной поисковой системой;</a:t>
            </a:r>
            <a:endParaRPr/>
          </a:p>
          <a:p>
            <a:pPr indent="-342900" lvl="0" marL="342900" rtl="0" algn="l">
              <a:lnSpc>
                <a:spcPct val="80000"/>
              </a:lnSpc>
              <a:spcBef>
                <a:spcPts val="448"/>
              </a:spcBef>
              <a:spcAft>
                <a:spcPts val="0"/>
              </a:spcAft>
              <a:buClr>
                <a:schemeClr val="dk1"/>
              </a:buClr>
              <a:buSzPts val="2240"/>
              <a:buNone/>
            </a:pPr>
            <a:r>
              <a:t/>
            </a:r>
            <a:endParaRPr sz="2240">
              <a:solidFill>
                <a:srgbClr val="262626"/>
              </a:solidFill>
            </a:endParaRPr>
          </a:p>
          <a:p>
            <a:pPr indent="-342900" lvl="0" marL="342900" rtl="0" algn="l">
              <a:lnSpc>
                <a:spcPct val="80000"/>
              </a:lnSpc>
              <a:spcBef>
                <a:spcPts val="448"/>
              </a:spcBef>
              <a:spcAft>
                <a:spcPts val="0"/>
              </a:spcAft>
              <a:buClr>
                <a:srgbClr val="262626"/>
              </a:buClr>
              <a:buSzPts val="2240"/>
              <a:buNone/>
            </a:pPr>
            <a:r>
              <a:rPr lang="ru-RU" sz="2240">
                <a:solidFill>
                  <a:srgbClr val="262626"/>
                </a:solidFill>
              </a:rPr>
              <a:t>	иногда корпусом, или </a:t>
            </a:r>
            <a:r>
              <a:rPr b="1" i="1" lang="ru-RU" sz="2240">
                <a:solidFill>
                  <a:srgbClr val="262626"/>
                </a:solidFill>
              </a:rPr>
              <a:t>«корпусом первого порядка»</a:t>
            </a:r>
            <a:r>
              <a:rPr lang="ru-RU" sz="2240">
                <a:solidFill>
                  <a:srgbClr val="262626"/>
                </a:solidFill>
              </a:rPr>
              <a:t>, называют просто любое собрание текстов, объединённых каким-то общим признаком (языком, жанром, автором, периодом создания текстов). </a:t>
            </a:r>
            <a:endParaRPr/>
          </a:p>
          <a:p>
            <a:pPr indent="-342900" lvl="0" marL="342900" rtl="0" algn="r">
              <a:lnSpc>
                <a:spcPct val="80000"/>
              </a:lnSpc>
              <a:spcBef>
                <a:spcPts val="280"/>
              </a:spcBef>
              <a:spcAft>
                <a:spcPts val="0"/>
              </a:spcAft>
              <a:buClr>
                <a:srgbClr val="262626"/>
              </a:buClr>
              <a:buSzPts val="1400"/>
              <a:buNone/>
            </a:pPr>
            <a:r>
              <a:rPr lang="ru-RU" sz="1400">
                <a:solidFill>
                  <a:srgbClr val="262626"/>
                </a:solidFill>
              </a:rPr>
              <a:t>https://ru.wikipedia.org/wiki/Корпусная_лингвистика</a:t>
            </a:r>
            <a:endParaRPr sz="1400">
              <a:solidFill>
                <a:srgbClr val="262626"/>
              </a:solidFill>
            </a:endParaRPr>
          </a:p>
          <a:p>
            <a:pPr indent="-200660" lvl="0" marL="342900" rtl="0" algn="l">
              <a:lnSpc>
                <a:spcPct val="80000"/>
              </a:lnSpc>
              <a:spcBef>
                <a:spcPts val="448"/>
              </a:spcBef>
              <a:spcAft>
                <a:spcPts val="0"/>
              </a:spcAft>
              <a:buClr>
                <a:schemeClr val="dk1"/>
              </a:buClr>
              <a:buSzPts val="2240"/>
              <a:buNone/>
            </a:pPr>
            <a:r>
              <a:t/>
            </a:r>
            <a:endParaRPr sz="2240">
              <a:solidFill>
                <a:srgbClr val="262626"/>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2"/>
          <p:cNvSpPr txBox="1"/>
          <p:nvPr>
            <p:ph type="title"/>
          </p:nvPr>
        </p:nvSpPr>
        <p:spPr>
          <a:xfrm>
            <a:off x="457200" y="274638"/>
            <a:ext cx="8229600" cy="796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7030A0"/>
              </a:buClr>
              <a:buSzPts val="4400"/>
              <a:buFont typeface="Calibri"/>
              <a:buNone/>
            </a:pPr>
            <a:r>
              <a:rPr lang="ru-RU">
                <a:solidFill>
                  <a:srgbClr val="7030A0"/>
                </a:solidFill>
              </a:rPr>
              <a:t>Аннотация</a:t>
            </a:r>
            <a:endParaRPr>
              <a:solidFill>
                <a:srgbClr val="7030A0"/>
              </a:solidFill>
            </a:endParaRPr>
          </a:p>
        </p:txBody>
      </p:sp>
      <p:sp>
        <p:nvSpPr>
          <p:cNvPr id="204" name="Google Shape;204;p32"/>
          <p:cNvSpPr txBox="1"/>
          <p:nvPr>
            <p:ph idx="1" type="body"/>
          </p:nvPr>
        </p:nvSpPr>
        <p:spPr>
          <a:xfrm>
            <a:off x="457200" y="1142984"/>
            <a:ext cx="8229600" cy="4983300"/>
          </a:xfrm>
          <a:prstGeom prst="rect">
            <a:avLst/>
          </a:prstGeom>
          <a:noFill/>
          <a:ln>
            <a:noFill/>
          </a:ln>
        </p:spPr>
        <p:txBody>
          <a:bodyPr anchorCtr="0" anchor="t" bIns="45700" lIns="91425" spcFirstLastPara="1" rIns="91425" wrap="square" tIns="45700">
            <a:noAutofit/>
          </a:bodyPr>
          <a:lstStyle/>
          <a:p>
            <a:pPr indent="-355600" lvl="0" marL="457200" rtl="0" algn="l">
              <a:lnSpc>
                <a:spcPct val="80000"/>
              </a:lnSpc>
              <a:spcBef>
                <a:spcPts val="400"/>
              </a:spcBef>
              <a:spcAft>
                <a:spcPts val="0"/>
              </a:spcAft>
              <a:buSzPts val="2000"/>
              <a:buChar char="★"/>
            </a:pPr>
            <a:r>
              <a:rPr lang="ru-RU" sz="2000">
                <a:solidFill>
                  <a:srgbClr val="262626"/>
                </a:solidFill>
              </a:rPr>
              <a:t>WordNet: </a:t>
            </a:r>
            <a:r>
              <a:rPr lang="ru-RU" sz="2000" u="sng">
                <a:solidFill>
                  <a:schemeClr val="hlink"/>
                </a:solidFill>
                <a:hlinkClick r:id="rId3"/>
              </a:rPr>
              <a:t>http://wordnetweb.princeton.edu/perl/webwn</a:t>
            </a:r>
            <a:endParaRPr sz="2000">
              <a:solidFill>
                <a:srgbClr val="262626"/>
              </a:solidFill>
            </a:endParaRPr>
          </a:p>
          <a:p>
            <a:pPr indent="0" lvl="0" marL="457200" rtl="0" algn="l">
              <a:lnSpc>
                <a:spcPct val="80000"/>
              </a:lnSpc>
              <a:spcBef>
                <a:spcPts val="400"/>
              </a:spcBef>
              <a:spcAft>
                <a:spcPts val="0"/>
              </a:spcAft>
              <a:buNone/>
            </a:pPr>
            <a:r>
              <a:t/>
            </a:r>
            <a:endParaRPr sz="2000">
              <a:solidFill>
                <a:srgbClr val="262626"/>
              </a:solidFill>
            </a:endParaRPr>
          </a:p>
          <a:p>
            <a:pPr indent="-355600" lvl="0" marL="457200" rtl="0" algn="l">
              <a:lnSpc>
                <a:spcPct val="80000"/>
              </a:lnSpc>
              <a:spcBef>
                <a:spcPts val="400"/>
              </a:spcBef>
              <a:spcAft>
                <a:spcPts val="0"/>
              </a:spcAft>
              <a:buSzPts val="2000"/>
              <a:buChar char="★"/>
            </a:pPr>
            <a:r>
              <a:rPr lang="ru-RU" sz="2000">
                <a:solidFill>
                  <a:srgbClr val="262626"/>
                </a:solidFill>
              </a:rPr>
              <a:t>FrameNet: </a:t>
            </a:r>
            <a:r>
              <a:rPr lang="ru-RU" sz="2000" u="sng">
                <a:solidFill>
                  <a:schemeClr val="hlink"/>
                </a:solidFill>
                <a:hlinkClick r:id="rId4"/>
              </a:rPr>
              <a:t>https://framenet.icsi.berkeley.edu/fndrupal/framenet_search</a:t>
            </a:r>
            <a:endParaRPr sz="2000">
              <a:solidFill>
                <a:srgbClr val="262626"/>
              </a:solidFill>
            </a:endParaRPr>
          </a:p>
          <a:p>
            <a:pPr indent="0" lvl="0" marL="457200" rtl="0" algn="l">
              <a:lnSpc>
                <a:spcPct val="80000"/>
              </a:lnSpc>
              <a:spcBef>
                <a:spcPts val="400"/>
              </a:spcBef>
              <a:spcAft>
                <a:spcPts val="0"/>
              </a:spcAft>
              <a:buNone/>
            </a:pPr>
            <a:r>
              <a:t/>
            </a:r>
            <a:endParaRPr sz="2000">
              <a:solidFill>
                <a:srgbClr val="262626"/>
              </a:solidFill>
            </a:endParaRPr>
          </a:p>
          <a:p>
            <a:pPr indent="-355600" lvl="0" marL="457200" rtl="0" algn="l">
              <a:lnSpc>
                <a:spcPct val="80000"/>
              </a:lnSpc>
              <a:spcBef>
                <a:spcPts val="400"/>
              </a:spcBef>
              <a:spcAft>
                <a:spcPts val="0"/>
              </a:spcAft>
              <a:buSzPts val="2000"/>
              <a:buChar char="★"/>
            </a:pPr>
            <a:r>
              <a:rPr lang="ru-RU" sz="2000">
                <a:solidFill>
                  <a:srgbClr val="262626"/>
                </a:solidFill>
              </a:rPr>
              <a:t>Прагматикон: </a:t>
            </a:r>
            <a:r>
              <a:rPr lang="ru-RU" sz="2000" u="sng">
                <a:solidFill>
                  <a:schemeClr val="hlink"/>
                </a:solidFill>
                <a:hlinkClick r:id="rId5"/>
              </a:rPr>
              <a:t>https://pragmaticon.ruscorpora.ru/</a:t>
            </a:r>
            <a:endParaRPr sz="2000">
              <a:solidFill>
                <a:srgbClr val="262626"/>
              </a:solidFill>
            </a:endParaRPr>
          </a:p>
          <a:p>
            <a:pPr indent="-342900" lvl="0" marL="342900" rtl="0" algn="r">
              <a:lnSpc>
                <a:spcPct val="80000"/>
              </a:lnSpc>
              <a:spcBef>
                <a:spcPts val="400"/>
              </a:spcBef>
              <a:spcAft>
                <a:spcPts val="0"/>
              </a:spcAft>
              <a:buClr>
                <a:srgbClr val="262626"/>
              </a:buClr>
              <a:buSzPts val="2000"/>
              <a:buNone/>
            </a:pPr>
            <a:r>
              <a:t/>
            </a:r>
            <a:endParaRPr sz="2000">
              <a:solidFill>
                <a:srgbClr val="262626"/>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7030A0"/>
              </a:buClr>
              <a:buSzPts val="3959"/>
              <a:buFont typeface="Calibri"/>
              <a:buNone/>
            </a:pPr>
            <a:r>
              <a:rPr lang="ru-RU" sz="3959">
                <a:solidFill>
                  <a:srgbClr val="7030A0"/>
                </a:solidFill>
              </a:rPr>
              <a:t>Кошмар для аннотаторов: омонимия и полисемия</a:t>
            </a:r>
            <a:endParaRPr sz="3959">
              <a:solidFill>
                <a:srgbClr val="7030A0"/>
              </a:solidFill>
            </a:endParaRPr>
          </a:p>
        </p:txBody>
      </p:sp>
      <p:sp>
        <p:nvSpPr>
          <p:cNvPr id="210" name="Google Shape;210;p3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262626"/>
              </a:buClr>
              <a:buSzPts val="3200"/>
              <a:buChar char="•"/>
            </a:pPr>
            <a:r>
              <a:rPr b="1" lang="ru-RU">
                <a:solidFill>
                  <a:srgbClr val="262626"/>
                </a:solidFill>
              </a:rPr>
              <a:t>омонимия</a:t>
            </a:r>
            <a:r>
              <a:rPr lang="ru-RU">
                <a:solidFill>
                  <a:srgbClr val="262626"/>
                </a:solidFill>
              </a:rPr>
              <a:t> – случайное совпадение слов или частей слов по звучанию и написанию;</a:t>
            </a:r>
            <a:endParaRPr/>
          </a:p>
          <a:p>
            <a:pPr indent="-342900" lvl="0" marL="342900" rtl="0" algn="l">
              <a:spcBef>
                <a:spcPts val="640"/>
              </a:spcBef>
              <a:spcAft>
                <a:spcPts val="0"/>
              </a:spcAft>
              <a:buClr>
                <a:schemeClr val="dk1"/>
              </a:buClr>
              <a:buSzPts val="3200"/>
              <a:buNone/>
            </a:pPr>
            <a:r>
              <a:t/>
            </a:r>
            <a:endParaRPr>
              <a:solidFill>
                <a:srgbClr val="262626"/>
              </a:solidFill>
            </a:endParaRPr>
          </a:p>
          <a:p>
            <a:pPr indent="-342900" lvl="0" marL="342900" rtl="0" algn="l">
              <a:spcBef>
                <a:spcPts val="640"/>
              </a:spcBef>
              <a:spcAft>
                <a:spcPts val="0"/>
              </a:spcAft>
              <a:buClr>
                <a:srgbClr val="262626"/>
              </a:buClr>
              <a:buSzPts val="3200"/>
              <a:buChar char="•"/>
            </a:pPr>
            <a:r>
              <a:rPr b="1" lang="ru-RU">
                <a:solidFill>
                  <a:srgbClr val="262626"/>
                </a:solidFill>
              </a:rPr>
              <a:t>полисемия</a:t>
            </a:r>
            <a:r>
              <a:rPr lang="ru-RU">
                <a:solidFill>
                  <a:srgbClr val="262626"/>
                </a:solidFill>
              </a:rPr>
              <a:t> – наличие у слова нескольких, возможно, исторически связанных, значений.</a:t>
            </a:r>
            <a:endParaRPr/>
          </a:p>
          <a:p>
            <a:pPr indent="-139700" lvl="0" marL="342900" rtl="0" algn="l">
              <a:spcBef>
                <a:spcPts val="640"/>
              </a:spcBef>
              <a:spcAft>
                <a:spcPts val="0"/>
              </a:spcAft>
              <a:buClr>
                <a:schemeClr val="dk1"/>
              </a:buClr>
              <a:buSzPts val="3200"/>
              <a:buNone/>
            </a:pPr>
            <a:r>
              <a:t/>
            </a:r>
            <a:endParaRPr>
              <a:solidFill>
                <a:srgbClr val="262626"/>
              </a:solidFill>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7030A0"/>
              </a:buClr>
              <a:buSzPts val="4400"/>
              <a:buFont typeface="Calibri"/>
              <a:buNone/>
            </a:pPr>
            <a:r>
              <a:rPr lang="ru-RU">
                <a:solidFill>
                  <a:srgbClr val="7030A0"/>
                </a:solidFill>
              </a:rPr>
              <a:t>НКРЯ</a:t>
            </a:r>
            <a:endParaRPr>
              <a:solidFill>
                <a:srgbClr val="7030A0"/>
              </a:solidFill>
            </a:endParaRPr>
          </a:p>
        </p:txBody>
      </p:sp>
      <p:sp>
        <p:nvSpPr>
          <p:cNvPr id="216" name="Google Shape;216;p3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rgbClr val="262626"/>
              </a:buClr>
              <a:buSzPts val="2960"/>
              <a:buChar char="•"/>
            </a:pPr>
            <a:r>
              <a:rPr lang="ru-RU" sz="2960">
                <a:solidFill>
                  <a:srgbClr val="262626"/>
                </a:solidFill>
              </a:rPr>
              <a:t>Сколько падежей и какие в аннотации НКРЯ?</a:t>
            </a:r>
            <a:endParaRPr/>
          </a:p>
          <a:p>
            <a:pPr indent="-342900" lvl="0" marL="342900" rtl="0" algn="l">
              <a:lnSpc>
                <a:spcPct val="80000"/>
              </a:lnSpc>
              <a:spcBef>
                <a:spcPts val="592"/>
              </a:spcBef>
              <a:spcAft>
                <a:spcPts val="0"/>
              </a:spcAft>
              <a:buClr>
                <a:srgbClr val="262626"/>
              </a:buClr>
              <a:buSzPts val="2960"/>
              <a:buChar char="•"/>
            </a:pPr>
            <a:r>
              <a:rPr lang="ru-RU" sz="2960">
                <a:solidFill>
                  <a:srgbClr val="262626"/>
                </a:solidFill>
              </a:rPr>
              <a:t>Приведите аргументы в пользу мужского/среднего рода «кофе».</a:t>
            </a:r>
            <a:endParaRPr/>
          </a:p>
          <a:p>
            <a:pPr indent="-342900" lvl="0" marL="342900" rtl="0" algn="l">
              <a:lnSpc>
                <a:spcPct val="80000"/>
              </a:lnSpc>
              <a:spcBef>
                <a:spcPts val="592"/>
              </a:spcBef>
              <a:spcAft>
                <a:spcPts val="0"/>
              </a:spcAft>
              <a:buClr>
                <a:srgbClr val="262626"/>
              </a:buClr>
              <a:buSzPts val="2960"/>
              <a:buChar char="•"/>
            </a:pPr>
            <a:r>
              <a:rPr lang="ru-RU" sz="2960">
                <a:solidFill>
                  <a:srgbClr val="262626"/>
                </a:solidFill>
              </a:rPr>
              <a:t>Обоснуйте своё решение с помощью корпусных данных.</a:t>
            </a:r>
            <a:endParaRPr/>
          </a:p>
          <a:p>
            <a:pPr indent="-342900" lvl="0" marL="342900" rtl="0" algn="l">
              <a:lnSpc>
                <a:spcPct val="80000"/>
              </a:lnSpc>
              <a:spcBef>
                <a:spcPts val="592"/>
              </a:spcBef>
              <a:spcAft>
                <a:spcPts val="0"/>
              </a:spcAft>
              <a:buClr>
                <a:srgbClr val="262626"/>
              </a:buClr>
              <a:buSzPts val="2960"/>
              <a:buChar char="•"/>
            </a:pPr>
            <a:r>
              <a:rPr lang="ru-RU" sz="2960">
                <a:solidFill>
                  <a:srgbClr val="262626"/>
                </a:solidFill>
              </a:rPr>
              <a:t>«На Украине», «в Украине» -- каковы тенденции и какой ин-фы явно не хватает?</a:t>
            </a:r>
            <a:endParaRPr/>
          </a:p>
          <a:p>
            <a:pPr indent="-342900" lvl="0" marL="342900" rtl="0" algn="l">
              <a:lnSpc>
                <a:spcPct val="80000"/>
              </a:lnSpc>
              <a:spcBef>
                <a:spcPts val="592"/>
              </a:spcBef>
              <a:spcAft>
                <a:spcPts val="0"/>
              </a:spcAft>
              <a:buClr>
                <a:srgbClr val="262626"/>
              </a:buClr>
              <a:buSzPts val="2960"/>
              <a:buChar char="•"/>
            </a:pPr>
            <a:r>
              <a:rPr lang="ru-RU" sz="2960">
                <a:solidFill>
                  <a:srgbClr val="262626"/>
                </a:solidFill>
              </a:rPr>
              <a:t>«творожник/сырник», «поребрик/бордюр» -- что мы можем узнать из НКРЯ и что не можем.</a:t>
            </a:r>
            <a:endParaRPr/>
          </a:p>
          <a:p>
            <a:pPr indent="-342900" lvl="0" marL="342900" rtl="0" algn="l">
              <a:lnSpc>
                <a:spcPct val="80000"/>
              </a:lnSpc>
              <a:spcBef>
                <a:spcPts val="592"/>
              </a:spcBef>
              <a:spcAft>
                <a:spcPts val="0"/>
              </a:spcAft>
              <a:buClr>
                <a:srgbClr val="262626"/>
              </a:buClr>
              <a:buSzPts val="2960"/>
              <a:buChar char="•"/>
            </a:pPr>
            <a:r>
              <a:rPr lang="ru-RU" sz="2960">
                <a:solidFill>
                  <a:srgbClr val="262626"/>
                </a:solidFill>
              </a:rPr>
              <a:t>«воскресение» и «воскресенье» -- диахрония.</a:t>
            </a:r>
            <a:endParaRPr/>
          </a:p>
          <a:p>
            <a:pPr indent="-154940" lvl="0" marL="342900" rtl="0" algn="l">
              <a:lnSpc>
                <a:spcPct val="80000"/>
              </a:lnSpc>
              <a:spcBef>
                <a:spcPts val="592"/>
              </a:spcBef>
              <a:spcAft>
                <a:spcPts val="0"/>
              </a:spcAft>
              <a:buClr>
                <a:schemeClr val="dk1"/>
              </a:buClr>
              <a:buSzPts val="2960"/>
              <a:buNone/>
            </a:pPr>
            <a:r>
              <a:t/>
            </a:r>
            <a:endParaRPr sz="296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7030A0"/>
              </a:buClr>
              <a:buSzPts val="4400"/>
              <a:buFont typeface="Calibri"/>
              <a:buNone/>
            </a:pPr>
            <a:r>
              <a:rPr lang="ru-RU">
                <a:solidFill>
                  <a:srgbClr val="7030A0"/>
                </a:solidFill>
              </a:rPr>
              <a:t>Web as a corpus</a:t>
            </a:r>
            <a:endParaRPr>
              <a:solidFill>
                <a:srgbClr val="7030A0"/>
              </a:solidFill>
            </a:endParaRPr>
          </a:p>
        </p:txBody>
      </p:sp>
      <p:sp>
        <p:nvSpPr>
          <p:cNvPr id="222" name="Google Shape;222;p3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262626"/>
              </a:buClr>
              <a:buSzPts val="2720"/>
              <a:buFont typeface="Noto Sans Symbols"/>
              <a:buChar char="✔"/>
            </a:pPr>
            <a:r>
              <a:rPr lang="ru-RU" sz="2720">
                <a:solidFill>
                  <a:srgbClr val="262626"/>
                </a:solidFill>
              </a:rPr>
              <a:t>большие данные (big data);</a:t>
            </a:r>
            <a:endParaRPr sz="2720">
              <a:solidFill>
                <a:srgbClr val="262626"/>
              </a:solidFill>
            </a:endParaRPr>
          </a:p>
          <a:p>
            <a:pPr indent="-342900" lvl="0" marL="342900" rtl="0" algn="l">
              <a:lnSpc>
                <a:spcPct val="90000"/>
              </a:lnSpc>
              <a:spcBef>
                <a:spcPts val="544"/>
              </a:spcBef>
              <a:spcAft>
                <a:spcPts val="0"/>
              </a:spcAft>
              <a:buClr>
                <a:srgbClr val="262626"/>
              </a:buClr>
              <a:buSzPts val="2720"/>
              <a:buFont typeface="Noto Sans Symbols"/>
              <a:buChar char="✔"/>
            </a:pPr>
            <a:r>
              <a:rPr lang="ru-RU" sz="2720">
                <a:solidFill>
                  <a:srgbClr val="262626"/>
                </a:solidFill>
              </a:rPr>
              <a:t>данные электронного модуса – чаты, посты;</a:t>
            </a:r>
            <a:endParaRPr/>
          </a:p>
          <a:p>
            <a:pPr indent="-342900" lvl="0" marL="342900" rtl="0" algn="l">
              <a:lnSpc>
                <a:spcPct val="90000"/>
              </a:lnSpc>
              <a:spcBef>
                <a:spcPts val="544"/>
              </a:spcBef>
              <a:spcAft>
                <a:spcPts val="0"/>
              </a:spcAft>
              <a:buClr>
                <a:srgbClr val="262626"/>
              </a:buClr>
              <a:buSzPts val="2720"/>
              <a:buFont typeface="Noto Sans Symbols"/>
              <a:buChar char="✔"/>
            </a:pPr>
            <a:r>
              <a:rPr lang="ru-RU" sz="2720">
                <a:solidFill>
                  <a:srgbClr val="262626"/>
                </a:solidFill>
              </a:rPr>
              <a:t>возможность извлекать некоторые метаданные, которых нет в созданных корпусах;</a:t>
            </a:r>
            <a:endParaRPr/>
          </a:p>
          <a:p>
            <a:pPr indent="-342900" lvl="0" marL="342900" rtl="0" algn="l">
              <a:lnSpc>
                <a:spcPct val="90000"/>
              </a:lnSpc>
              <a:spcBef>
                <a:spcPts val="544"/>
              </a:spcBef>
              <a:spcAft>
                <a:spcPts val="0"/>
              </a:spcAft>
              <a:buClr>
                <a:srgbClr val="262626"/>
              </a:buClr>
              <a:buSzPts val="2720"/>
              <a:buFont typeface="Noto Sans Symbols"/>
              <a:buChar char="✔"/>
            </a:pPr>
            <a:r>
              <a:rPr lang="ru-RU" sz="2720">
                <a:solidFill>
                  <a:srgbClr val="262626"/>
                </a:solidFill>
              </a:rPr>
              <a:t>возможность извлекать необычную аннотацию;</a:t>
            </a:r>
            <a:endParaRPr/>
          </a:p>
          <a:p>
            <a:pPr indent="-342900" lvl="0" marL="342900" rtl="0" algn="l">
              <a:lnSpc>
                <a:spcPct val="90000"/>
              </a:lnSpc>
              <a:spcBef>
                <a:spcPts val="544"/>
              </a:spcBef>
              <a:spcAft>
                <a:spcPts val="0"/>
              </a:spcAft>
              <a:buClr>
                <a:srgbClr val="262626"/>
              </a:buClr>
              <a:buSzPts val="2720"/>
              <a:buNone/>
            </a:pPr>
            <a:r>
              <a:rPr lang="ru-RU" sz="2720">
                <a:solidFill>
                  <a:srgbClr val="262626"/>
                </a:solidFill>
              </a:rPr>
              <a:t>НО! нужно придумать, как, что и откуда извлекать;</a:t>
            </a:r>
            <a:endParaRPr/>
          </a:p>
          <a:p>
            <a:pPr indent="-342900" lvl="0" marL="342900" rtl="0" algn="l">
              <a:lnSpc>
                <a:spcPct val="90000"/>
              </a:lnSpc>
              <a:spcBef>
                <a:spcPts val="544"/>
              </a:spcBef>
              <a:spcAft>
                <a:spcPts val="0"/>
              </a:spcAft>
              <a:buClr>
                <a:srgbClr val="262626"/>
              </a:buClr>
              <a:buSzPts val="2720"/>
              <a:buFont typeface="Noto Sans Symbols"/>
              <a:buChar char="✔"/>
            </a:pPr>
            <a:r>
              <a:rPr lang="ru-RU" sz="2720">
                <a:solidFill>
                  <a:srgbClr val="262626"/>
                </a:solidFill>
              </a:rPr>
              <a:t>это уже не сафари, а джунгли</a:t>
            </a:r>
            <a:endParaRPr/>
          </a:p>
          <a:p>
            <a:pPr indent="-170180" lvl="0" marL="342900" rtl="0" algn="l">
              <a:lnSpc>
                <a:spcPct val="90000"/>
              </a:lnSpc>
              <a:spcBef>
                <a:spcPts val="544"/>
              </a:spcBef>
              <a:spcAft>
                <a:spcPts val="0"/>
              </a:spcAft>
              <a:buClr>
                <a:schemeClr val="dk1"/>
              </a:buClr>
              <a:buSzPts val="2720"/>
              <a:buFont typeface="Noto Sans Symbols"/>
              <a:buNone/>
            </a:pPr>
            <a:r>
              <a:t/>
            </a:r>
            <a:endParaRPr sz="2720">
              <a:solidFill>
                <a:srgbClr val="262626"/>
              </a:solidFill>
            </a:endParaRPr>
          </a:p>
          <a:p>
            <a:pPr indent="-342900" lvl="0" marL="342900" rtl="0" algn="l">
              <a:lnSpc>
                <a:spcPct val="90000"/>
              </a:lnSpc>
              <a:spcBef>
                <a:spcPts val="544"/>
              </a:spcBef>
              <a:spcAft>
                <a:spcPts val="0"/>
              </a:spcAft>
              <a:buClr>
                <a:srgbClr val="262626"/>
              </a:buClr>
              <a:buSzPts val="2720"/>
              <a:buFont typeface="Noto Sans Symbols"/>
              <a:buChar char="✔"/>
            </a:pPr>
            <a:r>
              <a:rPr lang="ru-RU" sz="2720">
                <a:solidFill>
                  <a:srgbClr val="262626"/>
                </a:solidFill>
              </a:rPr>
              <a:t>crowdsourcing</a:t>
            </a:r>
            <a:endParaRPr sz="2720">
              <a:solidFill>
                <a:srgbClr val="262626"/>
              </a:solidFill>
            </a:endParaRPr>
          </a:p>
          <a:p>
            <a:pPr indent="-342900" lvl="0" marL="342900" rtl="0" algn="r">
              <a:lnSpc>
                <a:spcPct val="90000"/>
              </a:lnSpc>
              <a:spcBef>
                <a:spcPts val="544"/>
              </a:spcBef>
              <a:spcAft>
                <a:spcPts val="0"/>
              </a:spcAft>
              <a:buClr>
                <a:schemeClr val="dk1"/>
              </a:buClr>
              <a:buSzPts val="2720"/>
              <a:buNone/>
            </a:pPr>
            <a:r>
              <a:t/>
            </a:r>
            <a:endParaRPr sz="2720">
              <a:solidFill>
                <a:srgbClr val="262626"/>
              </a:solidFill>
            </a:endParaRPr>
          </a:p>
          <a:p>
            <a:pPr indent="-170180" lvl="0" marL="342900" rtl="0" algn="l">
              <a:lnSpc>
                <a:spcPct val="90000"/>
              </a:lnSpc>
              <a:spcBef>
                <a:spcPts val="544"/>
              </a:spcBef>
              <a:spcAft>
                <a:spcPts val="0"/>
              </a:spcAft>
              <a:buClr>
                <a:schemeClr val="dk1"/>
              </a:buClr>
              <a:buSzPts val="2720"/>
              <a:buFont typeface="Noto Sans Symbols"/>
              <a:buNone/>
            </a:pPr>
            <a:r>
              <a:t/>
            </a:r>
            <a:endParaRPr sz="2720">
              <a:solidFill>
                <a:srgbClr val="262626"/>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7030A0"/>
              </a:buClr>
              <a:buSzPts val="4400"/>
              <a:buFont typeface="Calibri"/>
              <a:buNone/>
            </a:pPr>
            <a:r>
              <a:rPr lang="ru-RU">
                <a:solidFill>
                  <a:srgbClr val="7030A0"/>
                </a:solidFill>
              </a:rPr>
              <a:t>Web as a corpus: </a:t>
            </a:r>
            <a:r>
              <a:rPr lang="ru-RU">
                <a:solidFill>
                  <a:srgbClr val="5F497A"/>
                </a:solidFill>
              </a:rPr>
              <a:t>crowdsourcing</a:t>
            </a:r>
            <a:endParaRPr>
              <a:solidFill>
                <a:srgbClr val="5F497A"/>
              </a:solidFill>
            </a:endParaRPr>
          </a:p>
        </p:txBody>
      </p:sp>
      <p:sp>
        <p:nvSpPr>
          <p:cNvPr id="228" name="Google Shape;228;p3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262626"/>
              </a:buClr>
              <a:buSzPts val="3200"/>
              <a:buFont typeface="Noto Sans Symbols"/>
              <a:buChar char="❖"/>
            </a:pPr>
            <a:r>
              <a:rPr lang="ru-RU" u="sng">
                <a:solidFill>
                  <a:schemeClr val="hlink"/>
                </a:solidFill>
                <a:hlinkClick r:id="rId3"/>
              </a:rPr>
              <a:t>https://www.urbandictionary.com/</a:t>
            </a:r>
            <a:endParaRPr>
              <a:solidFill>
                <a:srgbClr val="262626"/>
              </a:solidFill>
            </a:endParaRPr>
          </a:p>
          <a:p>
            <a:pPr indent="-342900" lvl="0" marL="342900" rtl="0" algn="l">
              <a:spcBef>
                <a:spcPts val="640"/>
              </a:spcBef>
              <a:spcAft>
                <a:spcPts val="0"/>
              </a:spcAft>
              <a:buClr>
                <a:schemeClr val="dk1"/>
              </a:buClr>
              <a:buSzPts val="3200"/>
              <a:buNone/>
            </a:pPr>
            <a:r>
              <a:t/>
            </a:r>
            <a:endParaRPr>
              <a:solidFill>
                <a:srgbClr val="262626"/>
              </a:solidFill>
            </a:endParaRPr>
          </a:p>
          <a:p>
            <a:pPr indent="-342900" lvl="0" marL="342900" rtl="0" algn="l">
              <a:spcBef>
                <a:spcPts val="640"/>
              </a:spcBef>
              <a:spcAft>
                <a:spcPts val="0"/>
              </a:spcAft>
              <a:buClr>
                <a:schemeClr val="dk1"/>
              </a:buClr>
              <a:buSzPts val="3200"/>
              <a:buFont typeface="Noto Sans Symbols"/>
              <a:buChar char="❖"/>
            </a:pPr>
            <a:r>
              <a:rPr lang="ru-RU"/>
              <a:t>De Marneffe et al.: 177 Mechanical Turk workers were asked to decide whether the bold-faced event described in the sentence did (or will) happen</a:t>
            </a:r>
            <a:endParaRPr>
              <a:solidFill>
                <a:srgbClr val="262626"/>
              </a:solidFill>
            </a:endParaRPr>
          </a:p>
          <a:p>
            <a:pPr indent="-139700" lvl="0" marL="342900" rtl="0" algn="l">
              <a:spcBef>
                <a:spcPts val="640"/>
              </a:spcBef>
              <a:spcAft>
                <a:spcPts val="0"/>
              </a:spcAft>
              <a:buClr>
                <a:schemeClr val="dk1"/>
              </a:buClr>
              <a:buSzPts val="3200"/>
              <a:buFont typeface="Noto Sans Symbols"/>
              <a:buNone/>
            </a:pPr>
            <a:r>
              <a:t/>
            </a:r>
            <a:endParaRPr>
              <a:solidFill>
                <a:srgbClr val="262626"/>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7030A0"/>
              </a:buClr>
              <a:buSzPts val="4400"/>
              <a:buFont typeface="Calibri"/>
              <a:buNone/>
            </a:pPr>
            <a:r>
              <a:rPr lang="ru-RU">
                <a:solidFill>
                  <a:srgbClr val="7030A0"/>
                </a:solidFill>
              </a:rPr>
              <a:t>Web as a corpus: </a:t>
            </a:r>
            <a:r>
              <a:rPr lang="ru-RU">
                <a:solidFill>
                  <a:srgbClr val="5F497A"/>
                </a:solidFill>
              </a:rPr>
              <a:t>crowdsourcing</a:t>
            </a:r>
            <a:endParaRPr>
              <a:solidFill>
                <a:srgbClr val="5F497A"/>
              </a:solidFill>
            </a:endParaRPr>
          </a:p>
        </p:txBody>
      </p:sp>
      <p:sp>
        <p:nvSpPr>
          <p:cNvPr id="234" name="Google Shape;234;p37"/>
          <p:cNvSpPr txBox="1"/>
          <p:nvPr>
            <p:ph idx="1" type="body"/>
          </p:nvPr>
        </p:nvSpPr>
        <p:spPr>
          <a:xfrm>
            <a:off x="457200" y="1214422"/>
            <a:ext cx="8229600" cy="4911741"/>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400"/>
              <a:buFont typeface="Noto Sans Symbols"/>
              <a:buChar char="❖"/>
            </a:pPr>
            <a:r>
              <a:rPr lang="ru-RU" sz="2400"/>
              <a:t>Standard semantic analysis (SSA) – non-factive verbs (</a:t>
            </a:r>
            <a:r>
              <a:rPr i="1" lang="ru-RU" sz="2400"/>
              <a:t>say</a:t>
            </a:r>
            <a:r>
              <a:rPr lang="ru-RU" sz="2400"/>
              <a:t>, </a:t>
            </a:r>
            <a:r>
              <a:rPr i="1" lang="ru-RU" sz="2400"/>
              <a:t>think</a:t>
            </a:r>
            <a:r>
              <a:rPr lang="ru-RU" sz="2400"/>
              <a:t>, </a:t>
            </a:r>
            <a:r>
              <a:rPr i="1" lang="ru-RU" sz="2400"/>
              <a:t>report</a:t>
            </a:r>
            <a:r>
              <a:rPr lang="ru-RU" sz="2400"/>
              <a:t>) do not convey an assumption on whether the bold-faced event described in the sentence did (or will) happen</a:t>
            </a:r>
            <a:endParaRPr/>
          </a:p>
          <a:p>
            <a:pPr indent="-342900" lvl="0" marL="342900" rtl="0" algn="l">
              <a:lnSpc>
                <a:spcPct val="90000"/>
              </a:lnSpc>
              <a:spcBef>
                <a:spcPts val="480"/>
              </a:spcBef>
              <a:spcAft>
                <a:spcPts val="0"/>
              </a:spcAft>
              <a:buClr>
                <a:schemeClr val="dk1"/>
              </a:buClr>
              <a:buSzPts val="2400"/>
              <a:buFont typeface="Noto Sans Symbols"/>
              <a:buChar char="❖"/>
            </a:pPr>
            <a:r>
              <a:rPr lang="ru-RU" sz="2400"/>
              <a:t>Prediction of the SSA:</a:t>
            </a:r>
            <a:endParaRPr/>
          </a:p>
          <a:p>
            <a:pPr indent="-342900" lvl="0" marL="342900" rtl="0" algn="l">
              <a:lnSpc>
                <a:spcPct val="90000"/>
              </a:lnSpc>
              <a:spcBef>
                <a:spcPts val="480"/>
              </a:spcBef>
              <a:spcAft>
                <a:spcPts val="0"/>
              </a:spcAft>
              <a:buClr>
                <a:schemeClr val="dk1"/>
              </a:buClr>
              <a:buSzPts val="2400"/>
              <a:buFont typeface="Noto Sans Symbols"/>
              <a:buChar char="❖"/>
            </a:pPr>
            <a:r>
              <a:rPr lang="ru-RU" sz="2400"/>
              <a:t>Uu – unknown</a:t>
            </a:r>
            <a:endParaRPr/>
          </a:p>
          <a:p>
            <a:pPr indent="-342900" lvl="0" marL="342900" rtl="0" algn="l">
              <a:lnSpc>
                <a:spcPct val="90000"/>
              </a:lnSpc>
              <a:spcBef>
                <a:spcPts val="480"/>
              </a:spcBef>
              <a:spcAft>
                <a:spcPts val="0"/>
              </a:spcAft>
              <a:buClr>
                <a:schemeClr val="dk1"/>
              </a:buClr>
              <a:buSzPts val="2400"/>
              <a:buNone/>
            </a:pPr>
            <a:r>
              <a:t/>
            </a:r>
            <a:endParaRPr sz="2400"/>
          </a:p>
          <a:p>
            <a:pPr indent="-342900" lvl="0" marL="342900" rtl="0" algn="l">
              <a:lnSpc>
                <a:spcPct val="90000"/>
              </a:lnSpc>
              <a:spcBef>
                <a:spcPts val="480"/>
              </a:spcBef>
              <a:spcAft>
                <a:spcPts val="0"/>
              </a:spcAft>
              <a:buClr>
                <a:schemeClr val="dk1"/>
              </a:buClr>
              <a:buSzPts val="2400"/>
              <a:buFont typeface="Noto Sans Symbols"/>
              <a:buChar char="❖"/>
            </a:pPr>
            <a:r>
              <a:rPr lang="ru-RU" sz="2400"/>
              <a:t>De Marneffe et al.: </a:t>
            </a:r>
            <a:endParaRPr/>
          </a:p>
          <a:p>
            <a:pPr indent="-342900" lvl="0" marL="342900" rtl="0" algn="l">
              <a:lnSpc>
                <a:spcPct val="90000"/>
              </a:lnSpc>
              <a:spcBef>
                <a:spcPts val="480"/>
              </a:spcBef>
              <a:spcAft>
                <a:spcPts val="0"/>
              </a:spcAft>
              <a:buClr>
                <a:schemeClr val="dk1"/>
              </a:buClr>
              <a:buSzPts val="2400"/>
              <a:buFont typeface="Noto Sans Symbols"/>
              <a:buChar char="❖"/>
            </a:pPr>
            <a:r>
              <a:rPr lang="ru-RU" sz="2400"/>
              <a:t>Results:</a:t>
            </a:r>
            <a:endParaRPr/>
          </a:p>
          <a:p>
            <a:pPr indent="-342900" lvl="0" marL="342900" rtl="0" algn="l">
              <a:lnSpc>
                <a:spcPct val="90000"/>
              </a:lnSpc>
              <a:spcBef>
                <a:spcPts val="480"/>
              </a:spcBef>
              <a:spcAft>
                <a:spcPts val="0"/>
              </a:spcAft>
              <a:buClr>
                <a:schemeClr val="dk1"/>
              </a:buClr>
              <a:buSzPts val="2400"/>
              <a:buFont typeface="Noto Sans Symbols"/>
              <a:buChar char="❖"/>
            </a:pPr>
            <a:r>
              <a:rPr lang="ru-RU" sz="2400"/>
              <a:t>CT+  certainly true</a:t>
            </a:r>
            <a:endParaRPr/>
          </a:p>
          <a:p>
            <a:pPr indent="-342900" lvl="0" marL="342900" rtl="0" algn="l">
              <a:lnSpc>
                <a:spcPct val="90000"/>
              </a:lnSpc>
              <a:spcBef>
                <a:spcPts val="480"/>
              </a:spcBef>
              <a:spcAft>
                <a:spcPts val="0"/>
              </a:spcAft>
              <a:buClr>
                <a:schemeClr val="dk1"/>
              </a:buClr>
              <a:buSzPts val="2400"/>
              <a:buFont typeface="Noto Sans Symbols"/>
              <a:buChar char="❖"/>
            </a:pPr>
            <a:r>
              <a:rPr lang="ru-RU" sz="2400"/>
              <a:t>PR+  probably true</a:t>
            </a:r>
            <a:endParaRPr/>
          </a:p>
          <a:p>
            <a:pPr indent="-342900" lvl="0" marL="342900" rtl="0" algn="l">
              <a:lnSpc>
                <a:spcPct val="90000"/>
              </a:lnSpc>
              <a:spcBef>
                <a:spcPts val="480"/>
              </a:spcBef>
              <a:spcAft>
                <a:spcPts val="0"/>
              </a:spcAft>
              <a:buClr>
                <a:schemeClr val="dk1"/>
              </a:buClr>
              <a:buSzPts val="2400"/>
              <a:buFont typeface="Noto Sans Symbols"/>
              <a:buChar char="❖"/>
            </a:pPr>
            <a:r>
              <a:rPr lang="ru-RU" sz="2400"/>
              <a:t>PS+ possibly true</a:t>
            </a:r>
            <a:endParaRPr/>
          </a:p>
          <a:p>
            <a:pPr indent="-190500" lvl="0" marL="342900" rtl="0" algn="l">
              <a:lnSpc>
                <a:spcPct val="90000"/>
              </a:lnSpc>
              <a:spcBef>
                <a:spcPts val="480"/>
              </a:spcBef>
              <a:spcAft>
                <a:spcPts val="0"/>
              </a:spcAft>
              <a:buClr>
                <a:schemeClr val="dk1"/>
              </a:buClr>
              <a:buSzPts val="2400"/>
              <a:buFont typeface="Noto Sans Symbols"/>
              <a:buNone/>
            </a:pPr>
            <a:r>
              <a:t/>
            </a:r>
            <a:endParaRPr sz="2400"/>
          </a:p>
          <a:p>
            <a:pPr indent="-139700" lvl="0" marL="342900" rtl="0" algn="l">
              <a:lnSpc>
                <a:spcPct val="90000"/>
              </a:lnSpc>
              <a:spcBef>
                <a:spcPts val="640"/>
              </a:spcBef>
              <a:spcAft>
                <a:spcPts val="0"/>
              </a:spcAft>
              <a:buClr>
                <a:schemeClr val="dk1"/>
              </a:buClr>
              <a:buSzPts val="3200"/>
              <a:buFont typeface="Noto Sans Symbols"/>
              <a:buNone/>
            </a:pPr>
            <a:r>
              <a:t/>
            </a:r>
            <a:endParaRPr>
              <a:solidFill>
                <a:srgbClr val="262626"/>
              </a:solidFill>
            </a:endParaRPr>
          </a:p>
          <a:p>
            <a:pPr indent="-139700" lvl="0" marL="342900" rtl="0" algn="l">
              <a:lnSpc>
                <a:spcPct val="90000"/>
              </a:lnSpc>
              <a:spcBef>
                <a:spcPts val="640"/>
              </a:spcBef>
              <a:spcAft>
                <a:spcPts val="0"/>
              </a:spcAft>
              <a:buClr>
                <a:schemeClr val="dk1"/>
              </a:buClr>
              <a:buSzPts val="3200"/>
              <a:buFont typeface="Noto Sans Symbols"/>
              <a:buNone/>
            </a:pPr>
            <a:r>
              <a:t/>
            </a:r>
            <a:endParaRPr>
              <a:solidFill>
                <a:srgbClr val="262626"/>
              </a:solidFill>
            </a:endParaRPr>
          </a:p>
        </p:txBody>
      </p:sp>
      <p:pic>
        <p:nvPicPr>
          <p:cNvPr id="235" name="Google Shape;235;p37"/>
          <p:cNvPicPr preferRelativeResize="0"/>
          <p:nvPr/>
        </p:nvPicPr>
        <p:blipFill rotWithShape="1">
          <a:blip r:embed="rId3">
            <a:alphaModFix/>
          </a:blip>
          <a:srcRect b="0" l="0" r="0" t="0"/>
          <a:stretch/>
        </p:blipFill>
        <p:spPr>
          <a:xfrm>
            <a:off x="3857620" y="2357430"/>
            <a:ext cx="4714908" cy="342902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7030A0"/>
              </a:buClr>
              <a:buSzPts val="3200"/>
              <a:buFont typeface="Calibri"/>
              <a:buNone/>
            </a:pPr>
            <a:r>
              <a:rPr lang="ru-RU" sz="3200">
                <a:solidFill>
                  <a:srgbClr val="7030A0"/>
                </a:solidFill>
              </a:rPr>
              <a:t>Экспрессивные указательные местоимения</a:t>
            </a:r>
            <a:endParaRPr sz="3200">
              <a:solidFill>
                <a:srgbClr val="7030A0"/>
              </a:solidFill>
            </a:endParaRPr>
          </a:p>
        </p:txBody>
      </p:sp>
      <p:sp>
        <p:nvSpPr>
          <p:cNvPr id="241" name="Google Shape;241;p3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rtl="0" algn="l">
              <a:lnSpc>
                <a:spcPct val="90000"/>
              </a:lnSpc>
              <a:spcBef>
                <a:spcPts val="0"/>
              </a:spcBef>
              <a:spcAft>
                <a:spcPts val="0"/>
              </a:spcAft>
              <a:buClr>
                <a:schemeClr val="dk1"/>
              </a:buClr>
              <a:buSzPts val="3200"/>
              <a:buNone/>
            </a:pPr>
            <a:r>
              <a:t/>
            </a:r>
            <a:endParaRPr/>
          </a:p>
          <a:p>
            <a:pPr indent="-342900" lvl="0" marL="342900" rtl="0" algn="l">
              <a:lnSpc>
                <a:spcPct val="90000"/>
              </a:lnSpc>
              <a:spcBef>
                <a:spcPts val="640"/>
              </a:spcBef>
              <a:spcAft>
                <a:spcPts val="0"/>
              </a:spcAft>
              <a:buClr>
                <a:schemeClr val="dk1"/>
              </a:buClr>
              <a:buSzPts val="3200"/>
              <a:buNone/>
            </a:pPr>
            <a:r>
              <a:t/>
            </a:r>
            <a:endParaRPr/>
          </a:p>
          <a:p>
            <a:pPr indent="-139700" lvl="0" marL="342900" rtl="0" algn="l">
              <a:lnSpc>
                <a:spcPct val="90000"/>
              </a:lnSpc>
              <a:spcBef>
                <a:spcPts val="640"/>
              </a:spcBef>
              <a:spcAft>
                <a:spcPts val="0"/>
              </a:spcAft>
              <a:buClr>
                <a:schemeClr val="dk1"/>
              </a:buClr>
              <a:buSzPts val="3200"/>
              <a:buNone/>
            </a:pPr>
            <a:r>
              <a:t/>
            </a:r>
            <a:endParaRPr/>
          </a:p>
          <a:p>
            <a:pPr indent="-139700" lvl="0" marL="342900" rtl="0" algn="l">
              <a:lnSpc>
                <a:spcPct val="90000"/>
              </a:lnSpc>
              <a:spcBef>
                <a:spcPts val="640"/>
              </a:spcBef>
              <a:spcAft>
                <a:spcPts val="0"/>
              </a:spcAft>
              <a:buClr>
                <a:schemeClr val="dk1"/>
              </a:buClr>
              <a:buSzPts val="3200"/>
              <a:buNone/>
            </a:pPr>
            <a:r>
              <a:t/>
            </a:r>
            <a:endParaRPr/>
          </a:p>
          <a:p>
            <a:pPr indent="-139700" lvl="0" marL="342900" rtl="0" algn="l">
              <a:lnSpc>
                <a:spcPct val="90000"/>
              </a:lnSpc>
              <a:spcBef>
                <a:spcPts val="640"/>
              </a:spcBef>
              <a:spcAft>
                <a:spcPts val="0"/>
              </a:spcAft>
              <a:buClr>
                <a:schemeClr val="dk1"/>
              </a:buClr>
              <a:buSzPts val="3200"/>
              <a:buNone/>
            </a:pPr>
            <a:r>
              <a:t/>
            </a:r>
            <a:endParaRPr/>
          </a:p>
          <a:p>
            <a:pPr indent="-139700" lvl="0" marL="342900" rtl="0" algn="l">
              <a:lnSpc>
                <a:spcPct val="90000"/>
              </a:lnSpc>
              <a:spcBef>
                <a:spcPts val="640"/>
              </a:spcBef>
              <a:spcAft>
                <a:spcPts val="0"/>
              </a:spcAft>
              <a:buClr>
                <a:schemeClr val="dk1"/>
              </a:buClr>
              <a:buSzPts val="3200"/>
              <a:buNone/>
            </a:pPr>
            <a:r>
              <a:t/>
            </a:r>
            <a:endParaRPr/>
          </a:p>
          <a:p>
            <a:pPr indent="-139700" lvl="0" marL="342900" rtl="0" algn="l">
              <a:lnSpc>
                <a:spcPct val="90000"/>
              </a:lnSpc>
              <a:spcBef>
                <a:spcPts val="640"/>
              </a:spcBef>
              <a:spcAft>
                <a:spcPts val="0"/>
              </a:spcAft>
              <a:buClr>
                <a:schemeClr val="dk1"/>
              </a:buClr>
              <a:buSzPts val="3200"/>
              <a:buNone/>
            </a:pPr>
            <a:r>
              <a:t/>
            </a:r>
            <a:endParaRPr/>
          </a:p>
          <a:p>
            <a:pPr indent="-342900" lvl="0" marL="342900" rtl="0" algn="r">
              <a:lnSpc>
                <a:spcPct val="90000"/>
              </a:lnSpc>
              <a:spcBef>
                <a:spcPts val="480"/>
              </a:spcBef>
              <a:spcAft>
                <a:spcPts val="0"/>
              </a:spcAft>
              <a:buClr>
                <a:srgbClr val="262626"/>
              </a:buClr>
              <a:buSzPts val="2400"/>
              <a:buChar char="•"/>
            </a:pPr>
            <a:r>
              <a:rPr lang="ru-RU" sz="2400">
                <a:solidFill>
                  <a:srgbClr val="262626"/>
                </a:solidFill>
              </a:rPr>
              <a:t>Acton and Potts, 2013; Potts, 2013</a:t>
            </a:r>
            <a:endParaRPr sz="2400">
              <a:solidFill>
                <a:srgbClr val="262626"/>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7030A0"/>
              </a:buClr>
              <a:buSzPts val="4400"/>
              <a:buFont typeface="Calibri"/>
              <a:buNone/>
            </a:pPr>
            <a:r>
              <a:rPr lang="ru-RU">
                <a:solidFill>
                  <a:srgbClr val="7030A0"/>
                </a:solidFill>
              </a:rPr>
              <a:t>До Трампа: Sarah Palin</a:t>
            </a:r>
            <a:endParaRPr>
              <a:solidFill>
                <a:srgbClr val="7030A0"/>
              </a:solidFill>
            </a:endParaRPr>
          </a:p>
        </p:txBody>
      </p:sp>
      <p:sp>
        <p:nvSpPr>
          <p:cNvPr id="247" name="Google Shape;247;p3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a:p>
            <a:pPr indent="-342900" lvl="0" marL="342900" rtl="0" algn="ctr">
              <a:spcBef>
                <a:spcPts val="640"/>
              </a:spcBef>
              <a:spcAft>
                <a:spcPts val="0"/>
              </a:spcAft>
              <a:buClr>
                <a:srgbClr val="262626"/>
              </a:buClr>
              <a:buSzPts val="3200"/>
              <a:buNone/>
            </a:pPr>
            <a:r>
              <a:rPr i="1" lang="ru-RU">
                <a:solidFill>
                  <a:srgbClr val="262626"/>
                </a:solidFill>
              </a:rPr>
              <a:t>“Americans are cravin’ </a:t>
            </a:r>
            <a:r>
              <a:rPr i="1" lang="ru-RU">
                <a:solidFill>
                  <a:srgbClr val="7030A0"/>
                </a:solidFill>
              </a:rPr>
              <a:t>that straight talk</a:t>
            </a:r>
            <a:r>
              <a:rPr i="1" lang="ru-RU">
                <a:solidFill>
                  <a:srgbClr val="262626"/>
                </a:solidFill>
              </a:rPr>
              <a:t>”</a:t>
            </a:r>
            <a:endParaRPr i="1">
              <a:solidFill>
                <a:srgbClr val="262626"/>
              </a:solidFill>
            </a:endParaRPr>
          </a:p>
          <a:p>
            <a:pPr indent="-342900" lvl="0" marL="342900" rtl="0" algn="ctr">
              <a:spcBef>
                <a:spcPts val="640"/>
              </a:spcBef>
              <a:spcAft>
                <a:spcPts val="0"/>
              </a:spcAft>
              <a:buClr>
                <a:schemeClr val="dk1"/>
              </a:buClr>
              <a:buSzPts val="3200"/>
              <a:buNone/>
            </a:pPr>
            <a:r>
              <a:t/>
            </a:r>
            <a:endParaRPr i="1">
              <a:solidFill>
                <a:srgbClr val="262626"/>
              </a:solidFill>
            </a:endParaRPr>
          </a:p>
          <a:p>
            <a:pPr indent="-342900" lvl="0" marL="342900" rtl="0" algn="ctr">
              <a:spcBef>
                <a:spcPts val="640"/>
              </a:spcBef>
              <a:spcAft>
                <a:spcPts val="0"/>
              </a:spcAft>
              <a:buClr>
                <a:schemeClr val="dk1"/>
              </a:buClr>
              <a:buSzPts val="3200"/>
              <a:buNone/>
            </a:pPr>
            <a:r>
              <a:t/>
            </a:r>
            <a:endParaRPr i="1">
              <a:solidFill>
                <a:srgbClr val="262626"/>
              </a:solidFill>
            </a:endParaRPr>
          </a:p>
          <a:p>
            <a:pPr indent="-342900" lvl="0" marL="342900" rtl="0" algn="ctr">
              <a:spcBef>
                <a:spcPts val="640"/>
              </a:spcBef>
              <a:spcAft>
                <a:spcPts val="0"/>
              </a:spcAft>
              <a:buClr>
                <a:schemeClr val="dk1"/>
              </a:buClr>
              <a:buSzPts val="3200"/>
              <a:buNone/>
            </a:pPr>
            <a:r>
              <a:t/>
            </a:r>
            <a:endParaRPr i="1">
              <a:solidFill>
                <a:srgbClr val="262626"/>
              </a:solidFill>
            </a:endParaRPr>
          </a:p>
          <a:p>
            <a:pPr indent="-342900" lvl="0" marL="342900" rtl="0" algn="r">
              <a:spcBef>
                <a:spcPts val="360"/>
              </a:spcBef>
              <a:spcAft>
                <a:spcPts val="0"/>
              </a:spcAft>
              <a:buClr>
                <a:srgbClr val="262626"/>
              </a:buClr>
              <a:buSzPts val="1800"/>
              <a:buNone/>
            </a:pPr>
            <a:r>
              <a:rPr lang="ru-RU" sz="1800">
                <a:solidFill>
                  <a:srgbClr val="262626"/>
                </a:solidFill>
              </a:rPr>
              <a:t>Acton and Potts, 2013; Potts, 2013</a:t>
            </a:r>
            <a:endParaRPr sz="1800">
              <a:solidFill>
                <a:srgbClr val="262626"/>
              </a:solidFill>
            </a:endParaRPr>
          </a:p>
          <a:p>
            <a:pPr indent="-342900" lvl="0" marL="342900" rtl="0" algn="ctr">
              <a:spcBef>
                <a:spcPts val="640"/>
              </a:spcBef>
              <a:spcAft>
                <a:spcPts val="0"/>
              </a:spcAft>
              <a:buClr>
                <a:schemeClr val="dk1"/>
              </a:buClr>
              <a:buSzPts val="3200"/>
              <a:buNone/>
            </a:pPr>
            <a:r>
              <a:t/>
            </a:r>
            <a:endParaRPr i="1">
              <a:solidFill>
                <a:srgbClr val="262626"/>
              </a:solidFill>
            </a:endParaRPr>
          </a:p>
          <a:p>
            <a:pPr indent="-342900" lvl="0" marL="342900" rtl="0" algn="l">
              <a:spcBef>
                <a:spcPts val="640"/>
              </a:spcBef>
              <a:spcAft>
                <a:spcPts val="0"/>
              </a:spcAft>
              <a:buClr>
                <a:schemeClr val="dk1"/>
              </a:buClr>
              <a:buSzPts val="320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7030A0"/>
              </a:buClr>
              <a:buSzPts val="4400"/>
              <a:buFont typeface="Calibri"/>
              <a:buNone/>
            </a:pPr>
            <a:r>
              <a:rPr lang="ru-RU">
                <a:solidFill>
                  <a:srgbClr val="7030A0"/>
                </a:solidFill>
              </a:rPr>
              <a:t>Бурная реакция на ее речь</a:t>
            </a:r>
            <a:endParaRPr>
              <a:solidFill>
                <a:srgbClr val="7030A0"/>
              </a:solidFill>
            </a:endParaRPr>
          </a:p>
        </p:txBody>
      </p:sp>
      <p:sp>
        <p:nvSpPr>
          <p:cNvPr id="253" name="Google Shape;253;p4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rgbClr val="7030A0"/>
              </a:buClr>
              <a:buSzPts val="2720"/>
              <a:buNone/>
            </a:pPr>
            <a:r>
              <a:rPr lang="ru-RU" sz="2720">
                <a:solidFill>
                  <a:srgbClr val="7030A0"/>
                </a:solidFill>
              </a:rPr>
              <a:t>FoxNews.com:</a:t>
            </a:r>
            <a:endParaRPr/>
          </a:p>
          <a:p>
            <a:pPr indent="-342900" lvl="0" marL="342900" rtl="0" algn="l">
              <a:lnSpc>
                <a:spcPct val="80000"/>
              </a:lnSpc>
              <a:spcBef>
                <a:spcPts val="544"/>
              </a:spcBef>
              <a:spcAft>
                <a:spcPts val="0"/>
              </a:spcAft>
              <a:buClr>
                <a:schemeClr val="dk1"/>
              </a:buClr>
              <a:buSzPts val="2720"/>
              <a:buNone/>
            </a:pPr>
            <a:r>
              <a:t/>
            </a:r>
            <a:endParaRPr sz="2720"/>
          </a:p>
          <a:p>
            <a:pPr indent="-342900" lvl="0" marL="342900" rtl="0" algn="l">
              <a:lnSpc>
                <a:spcPct val="80000"/>
              </a:lnSpc>
              <a:spcBef>
                <a:spcPts val="544"/>
              </a:spcBef>
              <a:spcAft>
                <a:spcPts val="0"/>
              </a:spcAft>
              <a:buClr>
                <a:srgbClr val="262626"/>
              </a:buClr>
              <a:buSzPts val="2720"/>
              <a:buChar char="•"/>
            </a:pPr>
            <a:r>
              <a:rPr i="1" lang="ru-RU" sz="2720">
                <a:solidFill>
                  <a:srgbClr val="262626"/>
                </a:solidFill>
              </a:rPr>
              <a:t>“We feel like she talks like we do.”</a:t>
            </a:r>
            <a:endParaRPr/>
          </a:p>
          <a:p>
            <a:pPr indent="-342900" lvl="0" marL="342900" rtl="0" algn="l">
              <a:lnSpc>
                <a:spcPct val="80000"/>
              </a:lnSpc>
              <a:spcBef>
                <a:spcPts val="544"/>
              </a:spcBef>
              <a:spcAft>
                <a:spcPts val="0"/>
              </a:spcAft>
              <a:buClr>
                <a:srgbClr val="262626"/>
              </a:buClr>
              <a:buSzPts val="2720"/>
              <a:buChar char="•"/>
            </a:pPr>
            <a:r>
              <a:rPr i="1" lang="ru-RU" sz="2720">
                <a:solidFill>
                  <a:srgbClr val="262626"/>
                </a:solidFill>
              </a:rPr>
              <a:t>“She talked like real people to real people”</a:t>
            </a:r>
            <a:endParaRPr/>
          </a:p>
          <a:p>
            <a:pPr indent="-342900" lvl="0" marL="342900" rtl="0" algn="l">
              <a:lnSpc>
                <a:spcPct val="80000"/>
              </a:lnSpc>
              <a:spcBef>
                <a:spcPts val="544"/>
              </a:spcBef>
              <a:spcAft>
                <a:spcPts val="0"/>
              </a:spcAft>
              <a:buClr>
                <a:schemeClr val="dk1"/>
              </a:buClr>
              <a:buSzPts val="2720"/>
              <a:buNone/>
            </a:pPr>
            <a:r>
              <a:t/>
            </a:r>
            <a:endParaRPr sz="2720"/>
          </a:p>
          <a:p>
            <a:pPr indent="-342900" lvl="0" marL="342900" rtl="0" algn="l">
              <a:lnSpc>
                <a:spcPct val="80000"/>
              </a:lnSpc>
              <a:spcBef>
                <a:spcPts val="544"/>
              </a:spcBef>
              <a:spcAft>
                <a:spcPts val="0"/>
              </a:spcAft>
              <a:buClr>
                <a:srgbClr val="7030A0"/>
              </a:buClr>
              <a:buSzPts val="2720"/>
              <a:buNone/>
            </a:pPr>
            <a:r>
              <a:rPr lang="ru-RU" sz="2720">
                <a:solidFill>
                  <a:srgbClr val="7030A0"/>
                </a:solidFill>
              </a:rPr>
              <a:t>Huffington Post:</a:t>
            </a:r>
            <a:endParaRPr/>
          </a:p>
          <a:p>
            <a:pPr indent="-342900" lvl="0" marL="342900" rtl="0" algn="l">
              <a:lnSpc>
                <a:spcPct val="80000"/>
              </a:lnSpc>
              <a:spcBef>
                <a:spcPts val="544"/>
              </a:spcBef>
              <a:spcAft>
                <a:spcPts val="0"/>
              </a:spcAft>
              <a:buClr>
                <a:schemeClr val="dk1"/>
              </a:buClr>
              <a:buSzPts val="2720"/>
              <a:buNone/>
            </a:pPr>
            <a:r>
              <a:t/>
            </a:r>
            <a:endParaRPr sz="2720"/>
          </a:p>
          <a:p>
            <a:pPr indent="-342900" lvl="0" marL="342900" rtl="0" algn="l">
              <a:lnSpc>
                <a:spcPct val="80000"/>
              </a:lnSpc>
              <a:spcBef>
                <a:spcPts val="544"/>
              </a:spcBef>
              <a:spcAft>
                <a:spcPts val="0"/>
              </a:spcAft>
              <a:buClr>
                <a:srgbClr val="262626"/>
              </a:buClr>
              <a:buSzPts val="2720"/>
              <a:buChar char="•"/>
            </a:pPr>
            <a:r>
              <a:rPr i="1" lang="ru-RU" sz="2720">
                <a:solidFill>
                  <a:srgbClr val="262626"/>
                </a:solidFill>
              </a:rPr>
              <a:t>“illusion of straight-talking”</a:t>
            </a:r>
            <a:endParaRPr/>
          </a:p>
          <a:p>
            <a:pPr indent="-342900" lvl="0" marL="342900" rtl="0" algn="l">
              <a:lnSpc>
                <a:spcPct val="80000"/>
              </a:lnSpc>
              <a:spcBef>
                <a:spcPts val="544"/>
              </a:spcBef>
              <a:spcAft>
                <a:spcPts val="0"/>
              </a:spcAft>
              <a:buClr>
                <a:srgbClr val="262626"/>
              </a:buClr>
              <a:buSzPts val="2720"/>
              <a:buChar char="•"/>
            </a:pPr>
            <a:r>
              <a:rPr i="1" lang="ru-RU" sz="2720">
                <a:solidFill>
                  <a:srgbClr val="262626"/>
                </a:solidFill>
              </a:rPr>
              <a:t>“pseudo-folksiness and fundamental dishonesty”</a:t>
            </a:r>
            <a:endParaRPr i="1" sz="2720">
              <a:solidFill>
                <a:srgbClr val="262626"/>
              </a:solidFill>
            </a:endParaRPr>
          </a:p>
          <a:p>
            <a:pPr indent="-342900" lvl="0" marL="342900" rtl="0" algn="r">
              <a:lnSpc>
                <a:spcPct val="80000"/>
              </a:lnSpc>
              <a:spcBef>
                <a:spcPts val="357"/>
              </a:spcBef>
              <a:spcAft>
                <a:spcPts val="0"/>
              </a:spcAft>
              <a:buClr>
                <a:schemeClr val="dk1"/>
              </a:buClr>
              <a:buSzPts val="1785"/>
              <a:buNone/>
            </a:pPr>
            <a:r>
              <a:t/>
            </a:r>
            <a:endParaRPr sz="1785">
              <a:solidFill>
                <a:srgbClr val="262626"/>
              </a:solidFill>
            </a:endParaRPr>
          </a:p>
          <a:p>
            <a:pPr indent="-342900" lvl="0" marL="342900" rtl="0" algn="r">
              <a:lnSpc>
                <a:spcPct val="80000"/>
              </a:lnSpc>
              <a:spcBef>
                <a:spcPts val="357"/>
              </a:spcBef>
              <a:spcAft>
                <a:spcPts val="0"/>
              </a:spcAft>
              <a:buClr>
                <a:srgbClr val="262626"/>
              </a:buClr>
              <a:buSzPts val="1785"/>
              <a:buNone/>
            </a:pPr>
            <a:r>
              <a:rPr lang="ru-RU" sz="1785">
                <a:solidFill>
                  <a:srgbClr val="262626"/>
                </a:solidFill>
              </a:rPr>
              <a:t>Acton and Potts, 2013; Potts, 2013</a:t>
            </a:r>
            <a:endParaRPr sz="1785">
              <a:solidFill>
                <a:srgbClr val="262626"/>
              </a:solidFill>
            </a:endParaRPr>
          </a:p>
          <a:p>
            <a:pPr indent="-170180" lvl="0" marL="342900" rtl="0" algn="l">
              <a:lnSpc>
                <a:spcPct val="80000"/>
              </a:lnSpc>
              <a:spcBef>
                <a:spcPts val="544"/>
              </a:spcBef>
              <a:spcAft>
                <a:spcPts val="0"/>
              </a:spcAft>
              <a:buClr>
                <a:schemeClr val="dk1"/>
              </a:buClr>
              <a:buSzPts val="2720"/>
              <a:buNone/>
            </a:pPr>
            <a:r>
              <a:t/>
            </a:r>
            <a:endParaRPr sz="272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7030A0"/>
              </a:buClr>
              <a:buSzPts val="4400"/>
              <a:buFont typeface="Calibri"/>
              <a:buNone/>
            </a:pPr>
            <a:r>
              <a:rPr lang="ru-RU">
                <a:solidFill>
                  <a:srgbClr val="7030A0"/>
                </a:solidFill>
              </a:rPr>
              <a:t>Дебаты 2008</a:t>
            </a:r>
            <a:endParaRPr>
              <a:solidFill>
                <a:srgbClr val="7030A0"/>
              </a:solidFill>
            </a:endParaRPr>
          </a:p>
        </p:txBody>
      </p:sp>
      <p:sp>
        <p:nvSpPr>
          <p:cNvPr id="259" name="Google Shape;259;p4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7030A0"/>
              </a:buClr>
              <a:buSzPts val="3200"/>
              <a:buChar char="•"/>
            </a:pPr>
            <a:r>
              <a:rPr lang="ru-RU">
                <a:solidFill>
                  <a:srgbClr val="7030A0"/>
                </a:solidFill>
              </a:rPr>
              <a:t>Joe Biden</a:t>
            </a:r>
            <a:r>
              <a:rPr lang="ru-RU">
                <a:solidFill>
                  <a:srgbClr val="262626"/>
                </a:solidFill>
              </a:rPr>
              <a:t>, Palin’s opponent:</a:t>
            </a:r>
            <a:endParaRPr/>
          </a:p>
          <a:p>
            <a:pPr indent="-139700" lvl="0" marL="342900" rtl="0" algn="l">
              <a:spcBef>
                <a:spcPts val="640"/>
              </a:spcBef>
              <a:spcAft>
                <a:spcPts val="0"/>
              </a:spcAft>
              <a:buClr>
                <a:schemeClr val="dk1"/>
              </a:buClr>
              <a:buSzPts val="3200"/>
              <a:buNone/>
            </a:pPr>
            <a:r>
              <a:t/>
            </a:r>
            <a:endParaRPr>
              <a:solidFill>
                <a:srgbClr val="262626"/>
              </a:solidFill>
            </a:endParaRPr>
          </a:p>
          <a:p>
            <a:pPr indent="-342900" lvl="0" marL="342900" rtl="0" algn="l">
              <a:spcBef>
                <a:spcPts val="640"/>
              </a:spcBef>
              <a:spcAft>
                <a:spcPts val="0"/>
              </a:spcAft>
              <a:buClr>
                <a:srgbClr val="262626"/>
              </a:buClr>
              <a:buSzPts val="3200"/>
              <a:buNone/>
            </a:pPr>
            <a:r>
              <a:rPr lang="ru-RU">
                <a:solidFill>
                  <a:srgbClr val="262626"/>
                </a:solidFill>
              </a:rPr>
              <a:t>“</a:t>
            </a:r>
            <a:r>
              <a:rPr i="1" lang="ru-RU">
                <a:solidFill>
                  <a:srgbClr val="262626"/>
                </a:solidFill>
              </a:rPr>
              <a:t>We should be helping them build schools to compete for </a:t>
            </a:r>
            <a:r>
              <a:rPr i="1" lang="ru-RU">
                <a:solidFill>
                  <a:srgbClr val="7030A0"/>
                </a:solidFill>
              </a:rPr>
              <a:t>those hearts and minds of the people in the region</a:t>
            </a:r>
            <a:r>
              <a:rPr i="1" lang="ru-RU">
                <a:solidFill>
                  <a:srgbClr val="262626"/>
                </a:solidFill>
              </a:rPr>
              <a:t>”</a:t>
            </a:r>
            <a:endParaRPr/>
          </a:p>
          <a:p>
            <a:pPr indent="-342900" lvl="0" marL="342900" rtl="0" algn="r">
              <a:spcBef>
                <a:spcPts val="360"/>
              </a:spcBef>
              <a:spcAft>
                <a:spcPts val="0"/>
              </a:spcAft>
              <a:buClr>
                <a:schemeClr val="dk1"/>
              </a:buClr>
              <a:buSzPts val="1800"/>
              <a:buNone/>
            </a:pPr>
            <a:r>
              <a:t/>
            </a:r>
            <a:endParaRPr sz="1800">
              <a:solidFill>
                <a:srgbClr val="262626"/>
              </a:solidFill>
            </a:endParaRPr>
          </a:p>
          <a:p>
            <a:pPr indent="-342900" lvl="0" marL="342900" rtl="0" algn="r">
              <a:spcBef>
                <a:spcPts val="360"/>
              </a:spcBef>
              <a:spcAft>
                <a:spcPts val="0"/>
              </a:spcAft>
              <a:buClr>
                <a:schemeClr val="dk1"/>
              </a:buClr>
              <a:buSzPts val="1800"/>
              <a:buNone/>
            </a:pPr>
            <a:r>
              <a:t/>
            </a:r>
            <a:endParaRPr sz="1800">
              <a:solidFill>
                <a:srgbClr val="262626"/>
              </a:solidFill>
            </a:endParaRPr>
          </a:p>
          <a:p>
            <a:pPr indent="-342900" lvl="0" marL="342900" rtl="0" algn="r">
              <a:spcBef>
                <a:spcPts val="360"/>
              </a:spcBef>
              <a:spcAft>
                <a:spcPts val="0"/>
              </a:spcAft>
              <a:buClr>
                <a:schemeClr val="dk1"/>
              </a:buClr>
              <a:buSzPts val="1800"/>
              <a:buNone/>
            </a:pPr>
            <a:r>
              <a:t/>
            </a:r>
            <a:endParaRPr sz="1800">
              <a:solidFill>
                <a:srgbClr val="262626"/>
              </a:solidFill>
            </a:endParaRPr>
          </a:p>
          <a:p>
            <a:pPr indent="-342900" lvl="0" marL="342900" rtl="0" algn="r">
              <a:spcBef>
                <a:spcPts val="360"/>
              </a:spcBef>
              <a:spcAft>
                <a:spcPts val="0"/>
              </a:spcAft>
              <a:buClr>
                <a:schemeClr val="dk1"/>
              </a:buClr>
              <a:buSzPts val="1800"/>
              <a:buNone/>
            </a:pPr>
            <a:r>
              <a:t/>
            </a:r>
            <a:endParaRPr sz="1800">
              <a:solidFill>
                <a:srgbClr val="262626"/>
              </a:solidFill>
            </a:endParaRPr>
          </a:p>
          <a:p>
            <a:pPr indent="-342900" lvl="0" marL="342900" rtl="0" algn="r">
              <a:spcBef>
                <a:spcPts val="360"/>
              </a:spcBef>
              <a:spcAft>
                <a:spcPts val="0"/>
              </a:spcAft>
              <a:buClr>
                <a:srgbClr val="262626"/>
              </a:buClr>
              <a:buSzPts val="1800"/>
              <a:buNone/>
            </a:pPr>
            <a:r>
              <a:rPr lang="ru-RU" sz="1800">
                <a:solidFill>
                  <a:srgbClr val="262626"/>
                </a:solidFill>
              </a:rPr>
              <a:t>Acton and Potts, 2013; Potts, 2013</a:t>
            </a:r>
            <a:endParaRPr sz="1800">
              <a:solidFill>
                <a:srgbClr val="262626"/>
              </a:solidFill>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7030A0"/>
              </a:buClr>
              <a:buSzPts val="3959"/>
              <a:buFont typeface="Calibri"/>
              <a:buNone/>
            </a:pPr>
            <a:r>
              <a:rPr lang="ru-RU" sz="3959">
                <a:solidFill>
                  <a:srgbClr val="7030A0"/>
                </a:solidFill>
              </a:rPr>
              <a:t>Характеристики корпуса: репрезентативность</a:t>
            </a:r>
            <a:endParaRPr sz="3959">
              <a:solidFill>
                <a:srgbClr val="7030A0"/>
              </a:solidFill>
            </a:endParaRPr>
          </a:p>
        </p:txBody>
      </p:sp>
      <p:sp>
        <p:nvSpPr>
          <p:cNvPr id="102" name="Google Shape;102;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rgbClr val="262626"/>
              </a:buClr>
              <a:buSzPts val="2000"/>
              <a:buChar char="•"/>
            </a:pPr>
            <a:r>
              <a:rPr lang="ru-RU" sz="2000">
                <a:solidFill>
                  <a:srgbClr val="262626"/>
                </a:solidFill>
              </a:rPr>
              <a:t>Тексты, входящие в корпус, должны быть собраны по определенным принципам, чтобы представлять определенный пласт языка или весь язык в определенный период времени. Это параметр называется </a:t>
            </a:r>
            <a:r>
              <a:rPr b="1" lang="ru-RU" sz="2000">
                <a:solidFill>
                  <a:srgbClr val="262626"/>
                </a:solidFill>
              </a:rPr>
              <a:t>репрезентативность</a:t>
            </a:r>
            <a:r>
              <a:rPr lang="ru-RU" sz="2000">
                <a:solidFill>
                  <a:srgbClr val="262626"/>
                </a:solidFill>
              </a:rPr>
              <a:t> (англ. </a:t>
            </a:r>
            <a:r>
              <a:rPr i="1" lang="ru-RU" sz="2000">
                <a:solidFill>
                  <a:srgbClr val="262626"/>
                </a:solidFill>
              </a:rPr>
              <a:t>representativeness</a:t>
            </a:r>
            <a:r>
              <a:rPr lang="ru-RU" sz="2000">
                <a:solidFill>
                  <a:srgbClr val="262626"/>
                </a:solidFill>
              </a:rPr>
              <a:t>).</a:t>
            </a:r>
            <a:endParaRPr/>
          </a:p>
          <a:p>
            <a:pPr indent="-342900" lvl="0" marL="342900" rtl="0" algn="l">
              <a:lnSpc>
                <a:spcPct val="80000"/>
              </a:lnSpc>
              <a:spcBef>
                <a:spcPts val="400"/>
              </a:spcBef>
              <a:spcAft>
                <a:spcPts val="0"/>
              </a:spcAft>
              <a:buClr>
                <a:schemeClr val="dk1"/>
              </a:buClr>
              <a:buSzPts val="2000"/>
              <a:buNone/>
            </a:pPr>
            <a:r>
              <a:t/>
            </a:r>
            <a:endParaRPr sz="2000">
              <a:solidFill>
                <a:srgbClr val="262626"/>
              </a:solidFill>
            </a:endParaRPr>
          </a:p>
          <a:p>
            <a:pPr indent="-342900" lvl="0" marL="342900" rtl="0" algn="l">
              <a:lnSpc>
                <a:spcPct val="80000"/>
              </a:lnSpc>
              <a:spcBef>
                <a:spcPts val="400"/>
              </a:spcBef>
              <a:spcAft>
                <a:spcPts val="0"/>
              </a:spcAft>
              <a:buClr>
                <a:srgbClr val="262626"/>
              </a:buClr>
              <a:buSzPts val="2000"/>
              <a:buChar char="•"/>
            </a:pPr>
            <a:r>
              <a:rPr b="1" lang="ru-RU" sz="2000">
                <a:solidFill>
                  <a:srgbClr val="262626"/>
                </a:solidFill>
              </a:rPr>
              <a:t>Репрезентативность</a:t>
            </a:r>
            <a:r>
              <a:rPr lang="ru-RU" sz="2000">
                <a:solidFill>
                  <a:srgbClr val="262626"/>
                </a:solidFill>
              </a:rPr>
              <a:t> – свойство корпуса, заключающееся в статистически достоверном представлении языка или его части и достигаемое за счет необходимого объема и жанрового разнообразия текстов.</a:t>
            </a:r>
            <a:endParaRPr/>
          </a:p>
          <a:p>
            <a:pPr indent="-342900" lvl="0" marL="342900" rtl="0" algn="l">
              <a:lnSpc>
                <a:spcPct val="80000"/>
              </a:lnSpc>
              <a:spcBef>
                <a:spcPts val="400"/>
              </a:spcBef>
              <a:spcAft>
                <a:spcPts val="0"/>
              </a:spcAft>
              <a:buClr>
                <a:schemeClr val="dk1"/>
              </a:buClr>
              <a:buSzPts val="2000"/>
              <a:buNone/>
            </a:pPr>
            <a:r>
              <a:t/>
            </a:r>
            <a:endParaRPr sz="2000">
              <a:solidFill>
                <a:srgbClr val="262626"/>
              </a:solidFill>
            </a:endParaRPr>
          </a:p>
          <a:p>
            <a:pPr indent="-342900" lvl="0" marL="342900" rtl="0" algn="l">
              <a:lnSpc>
                <a:spcPct val="80000"/>
              </a:lnSpc>
              <a:spcBef>
                <a:spcPts val="400"/>
              </a:spcBef>
              <a:spcAft>
                <a:spcPts val="0"/>
              </a:spcAft>
              <a:buClr>
                <a:srgbClr val="262626"/>
              </a:buClr>
              <a:buSzPts val="2000"/>
              <a:buChar char="•"/>
            </a:pPr>
            <a:r>
              <a:rPr b="1" lang="ru-RU" sz="2000">
                <a:solidFill>
                  <a:srgbClr val="262626"/>
                </a:solidFill>
              </a:rPr>
              <a:t>Представительная, или репрезентативная, выборка</a:t>
            </a:r>
            <a:r>
              <a:rPr lang="ru-RU" sz="2000">
                <a:solidFill>
                  <a:srgbClr val="262626"/>
                </a:solidFill>
              </a:rPr>
              <a:t> (англ. </a:t>
            </a:r>
            <a:r>
              <a:rPr i="1" lang="ru-RU" sz="2000">
                <a:solidFill>
                  <a:srgbClr val="262626"/>
                </a:solidFill>
              </a:rPr>
              <a:t>representative sampling</a:t>
            </a:r>
            <a:r>
              <a:rPr lang="ru-RU" sz="2000">
                <a:solidFill>
                  <a:srgbClr val="262626"/>
                </a:solidFill>
              </a:rPr>
              <a:t>) – такой объем материала, увеличение которого уже почти никак не повлияет на распределение единиц.</a:t>
            </a:r>
            <a:endParaRPr/>
          </a:p>
          <a:p>
            <a:pPr indent="-215900" lvl="0" marL="342900" rtl="0" algn="l">
              <a:lnSpc>
                <a:spcPct val="80000"/>
              </a:lnSpc>
              <a:spcBef>
                <a:spcPts val="400"/>
              </a:spcBef>
              <a:spcAft>
                <a:spcPts val="0"/>
              </a:spcAft>
              <a:buClr>
                <a:schemeClr val="dk1"/>
              </a:buClr>
              <a:buSzPts val="2000"/>
              <a:buNone/>
            </a:pPr>
            <a:r>
              <a:t/>
            </a:r>
            <a:endParaRPr sz="2000">
              <a:solidFill>
                <a:srgbClr val="262626"/>
              </a:solidFill>
            </a:endParaRPr>
          </a:p>
          <a:p>
            <a:pPr indent="-342900" lvl="0" marL="342900" rtl="0" algn="r">
              <a:lnSpc>
                <a:spcPct val="80000"/>
              </a:lnSpc>
              <a:spcBef>
                <a:spcPts val="400"/>
              </a:spcBef>
              <a:spcAft>
                <a:spcPts val="0"/>
              </a:spcAft>
              <a:buClr>
                <a:srgbClr val="262626"/>
              </a:buClr>
              <a:buSzPts val="2000"/>
              <a:buNone/>
            </a:pPr>
            <a:r>
              <a:rPr lang="ru-RU" sz="2000">
                <a:solidFill>
                  <a:srgbClr val="262626"/>
                </a:solidFill>
              </a:rPr>
              <a:t>(Копотев 2014: Глава 1)</a:t>
            </a:r>
            <a:endParaRPr sz="2000">
              <a:solidFill>
                <a:srgbClr val="262626"/>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7030A0"/>
              </a:buClr>
              <a:buSzPts val="4400"/>
              <a:buFont typeface="Calibri"/>
              <a:buNone/>
            </a:pPr>
            <a:r>
              <a:rPr lang="ru-RU">
                <a:solidFill>
                  <a:srgbClr val="7030A0"/>
                </a:solidFill>
              </a:rPr>
              <a:t>И все, все, все:</a:t>
            </a:r>
            <a:endParaRPr>
              <a:solidFill>
                <a:srgbClr val="7030A0"/>
              </a:solidFill>
            </a:endParaRPr>
          </a:p>
        </p:txBody>
      </p:sp>
      <p:sp>
        <p:nvSpPr>
          <p:cNvPr id="265" name="Google Shape;265;p4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262626"/>
              </a:buClr>
              <a:buSzPts val="3200"/>
              <a:buChar char="•"/>
            </a:pPr>
            <a:r>
              <a:rPr lang="ru-RU">
                <a:solidFill>
                  <a:srgbClr val="262626"/>
                </a:solidFill>
              </a:rPr>
              <a:t>В полиции: </a:t>
            </a:r>
            <a:r>
              <a:rPr i="1" lang="ru-RU">
                <a:solidFill>
                  <a:srgbClr val="262626"/>
                </a:solidFill>
              </a:rPr>
              <a:t>make </a:t>
            </a:r>
            <a:r>
              <a:rPr i="1" lang="ru-RU">
                <a:solidFill>
                  <a:srgbClr val="7030A0"/>
                </a:solidFill>
              </a:rPr>
              <a:t>that phone call </a:t>
            </a:r>
            <a:r>
              <a:rPr i="1" lang="ru-RU">
                <a:solidFill>
                  <a:srgbClr val="262626"/>
                </a:solidFill>
              </a:rPr>
              <a:t>right now</a:t>
            </a:r>
            <a:endParaRPr/>
          </a:p>
          <a:p>
            <a:pPr indent="-342900" lvl="0" marL="342900" rtl="0" algn="l">
              <a:spcBef>
                <a:spcPts val="640"/>
              </a:spcBef>
              <a:spcAft>
                <a:spcPts val="0"/>
              </a:spcAft>
              <a:buClr>
                <a:schemeClr val="dk1"/>
              </a:buClr>
              <a:buSzPts val="3200"/>
              <a:buNone/>
            </a:pPr>
            <a:r>
              <a:t/>
            </a:r>
            <a:endParaRPr i="1">
              <a:solidFill>
                <a:srgbClr val="262626"/>
              </a:solidFill>
            </a:endParaRPr>
          </a:p>
          <a:p>
            <a:pPr indent="-342900" lvl="0" marL="342900" rtl="0" algn="l">
              <a:spcBef>
                <a:spcPts val="640"/>
              </a:spcBef>
              <a:spcAft>
                <a:spcPts val="0"/>
              </a:spcAft>
              <a:buClr>
                <a:srgbClr val="262626"/>
              </a:buClr>
              <a:buSzPts val="3200"/>
              <a:buChar char="•"/>
            </a:pPr>
            <a:r>
              <a:rPr lang="ru-RU">
                <a:solidFill>
                  <a:srgbClr val="262626"/>
                </a:solidFill>
              </a:rPr>
              <a:t>Стюард(есса): </a:t>
            </a:r>
            <a:r>
              <a:rPr i="1" lang="ru-RU">
                <a:solidFill>
                  <a:srgbClr val="262626"/>
                </a:solidFill>
              </a:rPr>
              <a:t>get </a:t>
            </a:r>
            <a:r>
              <a:rPr i="1" lang="ru-RU">
                <a:solidFill>
                  <a:srgbClr val="7030A0"/>
                </a:solidFill>
              </a:rPr>
              <a:t>those bags </a:t>
            </a:r>
            <a:r>
              <a:rPr i="1" lang="ru-RU">
                <a:solidFill>
                  <a:srgbClr val="262626"/>
                </a:solidFill>
              </a:rPr>
              <a:t>under </a:t>
            </a:r>
            <a:r>
              <a:rPr i="1" lang="ru-RU">
                <a:solidFill>
                  <a:srgbClr val="7030A0"/>
                </a:solidFill>
              </a:rPr>
              <a:t>that seat in front of you</a:t>
            </a:r>
            <a:endParaRPr/>
          </a:p>
          <a:p>
            <a:pPr indent="-342900" lvl="0" marL="342900" rtl="0" algn="l">
              <a:spcBef>
                <a:spcPts val="640"/>
              </a:spcBef>
              <a:spcAft>
                <a:spcPts val="0"/>
              </a:spcAft>
              <a:buClr>
                <a:schemeClr val="dk1"/>
              </a:buClr>
              <a:buSzPts val="3200"/>
              <a:buNone/>
            </a:pPr>
            <a:r>
              <a:t/>
            </a:r>
            <a:endParaRPr i="1">
              <a:solidFill>
                <a:srgbClr val="262626"/>
              </a:solidFill>
            </a:endParaRPr>
          </a:p>
          <a:p>
            <a:pPr indent="-342900" lvl="0" marL="342900" rtl="0" algn="l">
              <a:spcBef>
                <a:spcPts val="640"/>
              </a:spcBef>
              <a:spcAft>
                <a:spcPts val="0"/>
              </a:spcAft>
              <a:buClr>
                <a:srgbClr val="262626"/>
              </a:buClr>
              <a:buSzPts val="3200"/>
              <a:buChar char="•"/>
            </a:pPr>
            <a:r>
              <a:rPr lang="ru-RU">
                <a:solidFill>
                  <a:srgbClr val="262626"/>
                </a:solidFill>
              </a:rPr>
              <a:t>Инструктор йоги: </a:t>
            </a:r>
            <a:r>
              <a:rPr i="1" lang="ru-RU">
                <a:solidFill>
                  <a:srgbClr val="262626"/>
                </a:solidFill>
              </a:rPr>
              <a:t>get </a:t>
            </a:r>
            <a:r>
              <a:rPr i="1" lang="ru-RU">
                <a:solidFill>
                  <a:srgbClr val="7030A0"/>
                </a:solidFill>
              </a:rPr>
              <a:t>that left arm </a:t>
            </a:r>
            <a:r>
              <a:rPr i="1" lang="ru-RU">
                <a:solidFill>
                  <a:srgbClr val="262626"/>
                </a:solidFill>
              </a:rPr>
              <a:t>up over </a:t>
            </a:r>
            <a:r>
              <a:rPr i="1" lang="ru-RU">
                <a:solidFill>
                  <a:srgbClr val="7030A0"/>
                </a:solidFill>
              </a:rPr>
              <a:t>that head</a:t>
            </a:r>
            <a:endParaRPr i="1">
              <a:solidFill>
                <a:srgbClr val="7030A0"/>
              </a:solidFill>
            </a:endParaRPr>
          </a:p>
          <a:p>
            <a:pPr indent="-342900" lvl="0" marL="342900" rtl="0" algn="r">
              <a:spcBef>
                <a:spcPts val="360"/>
              </a:spcBef>
              <a:spcAft>
                <a:spcPts val="0"/>
              </a:spcAft>
              <a:buClr>
                <a:srgbClr val="262626"/>
              </a:buClr>
              <a:buSzPts val="1800"/>
              <a:buNone/>
            </a:pPr>
            <a:r>
              <a:rPr lang="ru-RU" sz="1800">
                <a:solidFill>
                  <a:srgbClr val="262626"/>
                </a:solidFill>
              </a:rPr>
              <a:t>Acton and Potts, 2013; Potts, 2013</a:t>
            </a:r>
            <a:endParaRPr sz="1800">
              <a:solidFill>
                <a:srgbClr val="262626"/>
              </a:solidFill>
            </a:endParaRPr>
          </a:p>
          <a:p>
            <a:pPr indent="-139700" lvl="0" marL="342900" rtl="0" algn="l">
              <a:spcBef>
                <a:spcPts val="640"/>
              </a:spcBef>
              <a:spcAft>
                <a:spcPts val="0"/>
              </a:spcAft>
              <a:buClr>
                <a:schemeClr val="dk1"/>
              </a:buClr>
              <a:buSzPts val="3200"/>
              <a:buNone/>
            </a:pPr>
            <a:r>
              <a:t/>
            </a:r>
            <a:endParaRPr i="1">
              <a:solidFill>
                <a:srgbClr val="7030A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7030A0"/>
              </a:buClr>
              <a:buSzPts val="3200"/>
              <a:buFont typeface="Calibri"/>
              <a:buNone/>
            </a:pPr>
            <a:r>
              <a:rPr lang="ru-RU" sz="3200">
                <a:solidFill>
                  <a:srgbClr val="7030A0"/>
                </a:solidFill>
              </a:rPr>
              <a:t>Экспрессивные употребления указательных местоимений</a:t>
            </a:r>
            <a:endParaRPr sz="3200">
              <a:solidFill>
                <a:srgbClr val="7030A0"/>
              </a:solidFill>
            </a:endParaRPr>
          </a:p>
        </p:txBody>
      </p:sp>
      <p:sp>
        <p:nvSpPr>
          <p:cNvPr id="271" name="Google Shape;271;p43"/>
          <p:cNvSpPr txBox="1"/>
          <p:nvPr>
            <p:ph idx="1" type="body"/>
          </p:nvPr>
        </p:nvSpPr>
        <p:spPr>
          <a:xfrm>
            <a:off x="457200" y="1600200"/>
            <a:ext cx="8229600" cy="4900634"/>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rgbClr val="262626"/>
              </a:buClr>
              <a:buSzPts val="2480"/>
              <a:buChar char="•"/>
            </a:pPr>
            <a:r>
              <a:rPr lang="ru-RU" sz="2480">
                <a:solidFill>
                  <a:srgbClr val="262626"/>
                </a:solidFill>
              </a:rPr>
              <a:t>давно известны лингвистам</a:t>
            </a:r>
            <a:endParaRPr/>
          </a:p>
          <a:p>
            <a:pPr indent="-342900" lvl="0" marL="342900" rtl="0" algn="l">
              <a:lnSpc>
                <a:spcPct val="80000"/>
              </a:lnSpc>
              <a:spcBef>
                <a:spcPts val="496"/>
              </a:spcBef>
              <a:spcAft>
                <a:spcPts val="0"/>
              </a:spcAft>
              <a:buClr>
                <a:schemeClr val="dk1"/>
              </a:buClr>
              <a:buSzPts val="2480"/>
              <a:buNone/>
            </a:pPr>
            <a:r>
              <a:t/>
            </a:r>
            <a:endParaRPr sz="2480">
              <a:solidFill>
                <a:srgbClr val="262626"/>
              </a:solidFill>
            </a:endParaRPr>
          </a:p>
          <a:p>
            <a:pPr indent="-342900" lvl="0" marL="342900" rtl="0" algn="l">
              <a:lnSpc>
                <a:spcPct val="80000"/>
              </a:lnSpc>
              <a:spcBef>
                <a:spcPts val="496"/>
              </a:spcBef>
              <a:spcAft>
                <a:spcPts val="0"/>
              </a:spcAft>
              <a:buClr>
                <a:srgbClr val="262626"/>
              </a:buClr>
              <a:buSzPts val="2480"/>
              <a:buChar char="•"/>
            </a:pPr>
            <a:r>
              <a:rPr lang="ru-RU" sz="2480">
                <a:solidFill>
                  <a:srgbClr val="262626"/>
                </a:solidFill>
              </a:rPr>
              <a:t>есть и в русском: </a:t>
            </a:r>
            <a:endParaRPr/>
          </a:p>
          <a:p>
            <a:pPr indent="-285750" lvl="1" marL="742950" rtl="0" algn="l">
              <a:lnSpc>
                <a:spcPct val="80000"/>
              </a:lnSpc>
              <a:spcBef>
                <a:spcPts val="434"/>
              </a:spcBef>
              <a:spcAft>
                <a:spcPts val="0"/>
              </a:spcAft>
              <a:buClr>
                <a:schemeClr val="dk1"/>
              </a:buClr>
              <a:buSzPts val="2170"/>
              <a:buChar char="–"/>
            </a:pPr>
            <a:r>
              <a:rPr lang="ru-RU" sz="2170"/>
              <a:t>Смех смехом, а в полицию уже обратилось более двадцати горожан, которые уверяют, что после встречи с этим "похитителем человеческих душ"( так окрестили маньяка журналисты) у них чего-то не хватает. Ох, и мнительные </a:t>
            </a:r>
            <a:r>
              <a:rPr lang="ru-RU" sz="2170">
                <a:solidFill>
                  <a:srgbClr val="7030A0"/>
                </a:solidFill>
              </a:rPr>
              <a:t>эти американцы</a:t>
            </a:r>
            <a:r>
              <a:rPr lang="ru-RU" sz="2170"/>
              <a:t>! У нас бы на такого маньяка народ молился. Лос-анджелесская полиция злоумышленника усиленно разыскивает, но пока безуспешно. [ Похититель душ // «Криминальная хроника», 2003.06.24]</a:t>
            </a:r>
            <a:endParaRPr sz="2170"/>
          </a:p>
          <a:p>
            <a:pPr indent="-285750" lvl="1" marL="742950" rtl="0" algn="l">
              <a:lnSpc>
                <a:spcPct val="80000"/>
              </a:lnSpc>
              <a:spcBef>
                <a:spcPts val="434"/>
              </a:spcBef>
              <a:spcAft>
                <a:spcPts val="0"/>
              </a:spcAft>
              <a:buClr>
                <a:srgbClr val="7030A0"/>
              </a:buClr>
              <a:buSzPts val="2170"/>
              <a:buChar char="–"/>
            </a:pPr>
            <a:r>
              <a:rPr i="1" lang="ru-RU" sz="2170">
                <a:solidFill>
                  <a:srgbClr val="7030A0"/>
                </a:solidFill>
              </a:rPr>
              <a:t>эти дети </a:t>
            </a:r>
            <a:r>
              <a:rPr i="1" lang="ru-RU" sz="2170">
                <a:solidFill>
                  <a:srgbClr val="262626"/>
                </a:solidFill>
              </a:rPr>
              <a:t>мне уже надоели</a:t>
            </a:r>
            <a:endParaRPr/>
          </a:p>
          <a:p>
            <a:pPr indent="-285750" lvl="1" marL="742950" rtl="0" algn="l">
              <a:lnSpc>
                <a:spcPct val="80000"/>
              </a:lnSpc>
              <a:spcBef>
                <a:spcPts val="434"/>
              </a:spcBef>
              <a:spcAft>
                <a:spcPts val="0"/>
              </a:spcAft>
              <a:buClr>
                <a:srgbClr val="262626"/>
              </a:buClr>
              <a:buSzPts val="2170"/>
              <a:buChar char="–"/>
            </a:pPr>
            <a:r>
              <a:rPr i="1" lang="ru-RU" sz="2170">
                <a:solidFill>
                  <a:srgbClr val="262626"/>
                </a:solidFill>
              </a:rPr>
              <a:t>Уберите уже </a:t>
            </a:r>
            <a:r>
              <a:rPr i="1" lang="ru-RU" sz="2170">
                <a:solidFill>
                  <a:srgbClr val="7030A0"/>
                </a:solidFill>
              </a:rPr>
              <a:t>эти ноги </a:t>
            </a:r>
            <a:r>
              <a:rPr i="1" lang="ru-RU" sz="2170">
                <a:solidFill>
                  <a:srgbClr val="262626"/>
                </a:solidFill>
              </a:rPr>
              <a:t>из прохода!</a:t>
            </a:r>
            <a:endParaRPr/>
          </a:p>
          <a:p>
            <a:pPr indent="-285750" lvl="1" marL="742950" rtl="0" algn="l">
              <a:lnSpc>
                <a:spcPct val="80000"/>
              </a:lnSpc>
              <a:spcBef>
                <a:spcPts val="434"/>
              </a:spcBef>
              <a:spcAft>
                <a:spcPts val="0"/>
              </a:spcAft>
              <a:buClr>
                <a:schemeClr val="dk1"/>
              </a:buClr>
              <a:buSzPts val="2170"/>
              <a:buNone/>
            </a:pPr>
            <a:r>
              <a:t/>
            </a:r>
            <a:endParaRPr i="1" sz="2170">
              <a:solidFill>
                <a:srgbClr val="262626"/>
              </a:solidFill>
            </a:endParaRPr>
          </a:p>
          <a:p>
            <a:pPr indent="-285750" lvl="1" marL="742950" rtl="0" algn="r">
              <a:lnSpc>
                <a:spcPct val="80000"/>
              </a:lnSpc>
              <a:spcBef>
                <a:spcPts val="279"/>
              </a:spcBef>
              <a:spcAft>
                <a:spcPts val="0"/>
              </a:spcAft>
              <a:buClr>
                <a:srgbClr val="262626"/>
              </a:buClr>
              <a:buSzPts val="1395"/>
              <a:buNone/>
            </a:pPr>
            <a:r>
              <a:rPr lang="ru-RU" sz="1395">
                <a:solidFill>
                  <a:srgbClr val="262626"/>
                </a:solidFill>
              </a:rPr>
              <a:t>Acton and Potts, 2013; Potts, 2013</a:t>
            </a:r>
            <a:endParaRPr sz="1395">
              <a:solidFill>
                <a:srgbClr val="262626"/>
              </a:solidFill>
            </a:endParaRPr>
          </a:p>
          <a:p>
            <a:pPr indent="-285750" lvl="1" marL="742950" rtl="0" algn="r">
              <a:lnSpc>
                <a:spcPct val="80000"/>
              </a:lnSpc>
              <a:spcBef>
                <a:spcPts val="434"/>
              </a:spcBef>
              <a:spcAft>
                <a:spcPts val="0"/>
              </a:spcAft>
              <a:buClr>
                <a:schemeClr val="dk1"/>
              </a:buClr>
              <a:buSzPts val="2170"/>
              <a:buNone/>
            </a:pPr>
            <a:r>
              <a:t/>
            </a:r>
            <a:endParaRPr i="1" sz="2170">
              <a:solidFill>
                <a:srgbClr val="262626"/>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7030A0"/>
              </a:buClr>
              <a:buSzPts val="4400"/>
              <a:buFont typeface="Calibri"/>
              <a:buNone/>
            </a:pPr>
            <a:r>
              <a:rPr lang="ru-RU">
                <a:solidFill>
                  <a:srgbClr val="7030A0"/>
                </a:solidFill>
              </a:rPr>
              <a:t>Корпусный подход</a:t>
            </a:r>
            <a:endParaRPr>
              <a:solidFill>
                <a:srgbClr val="7030A0"/>
              </a:solidFill>
            </a:endParaRPr>
          </a:p>
        </p:txBody>
      </p:sp>
      <p:sp>
        <p:nvSpPr>
          <p:cNvPr id="277" name="Google Shape;277;p4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rgbClr val="262626"/>
              </a:buClr>
              <a:buSzPts val="3200"/>
              <a:buNone/>
            </a:pPr>
            <a:r>
              <a:rPr lang="ru-RU">
                <a:solidFill>
                  <a:srgbClr val="262626"/>
                </a:solidFill>
              </a:rPr>
              <a:t>Эти утверждения импрессионистические</a:t>
            </a:r>
            <a:endParaRPr/>
          </a:p>
          <a:p>
            <a:pPr indent="-342900" lvl="0" marL="342900" rtl="0" algn="l">
              <a:spcBef>
                <a:spcPts val="640"/>
              </a:spcBef>
              <a:spcAft>
                <a:spcPts val="0"/>
              </a:spcAft>
              <a:buClr>
                <a:schemeClr val="dk1"/>
              </a:buClr>
              <a:buSzPts val="3200"/>
              <a:buNone/>
            </a:pPr>
            <a:r>
              <a:t/>
            </a:r>
            <a:endParaRPr>
              <a:solidFill>
                <a:srgbClr val="262626"/>
              </a:solidFill>
            </a:endParaRPr>
          </a:p>
          <a:p>
            <a:pPr indent="-342900" lvl="0" marL="342900" rtl="0" algn="l">
              <a:spcBef>
                <a:spcPts val="640"/>
              </a:spcBef>
              <a:spcAft>
                <a:spcPts val="0"/>
              </a:spcAft>
              <a:buClr>
                <a:srgbClr val="262626"/>
              </a:buClr>
              <a:buSzPts val="3200"/>
              <a:buNone/>
            </a:pPr>
            <a:r>
              <a:rPr lang="ru-RU">
                <a:solidFill>
                  <a:srgbClr val="262626"/>
                </a:solidFill>
              </a:rPr>
              <a:t>Можем ли мы их квантифицировать?</a:t>
            </a:r>
            <a:endParaRPr/>
          </a:p>
          <a:p>
            <a:pPr indent="-342900" lvl="0" marL="342900" rtl="0" algn="l">
              <a:spcBef>
                <a:spcPts val="640"/>
              </a:spcBef>
              <a:spcAft>
                <a:spcPts val="0"/>
              </a:spcAft>
              <a:buClr>
                <a:schemeClr val="dk1"/>
              </a:buClr>
              <a:buSzPts val="3200"/>
              <a:buNone/>
            </a:pPr>
            <a:r>
              <a:t/>
            </a:r>
            <a:endParaRPr>
              <a:solidFill>
                <a:srgbClr val="262626"/>
              </a:solidFill>
            </a:endParaRPr>
          </a:p>
          <a:p>
            <a:pPr indent="-342900" lvl="0" marL="342900" rtl="0" algn="l">
              <a:spcBef>
                <a:spcPts val="640"/>
              </a:spcBef>
              <a:spcAft>
                <a:spcPts val="0"/>
              </a:spcAft>
              <a:buClr>
                <a:schemeClr val="dk1"/>
              </a:buClr>
              <a:buSzPts val="3200"/>
              <a:buNone/>
            </a:pPr>
            <a:r>
              <a:t/>
            </a:r>
            <a:endParaRPr>
              <a:solidFill>
                <a:srgbClr val="262626"/>
              </a:solidFill>
            </a:endParaRPr>
          </a:p>
          <a:p>
            <a:pPr indent="-342900" lvl="0" marL="342900" rtl="0" algn="r">
              <a:spcBef>
                <a:spcPts val="360"/>
              </a:spcBef>
              <a:spcAft>
                <a:spcPts val="0"/>
              </a:spcAft>
              <a:buClr>
                <a:srgbClr val="262626"/>
              </a:buClr>
              <a:buSzPts val="1800"/>
              <a:buNone/>
            </a:pPr>
            <a:r>
              <a:rPr lang="ru-RU" sz="1800">
                <a:solidFill>
                  <a:srgbClr val="262626"/>
                </a:solidFill>
              </a:rPr>
              <a:t>Acton and Potts, 2013; Potts, 2013</a:t>
            </a:r>
            <a:endParaRPr sz="1800">
              <a:solidFill>
                <a:srgbClr val="262626"/>
              </a:solidFill>
            </a:endParaRPr>
          </a:p>
          <a:p>
            <a:pPr indent="-342900" lvl="0" marL="342900" rtl="0" algn="r">
              <a:spcBef>
                <a:spcPts val="640"/>
              </a:spcBef>
              <a:spcAft>
                <a:spcPts val="0"/>
              </a:spcAft>
              <a:buClr>
                <a:schemeClr val="dk1"/>
              </a:buClr>
              <a:buSzPts val="3200"/>
              <a:buNone/>
            </a:pPr>
            <a:r>
              <a:t/>
            </a:r>
            <a:endParaRPr>
              <a:solidFill>
                <a:srgbClr val="262626"/>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7030A0"/>
              </a:buClr>
              <a:buSzPts val="2800"/>
              <a:buFont typeface="Calibri"/>
              <a:buNone/>
            </a:pPr>
            <a:r>
              <a:rPr lang="ru-RU" sz="2800">
                <a:solidFill>
                  <a:srgbClr val="7030A0"/>
                </a:solidFill>
              </a:rPr>
              <a:t>Experience Project: признания</a:t>
            </a:r>
            <a:endParaRPr sz="2800">
              <a:solidFill>
                <a:srgbClr val="7030A0"/>
              </a:solidFill>
            </a:endParaRPr>
          </a:p>
        </p:txBody>
      </p:sp>
      <p:pic>
        <p:nvPicPr>
          <p:cNvPr id="283" name="Google Shape;283;p45"/>
          <p:cNvPicPr preferRelativeResize="0"/>
          <p:nvPr>
            <p:ph idx="1" type="body"/>
          </p:nvPr>
        </p:nvPicPr>
        <p:blipFill rotWithShape="1">
          <a:blip r:embed="rId3">
            <a:alphaModFix/>
          </a:blip>
          <a:srcRect b="0" l="0" r="0" t="0"/>
          <a:stretch/>
        </p:blipFill>
        <p:spPr>
          <a:xfrm>
            <a:off x="1071538" y="1071546"/>
            <a:ext cx="6858048" cy="5214974"/>
          </a:xfrm>
          <a:prstGeom prst="rect">
            <a:avLst/>
          </a:prstGeom>
          <a:noFill/>
          <a:ln>
            <a:noFill/>
          </a:ln>
        </p:spPr>
      </p:pic>
      <p:sp>
        <p:nvSpPr>
          <p:cNvPr id="284" name="Google Shape;284;p45"/>
          <p:cNvSpPr/>
          <p:nvPr/>
        </p:nvSpPr>
        <p:spPr>
          <a:xfrm>
            <a:off x="5572132" y="6286520"/>
            <a:ext cx="3419141" cy="36933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rgbClr val="262626"/>
              </a:buClr>
              <a:buSzPts val="1800"/>
              <a:buFont typeface="Calibri"/>
              <a:buNone/>
            </a:pPr>
            <a:r>
              <a:rPr b="0" i="0" lang="ru-RU" sz="1800" u="none" cap="none" strike="noStrike">
                <a:solidFill>
                  <a:srgbClr val="262626"/>
                </a:solidFill>
                <a:latin typeface="Calibri"/>
                <a:ea typeface="Calibri"/>
                <a:cs typeface="Calibri"/>
                <a:sym typeface="Calibri"/>
              </a:rPr>
              <a:t>Acton and Potts, 2013; Potts, 2013</a:t>
            </a:r>
            <a:endParaRPr b="0" i="0" sz="1800" u="none" cap="none" strike="noStrike">
              <a:solidFill>
                <a:srgbClr val="262626"/>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7030A0"/>
              </a:buClr>
              <a:buSzPts val="4400"/>
              <a:buFont typeface="Calibri"/>
              <a:buNone/>
            </a:pPr>
            <a:r>
              <a:rPr lang="ru-RU">
                <a:solidFill>
                  <a:srgbClr val="7030A0"/>
                </a:solidFill>
              </a:rPr>
              <a:t>Experience Project: признания</a:t>
            </a:r>
            <a:endParaRPr>
              <a:solidFill>
                <a:srgbClr val="7030A0"/>
              </a:solidFill>
            </a:endParaRPr>
          </a:p>
        </p:txBody>
      </p:sp>
      <p:pic>
        <p:nvPicPr>
          <p:cNvPr id="290" name="Google Shape;290;p46"/>
          <p:cNvPicPr preferRelativeResize="0"/>
          <p:nvPr>
            <p:ph idx="1" type="body"/>
          </p:nvPr>
        </p:nvPicPr>
        <p:blipFill rotWithShape="1">
          <a:blip r:embed="rId3">
            <a:alphaModFix/>
          </a:blip>
          <a:srcRect b="0" l="0" r="0" t="0"/>
          <a:stretch/>
        </p:blipFill>
        <p:spPr>
          <a:xfrm>
            <a:off x="1071538" y="1357298"/>
            <a:ext cx="7000875" cy="4071966"/>
          </a:xfrm>
          <a:prstGeom prst="rect">
            <a:avLst/>
          </a:prstGeom>
          <a:noFill/>
          <a:ln>
            <a:noFill/>
          </a:ln>
        </p:spPr>
      </p:pic>
      <p:sp>
        <p:nvSpPr>
          <p:cNvPr id="291" name="Google Shape;291;p46"/>
          <p:cNvSpPr/>
          <p:nvPr/>
        </p:nvSpPr>
        <p:spPr>
          <a:xfrm>
            <a:off x="5214942" y="6215082"/>
            <a:ext cx="3419141" cy="36933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rgbClr val="262626"/>
              </a:buClr>
              <a:buSzPts val="1800"/>
              <a:buFont typeface="Calibri"/>
              <a:buNone/>
            </a:pPr>
            <a:r>
              <a:rPr b="0" i="0" lang="ru-RU" sz="1800" u="none" cap="none" strike="noStrike">
                <a:solidFill>
                  <a:srgbClr val="262626"/>
                </a:solidFill>
                <a:latin typeface="Calibri"/>
                <a:ea typeface="Calibri"/>
                <a:cs typeface="Calibri"/>
                <a:sym typeface="Calibri"/>
              </a:rPr>
              <a:t>Acton and Potts, 2013; Potts, 2013</a:t>
            </a:r>
            <a:endParaRPr b="0" i="0" sz="1800" u="none" cap="none" strike="noStrike">
              <a:solidFill>
                <a:srgbClr val="262626"/>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7030A0"/>
              </a:buClr>
              <a:buSzPts val="4400"/>
              <a:buFont typeface="Calibri"/>
              <a:buNone/>
            </a:pPr>
            <a:r>
              <a:rPr lang="ru-RU">
                <a:solidFill>
                  <a:srgbClr val="7030A0"/>
                </a:solidFill>
              </a:rPr>
              <a:t>Experience Project: признания</a:t>
            </a:r>
            <a:endParaRPr>
              <a:solidFill>
                <a:srgbClr val="7030A0"/>
              </a:solidFill>
            </a:endParaRPr>
          </a:p>
        </p:txBody>
      </p:sp>
      <p:pic>
        <p:nvPicPr>
          <p:cNvPr id="297" name="Google Shape;297;p47"/>
          <p:cNvPicPr preferRelativeResize="0"/>
          <p:nvPr>
            <p:ph idx="1" type="body"/>
          </p:nvPr>
        </p:nvPicPr>
        <p:blipFill rotWithShape="1">
          <a:blip r:embed="rId3">
            <a:alphaModFix/>
          </a:blip>
          <a:srcRect b="0" l="0" r="0" t="0"/>
          <a:stretch/>
        </p:blipFill>
        <p:spPr>
          <a:xfrm>
            <a:off x="1071538" y="1428736"/>
            <a:ext cx="6867525" cy="4714908"/>
          </a:xfrm>
          <a:prstGeom prst="rect">
            <a:avLst/>
          </a:prstGeom>
          <a:noFill/>
          <a:ln>
            <a:noFill/>
          </a:ln>
        </p:spPr>
      </p:pic>
      <p:sp>
        <p:nvSpPr>
          <p:cNvPr id="298" name="Google Shape;298;p47"/>
          <p:cNvSpPr/>
          <p:nvPr/>
        </p:nvSpPr>
        <p:spPr>
          <a:xfrm>
            <a:off x="5072066" y="6143644"/>
            <a:ext cx="3419141" cy="36933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rgbClr val="262626"/>
              </a:buClr>
              <a:buSzPts val="1800"/>
              <a:buFont typeface="Calibri"/>
              <a:buNone/>
            </a:pPr>
            <a:r>
              <a:rPr b="0" i="0" lang="ru-RU" sz="1800" u="none" cap="none" strike="noStrike">
                <a:solidFill>
                  <a:srgbClr val="262626"/>
                </a:solidFill>
                <a:latin typeface="Calibri"/>
                <a:ea typeface="Calibri"/>
                <a:cs typeface="Calibri"/>
                <a:sym typeface="Calibri"/>
              </a:rPr>
              <a:t>Acton and Potts, 2013; Potts, 2013</a:t>
            </a:r>
            <a:endParaRPr b="0" i="0" sz="1800" u="none" cap="none" strike="noStrike">
              <a:solidFill>
                <a:srgbClr val="262626"/>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7030A0"/>
              </a:buClr>
              <a:buSzPts val="4400"/>
              <a:buFont typeface="Calibri"/>
              <a:buNone/>
            </a:pPr>
            <a:r>
              <a:rPr lang="ru-RU">
                <a:solidFill>
                  <a:srgbClr val="7030A0"/>
                </a:solidFill>
              </a:rPr>
              <a:t>Experience Project: признания</a:t>
            </a:r>
            <a:endParaRPr>
              <a:solidFill>
                <a:srgbClr val="7030A0"/>
              </a:solidFill>
            </a:endParaRPr>
          </a:p>
        </p:txBody>
      </p:sp>
      <p:pic>
        <p:nvPicPr>
          <p:cNvPr id="304" name="Google Shape;304;p48"/>
          <p:cNvPicPr preferRelativeResize="0"/>
          <p:nvPr>
            <p:ph idx="1" type="body"/>
          </p:nvPr>
        </p:nvPicPr>
        <p:blipFill rotWithShape="1">
          <a:blip r:embed="rId3">
            <a:alphaModFix/>
          </a:blip>
          <a:srcRect b="0" l="0" r="0" t="0"/>
          <a:stretch/>
        </p:blipFill>
        <p:spPr>
          <a:xfrm>
            <a:off x="714348" y="1214423"/>
            <a:ext cx="8001056" cy="4786345"/>
          </a:xfrm>
          <a:prstGeom prst="rect">
            <a:avLst/>
          </a:prstGeom>
          <a:noFill/>
          <a:ln>
            <a:noFill/>
          </a:ln>
        </p:spPr>
      </p:pic>
      <p:sp>
        <p:nvSpPr>
          <p:cNvPr id="305" name="Google Shape;305;p48"/>
          <p:cNvSpPr/>
          <p:nvPr/>
        </p:nvSpPr>
        <p:spPr>
          <a:xfrm>
            <a:off x="5214942" y="6215082"/>
            <a:ext cx="3419141" cy="36933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rgbClr val="262626"/>
              </a:buClr>
              <a:buSzPts val="1800"/>
              <a:buFont typeface="Calibri"/>
              <a:buNone/>
            </a:pPr>
            <a:r>
              <a:rPr b="0" i="0" lang="ru-RU" sz="1800" u="none" cap="none" strike="noStrike">
                <a:solidFill>
                  <a:srgbClr val="262626"/>
                </a:solidFill>
                <a:latin typeface="Calibri"/>
                <a:ea typeface="Calibri"/>
                <a:cs typeface="Calibri"/>
                <a:sym typeface="Calibri"/>
              </a:rPr>
              <a:t>Acton and Potts, 2013; Potts, 2013</a:t>
            </a:r>
            <a:endParaRPr b="0" i="0" sz="1800" u="none" cap="none" strike="noStrike">
              <a:solidFill>
                <a:srgbClr val="262626"/>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7030A0"/>
              </a:buClr>
              <a:buSzPts val="4400"/>
              <a:buFont typeface="Calibri"/>
              <a:buNone/>
            </a:pPr>
            <a:r>
              <a:rPr lang="ru-RU">
                <a:solidFill>
                  <a:srgbClr val="7030A0"/>
                </a:solidFill>
              </a:rPr>
              <a:t>Считаем и изображаем</a:t>
            </a:r>
            <a:endParaRPr>
              <a:solidFill>
                <a:srgbClr val="7030A0"/>
              </a:solidFill>
            </a:endParaRPr>
          </a:p>
        </p:txBody>
      </p:sp>
      <p:pic>
        <p:nvPicPr>
          <p:cNvPr id="311" name="Google Shape;311;p49"/>
          <p:cNvPicPr preferRelativeResize="0"/>
          <p:nvPr>
            <p:ph idx="1" type="body"/>
          </p:nvPr>
        </p:nvPicPr>
        <p:blipFill rotWithShape="1">
          <a:blip r:embed="rId3">
            <a:alphaModFix/>
          </a:blip>
          <a:srcRect b="0" l="0" r="0" t="0"/>
          <a:stretch/>
        </p:blipFill>
        <p:spPr>
          <a:xfrm>
            <a:off x="1304924" y="1357298"/>
            <a:ext cx="6767537" cy="4572032"/>
          </a:xfrm>
          <a:prstGeom prst="rect">
            <a:avLst/>
          </a:prstGeom>
          <a:noFill/>
          <a:ln>
            <a:noFill/>
          </a:ln>
        </p:spPr>
      </p:pic>
      <p:sp>
        <p:nvSpPr>
          <p:cNvPr id="312" name="Google Shape;312;p49"/>
          <p:cNvSpPr/>
          <p:nvPr/>
        </p:nvSpPr>
        <p:spPr>
          <a:xfrm>
            <a:off x="4857752" y="6143644"/>
            <a:ext cx="3419141" cy="36933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rgbClr val="262626"/>
              </a:buClr>
              <a:buSzPts val="1800"/>
              <a:buFont typeface="Calibri"/>
              <a:buNone/>
            </a:pPr>
            <a:r>
              <a:rPr b="0" i="0" lang="ru-RU" sz="1800" u="none" cap="none" strike="noStrike">
                <a:solidFill>
                  <a:srgbClr val="262626"/>
                </a:solidFill>
                <a:latin typeface="Calibri"/>
                <a:ea typeface="Calibri"/>
                <a:cs typeface="Calibri"/>
                <a:sym typeface="Calibri"/>
              </a:rPr>
              <a:t>Acton and Potts, 2013; Potts, 2013</a:t>
            </a:r>
            <a:endParaRPr b="0" i="0" sz="1800" u="none" cap="none" strike="noStrike">
              <a:solidFill>
                <a:srgbClr val="262626"/>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7030A0"/>
              </a:buClr>
              <a:buSzPts val="4400"/>
              <a:buFont typeface="Calibri"/>
              <a:buNone/>
            </a:pPr>
            <a:r>
              <a:rPr lang="ru-RU">
                <a:solidFill>
                  <a:srgbClr val="7030A0"/>
                </a:solidFill>
              </a:rPr>
              <a:t>Указательные местоимения</a:t>
            </a:r>
            <a:endParaRPr>
              <a:solidFill>
                <a:srgbClr val="7030A0"/>
              </a:solidFill>
            </a:endParaRPr>
          </a:p>
        </p:txBody>
      </p:sp>
      <p:pic>
        <p:nvPicPr>
          <p:cNvPr id="318" name="Google Shape;318;p50"/>
          <p:cNvPicPr preferRelativeResize="0"/>
          <p:nvPr>
            <p:ph idx="1" type="body"/>
          </p:nvPr>
        </p:nvPicPr>
        <p:blipFill rotWithShape="1">
          <a:blip r:embed="rId3">
            <a:alphaModFix/>
          </a:blip>
          <a:srcRect b="0" l="0" r="0" t="0"/>
          <a:stretch/>
        </p:blipFill>
        <p:spPr>
          <a:xfrm>
            <a:off x="2166937" y="1772444"/>
            <a:ext cx="4810125" cy="4181475"/>
          </a:xfrm>
          <a:prstGeom prst="rect">
            <a:avLst/>
          </a:prstGeom>
          <a:noFill/>
          <a:ln>
            <a:noFill/>
          </a:ln>
        </p:spPr>
      </p:pic>
      <p:sp>
        <p:nvSpPr>
          <p:cNvPr id="319" name="Google Shape;319;p50"/>
          <p:cNvSpPr/>
          <p:nvPr/>
        </p:nvSpPr>
        <p:spPr>
          <a:xfrm>
            <a:off x="4857752" y="6143644"/>
            <a:ext cx="3419141" cy="36933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rgbClr val="262626"/>
              </a:buClr>
              <a:buSzPts val="1800"/>
              <a:buFont typeface="Calibri"/>
              <a:buNone/>
            </a:pPr>
            <a:r>
              <a:rPr b="0" i="0" lang="ru-RU" sz="1800" u="none" cap="none" strike="noStrike">
                <a:solidFill>
                  <a:srgbClr val="262626"/>
                </a:solidFill>
                <a:latin typeface="Calibri"/>
                <a:ea typeface="Calibri"/>
                <a:cs typeface="Calibri"/>
                <a:sym typeface="Calibri"/>
              </a:rPr>
              <a:t>Acton and Potts, 2013; Potts, 2013</a:t>
            </a:r>
            <a:endParaRPr b="0" i="0" sz="1800" u="none" cap="none" strike="noStrike">
              <a:solidFill>
                <a:srgbClr val="262626"/>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7030A0"/>
              </a:buClr>
              <a:buSzPts val="3200"/>
              <a:buFont typeface="Calibri"/>
              <a:buNone/>
            </a:pPr>
            <a:r>
              <a:rPr lang="ru-RU" sz="3200">
                <a:solidFill>
                  <a:srgbClr val="7030A0"/>
                </a:solidFill>
              </a:rPr>
              <a:t>Примеры: слова, вызывающие симпатию</a:t>
            </a:r>
            <a:endParaRPr sz="3200">
              <a:solidFill>
                <a:srgbClr val="7030A0"/>
              </a:solidFill>
            </a:endParaRPr>
          </a:p>
        </p:txBody>
      </p:sp>
      <p:pic>
        <p:nvPicPr>
          <p:cNvPr id="325" name="Google Shape;325;p51"/>
          <p:cNvPicPr preferRelativeResize="0"/>
          <p:nvPr>
            <p:ph idx="1" type="body"/>
          </p:nvPr>
        </p:nvPicPr>
        <p:blipFill rotWithShape="1">
          <a:blip r:embed="rId3">
            <a:alphaModFix/>
          </a:blip>
          <a:srcRect b="0" l="0" r="0" t="0"/>
          <a:stretch/>
        </p:blipFill>
        <p:spPr>
          <a:xfrm>
            <a:off x="395537" y="1196752"/>
            <a:ext cx="7819802" cy="5188226"/>
          </a:xfrm>
          <a:prstGeom prst="rect">
            <a:avLst/>
          </a:prstGeom>
          <a:noFill/>
          <a:ln>
            <a:noFill/>
          </a:ln>
        </p:spPr>
      </p:pic>
      <p:sp>
        <p:nvSpPr>
          <p:cNvPr id="326" name="Google Shape;326;p51"/>
          <p:cNvSpPr/>
          <p:nvPr/>
        </p:nvSpPr>
        <p:spPr>
          <a:xfrm>
            <a:off x="5357818" y="6488668"/>
            <a:ext cx="3419141" cy="36933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rgbClr val="262626"/>
              </a:buClr>
              <a:buSzPts val="1800"/>
              <a:buFont typeface="Calibri"/>
              <a:buNone/>
            </a:pPr>
            <a:r>
              <a:rPr b="0" i="0" lang="ru-RU" sz="1800" u="none" cap="none" strike="noStrike">
                <a:solidFill>
                  <a:srgbClr val="262626"/>
                </a:solidFill>
                <a:latin typeface="Calibri"/>
                <a:ea typeface="Calibri"/>
                <a:cs typeface="Calibri"/>
                <a:sym typeface="Calibri"/>
              </a:rPr>
              <a:t>Acton and Potts, 2013; Potts, 2013</a:t>
            </a:r>
            <a:endParaRPr b="0" i="0" sz="1800" u="none" cap="none" strike="noStrike">
              <a:solidFill>
                <a:srgbClr val="262626"/>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7030A0"/>
              </a:buClr>
              <a:buSzPts val="4400"/>
              <a:buFont typeface="Calibri"/>
              <a:buNone/>
            </a:pPr>
            <a:r>
              <a:rPr lang="ru-RU">
                <a:solidFill>
                  <a:srgbClr val="7030A0"/>
                </a:solidFill>
              </a:rPr>
              <a:t>Характеристики корпуса</a:t>
            </a:r>
            <a:endParaRPr>
              <a:solidFill>
                <a:srgbClr val="7030A0"/>
              </a:solidFill>
            </a:endParaRPr>
          </a:p>
        </p:txBody>
      </p:sp>
      <p:sp>
        <p:nvSpPr>
          <p:cNvPr id="108" name="Google Shape;108;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rgbClr val="262626"/>
              </a:buClr>
              <a:buSzPts val="2240"/>
              <a:buChar char="•"/>
            </a:pPr>
            <a:r>
              <a:rPr b="1" i="1" lang="ru-RU" sz="2240">
                <a:solidFill>
                  <a:srgbClr val="262626"/>
                </a:solidFill>
              </a:rPr>
              <a:t>сбалансированность</a:t>
            </a:r>
            <a:r>
              <a:rPr lang="ru-RU" sz="2240">
                <a:solidFill>
                  <a:srgbClr val="262626"/>
                </a:solidFill>
              </a:rPr>
              <a:t> (англ. </a:t>
            </a:r>
            <a:r>
              <a:rPr i="1" lang="ru-RU" sz="2240">
                <a:solidFill>
                  <a:srgbClr val="262626"/>
                </a:solidFill>
              </a:rPr>
              <a:t>balance</a:t>
            </a:r>
            <a:r>
              <a:rPr lang="ru-RU" sz="2240">
                <a:solidFill>
                  <a:srgbClr val="262626"/>
                </a:solidFill>
              </a:rPr>
              <a:t>) -- этот параметр определяет, насколько равномерно представлены тексты разных типов (например, письменные и устные);</a:t>
            </a:r>
            <a:endParaRPr/>
          </a:p>
          <a:p>
            <a:pPr indent="-342900" lvl="0" marL="342900" rtl="0" algn="l">
              <a:lnSpc>
                <a:spcPct val="80000"/>
              </a:lnSpc>
              <a:spcBef>
                <a:spcPts val="448"/>
              </a:spcBef>
              <a:spcAft>
                <a:spcPts val="0"/>
              </a:spcAft>
              <a:buClr>
                <a:schemeClr val="dk1"/>
              </a:buClr>
              <a:buSzPts val="2240"/>
              <a:buNone/>
            </a:pPr>
            <a:r>
              <a:t/>
            </a:r>
            <a:endParaRPr sz="2240">
              <a:solidFill>
                <a:srgbClr val="262626"/>
              </a:solidFill>
            </a:endParaRPr>
          </a:p>
          <a:p>
            <a:pPr indent="-342900" lvl="0" marL="342900" rtl="0" algn="l">
              <a:lnSpc>
                <a:spcPct val="80000"/>
              </a:lnSpc>
              <a:spcBef>
                <a:spcPts val="448"/>
              </a:spcBef>
              <a:spcAft>
                <a:spcPts val="0"/>
              </a:spcAft>
              <a:buClr>
                <a:srgbClr val="262626"/>
              </a:buClr>
              <a:buSzPts val="2240"/>
              <a:buChar char="•"/>
            </a:pPr>
            <a:r>
              <a:rPr b="1" i="1" lang="ru-RU" sz="2240">
                <a:solidFill>
                  <a:srgbClr val="262626"/>
                </a:solidFill>
              </a:rPr>
              <a:t>объём корпуса</a:t>
            </a:r>
            <a:r>
              <a:rPr lang="ru-RU" sz="2240">
                <a:solidFill>
                  <a:srgbClr val="262626"/>
                </a:solidFill>
              </a:rPr>
              <a:t>;</a:t>
            </a:r>
            <a:endParaRPr/>
          </a:p>
          <a:p>
            <a:pPr indent="-200660" lvl="0" marL="342900" rtl="0" algn="l">
              <a:lnSpc>
                <a:spcPct val="80000"/>
              </a:lnSpc>
              <a:spcBef>
                <a:spcPts val="448"/>
              </a:spcBef>
              <a:spcAft>
                <a:spcPts val="0"/>
              </a:spcAft>
              <a:buClr>
                <a:schemeClr val="dk1"/>
              </a:buClr>
              <a:buSzPts val="2240"/>
              <a:buNone/>
            </a:pPr>
            <a:r>
              <a:t/>
            </a:r>
            <a:endParaRPr sz="2240">
              <a:solidFill>
                <a:srgbClr val="262626"/>
              </a:solidFill>
            </a:endParaRPr>
          </a:p>
          <a:p>
            <a:pPr indent="-342900" lvl="0" marL="342900" rtl="0" algn="l">
              <a:lnSpc>
                <a:spcPct val="80000"/>
              </a:lnSpc>
              <a:spcBef>
                <a:spcPts val="448"/>
              </a:spcBef>
              <a:spcAft>
                <a:spcPts val="0"/>
              </a:spcAft>
              <a:buClr>
                <a:srgbClr val="262626"/>
              </a:buClr>
              <a:buSzPts val="2240"/>
              <a:buChar char="•"/>
            </a:pPr>
            <a:r>
              <a:rPr b="1" i="1" lang="ru-RU" sz="2240">
                <a:solidFill>
                  <a:srgbClr val="262626"/>
                </a:solidFill>
              </a:rPr>
              <a:t>реализация корпуса –  </a:t>
            </a:r>
            <a:r>
              <a:rPr lang="ru-RU" sz="2240">
                <a:solidFill>
                  <a:srgbClr val="262626"/>
                </a:solidFill>
              </a:rPr>
              <a:t>сейчас дефолт: электронная форма;</a:t>
            </a:r>
            <a:endParaRPr/>
          </a:p>
          <a:p>
            <a:pPr indent="-342900" lvl="0" marL="342900" rtl="0" algn="l">
              <a:lnSpc>
                <a:spcPct val="80000"/>
              </a:lnSpc>
              <a:spcBef>
                <a:spcPts val="448"/>
              </a:spcBef>
              <a:spcAft>
                <a:spcPts val="0"/>
              </a:spcAft>
              <a:buClr>
                <a:schemeClr val="dk1"/>
              </a:buClr>
              <a:buSzPts val="2240"/>
              <a:buNone/>
            </a:pPr>
            <a:r>
              <a:t/>
            </a:r>
            <a:endParaRPr sz="2240">
              <a:solidFill>
                <a:srgbClr val="262626"/>
              </a:solidFill>
            </a:endParaRPr>
          </a:p>
          <a:p>
            <a:pPr indent="-342900" lvl="0" marL="342900" rtl="0" algn="l">
              <a:lnSpc>
                <a:spcPct val="80000"/>
              </a:lnSpc>
              <a:spcBef>
                <a:spcPts val="448"/>
              </a:spcBef>
              <a:spcAft>
                <a:spcPts val="0"/>
              </a:spcAft>
              <a:buClr>
                <a:srgbClr val="262626"/>
              </a:buClr>
              <a:buSzPts val="2240"/>
              <a:buChar char="•"/>
            </a:pPr>
            <a:r>
              <a:rPr b="1" i="1" lang="ru-RU" sz="2240">
                <a:solidFill>
                  <a:srgbClr val="262626"/>
                </a:solidFill>
              </a:rPr>
              <a:t>разметка</a:t>
            </a:r>
            <a:r>
              <a:rPr lang="ru-RU" sz="2240">
                <a:solidFill>
                  <a:srgbClr val="262626"/>
                </a:solidFill>
              </a:rPr>
              <a:t> (аннотация, англ. </a:t>
            </a:r>
            <a:r>
              <a:rPr i="1" lang="ru-RU" sz="2240">
                <a:solidFill>
                  <a:srgbClr val="262626"/>
                </a:solidFill>
              </a:rPr>
              <a:t>annotation</a:t>
            </a:r>
            <a:r>
              <a:rPr lang="ru-RU" sz="2240">
                <a:solidFill>
                  <a:srgbClr val="262626"/>
                </a:solidFill>
              </a:rPr>
              <a:t>) – это введенная автоматически или вручную лингвистическая или метатекстовая информация обо всех выбранных единицах корпуса: тексте, предложении, морфеме, звуке и т. д.</a:t>
            </a:r>
            <a:endParaRPr/>
          </a:p>
          <a:p>
            <a:pPr indent="-342900" lvl="0" marL="342900" rtl="0" algn="r">
              <a:lnSpc>
                <a:spcPct val="80000"/>
              </a:lnSpc>
              <a:spcBef>
                <a:spcPts val="448"/>
              </a:spcBef>
              <a:spcAft>
                <a:spcPts val="0"/>
              </a:spcAft>
              <a:buClr>
                <a:srgbClr val="262626"/>
              </a:buClr>
              <a:buSzPts val="2240"/>
              <a:buNone/>
            </a:pPr>
            <a:r>
              <a:rPr lang="ru-RU" sz="2240">
                <a:solidFill>
                  <a:srgbClr val="262626"/>
                </a:solidFill>
              </a:rPr>
              <a:t>(Копотев 2014: Глава 1)</a:t>
            </a:r>
            <a:endParaRPr sz="2240">
              <a:solidFill>
                <a:srgbClr val="262626"/>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332" name="Google Shape;332;p5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7030A0"/>
              </a:buClr>
              <a:buSzPts val="2960"/>
              <a:buChar char="•"/>
            </a:pPr>
            <a:r>
              <a:rPr lang="ru-RU" sz="2960">
                <a:solidFill>
                  <a:srgbClr val="7030A0"/>
                </a:solidFill>
              </a:rPr>
              <a:t>Что же особенного в употреблении указательных местоимений у Palin?</a:t>
            </a:r>
            <a:endParaRPr sz="2960">
              <a:solidFill>
                <a:srgbClr val="7030A0"/>
              </a:solidFill>
            </a:endParaRPr>
          </a:p>
          <a:p>
            <a:pPr indent="-154940" lvl="0" marL="342900" rtl="0" algn="l">
              <a:lnSpc>
                <a:spcPct val="90000"/>
              </a:lnSpc>
              <a:spcBef>
                <a:spcPts val="592"/>
              </a:spcBef>
              <a:spcAft>
                <a:spcPts val="0"/>
              </a:spcAft>
              <a:buClr>
                <a:schemeClr val="dk1"/>
              </a:buClr>
              <a:buSzPts val="2960"/>
              <a:buNone/>
            </a:pPr>
            <a:r>
              <a:t/>
            </a:r>
            <a:endParaRPr sz="2960">
              <a:solidFill>
                <a:srgbClr val="990000"/>
              </a:solidFill>
            </a:endParaRPr>
          </a:p>
          <a:p>
            <a:pPr indent="-342900" lvl="0" marL="342900" rtl="0" algn="l">
              <a:lnSpc>
                <a:spcPct val="90000"/>
              </a:lnSpc>
              <a:spcBef>
                <a:spcPts val="592"/>
              </a:spcBef>
              <a:spcAft>
                <a:spcPts val="0"/>
              </a:spcAft>
              <a:buClr>
                <a:srgbClr val="262626"/>
              </a:buClr>
              <a:buSzPts val="2960"/>
              <a:buChar char="•"/>
            </a:pPr>
            <a:r>
              <a:rPr lang="ru-RU" sz="2960">
                <a:solidFill>
                  <a:srgbClr val="262626"/>
                </a:solidFill>
              </a:rPr>
              <a:t>16 интервью Palin на шоу</a:t>
            </a:r>
            <a:endParaRPr/>
          </a:p>
          <a:p>
            <a:pPr indent="-342900" lvl="0" marL="342900" rtl="0" algn="l">
              <a:lnSpc>
                <a:spcPct val="90000"/>
              </a:lnSpc>
              <a:spcBef>
                <a:spcPts val="592"/>
              </a:spcBef>
              <a:spcAft>
                <a:spcPts val="0"/>
              </a:spcAft>
              <a:buClr>
                <a:srgbClr val="262626"/>
              </a:buClr>
              <a:buSzPts val="2960"/>
              <a:buChar char="•"/>
            </a:pPr>
            <a:r>
              <a:rPr lang="ru-RU" sz="2960">
                <a:solidFill>
                  <a:srgbClr val="262626"/>
                </a:solidFill>
              </a:rPr>
              <a:t>+ интервью до и после нее</a:t>
            </a:r>
            <a:endParaRPr/>
          </a:p>
          <a:p>
            <a:pPr indent="-342900" lvl="0" marL="342900" rtl="0" algn="l">
              <a:lnSpc>
                <a:spcPct val="90000"/>
              </a:lnSpc>
              <a:spcBef>
                <a:spcPts val="592"/>
              </a:spcBef>
              <a:spcAft>
                <a:spcPts val="0"/>
              </a:spcAft>
              <a:buClr>
                <a:srgbClr val="262626"/>
              </a:buClr>
              <a:buSzPts val="2960"/>
              <a:buChar char="•"/>
            </a:pPr>
            <a:r>
              <a:rPr lang="ru-RU" sz="2960">
                <a:solidFill>
                  <a:srgbClr val="262626"/>
                </a:solidFill>
              </a:rPr>
              <a:t>всего 48 интервью</a:t>
            </a:r>
            <a:endParaRPr/>
          </a:p>
          <a:p>
            <a:pPr indent="-154940" lvl="0" marL="342900" rtl="0" algn="l">
              <a:lnSpc>
                <a:spcPct val="90000"/>
              </a:lnSpc>
              <a:spcBef>
                <a:spcPts val="592"/>
              </a:spcBef>
              <a:spcAft>
                <a:spcPts val="0"/>
              </a:spcAft>
              <a:buClr>
                <a:schemeClr val="dk1"/>
              </a:buClr>
              <a:buSzPts val="2960"/>
              <a:buNone/>
            </a:pPr>
            <a:r>
              <a:t/>
            </a:r>
            <a:endParaRPr sz="2960">
              <a:solidFill>
                <a:srgbClr val="262626"/>
              </a:solidFill>
            </a:endParaRPr>
          </a:p>
          <a:p>
            <a:pPr indent="-342900" lvl="0" marL="342900" rtl="0" algn="l">
              <a:lnSpc>
                <a:spcPct val="90000"/>
              </a:lnSpc>
              <a:spcBef>
                <a:spcPts val="592"/>
              </a:spcBef>
              <a:spcAft>
                <a:spcPts val="0"/>
              </a:spcAft>
              <a:buClr>
                <a:schemeClr val="dk1"/>
              </a:buClr>
              <a:buSzPts val="2960"/>
              <a:buNone/>
            </a:pPr>
            <a:r>
              <a:t/>
            </a:r>
            <a:endParaRPr sz="2960">
              <a:solidFill>
                <a:srgbClr val="262626"/>
              </a:solidFill>
            </a:endParaRPr>
          </a:p>
          <a:p>
            <a:pPr indent="-342900" lvl="0" marL="342900" rtl="0" algn="r">
              <a:lnSpc>
                <a:spcPct val="90000"/>
              </a:lnSpc>
              <a:spcBef>
                <a:spcPts val="351"/>
              </a:spcBef>
              <a:spcAft>
                <a:spcPts val="0"/>
              </a:spcAft>
              <a:buClr>
                <a:srgbClr val="262626"/>
              </a:buClr>
              <a:buSzPts val="1757"/>
              <a:buNone/>
            </a:pPr>
            <a:r>
              <a:rPr lang="ru-RU" sz="1757">
                <a:solidFill>
                  <a:srgbClr val="262626"/>
                </a:solidFill>
              </a:rPr>
              <a:t>Acton and Potts, 2013; Potts, 2013</a:t>
            </a:r>
            <a:endParaRPr sz="1757">
              <a:solidFill>
                <a:srgbClr val="262626"/>
              </a:solidFill>
            </a:endParaRPr>
          </a:p>
          <a:p>
            <a:pPr indent="-154940" lvl="0" marL="342900" rtl="0" algn="l">
              <a:lnSpc>
                <a:spcPct val="90000"/>
              </a:lnSpc>
              <a:spcBef>
                <a:spcPts val="592"/>
              </a:spcBef>
              <a:spcAft>
                <a:spcPts val="0"/>
              </a:spcAft>
              <a:buClr>
                <a:schemeClr val="dk1"/>
              </a:buClr>
              <a:buSzPts val="2960"/>
              <a:buNone/>
            </a:pPr>
            <a:r>
              <a:t/>
            </a:r>
            <a:endParaRPr sz="2960">
              <a:solidFill>
                <a:srgbClr val="262626"/>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7030A0"/>
              </a:buClr>
              <a:buSzPts val="4400"/>
              <a:buFont typeface="Calibri"/>
              <a:buNone/>
            </a:pPr>
            <a:r>
              <a:rPr lang="ru-RU">
                <a:solidFill>
                  <a:srgbClr val="7030A0"/>
                </a:solidFill>
              </a:rPr>
              <a:t>Квантитативный анализ</a:t>
            </a:r>
            <a:endParaRPr>
              <a:solidFill>
                <a:srgbClr val="7030A0"/>
              </a:solidFill>
            </a:endParaRPr>
          </a:p>
        </p:txBody>
      </p:sp>
      <p:pic>
        <p:nvPicPr>
          <p:cNvPr id="338" name="Google Shape;338;p53"/>
          <p:cNvPicPr preferRelativeResize="0"/>
          <p:nvPr>
            <p:ph idx="1" type="body"/>
          </p:nvPr>
        </p:nvPicPr>
        <p:blipFill rotWithShape="1">
          <a:blip r:embed="rId3">
            <a:alphaModFix/>
          </a:blip>
          <a:srcRect b="0" l="0" r="0" t="0"/>
          <a:stretch/>
        </p:blipFill>
        <p:spPr>
          <a:xfrm>
            <a:off x="1214414" y="1285860"/>
            <a:ext cx="6929486" cy="4840303"/>
          </a:xfrm>
          <a:prstGeom prst="rect">
            <a:avLst/>
          </a:prstGeom>
          <a:noFill/>
          <a:ln>
            <a:noFill/>
          </a:ln>
        </p:spPr>
      </p:pic>
      <p:sp>
        <p:nvSpPr>
          <p:cNvPr id="339" name="Google Shape;339;p53"/>
          <p:cNvSpPr/>
          <p:nvPr/>
        </p:nvSpPr>
        <p:spPr>
          <a:xfrm>
            <a:off x="5500694" y="6215082"/>
            <a:ext cx="3419141" cy="36933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rgbClr val="262626"/>
              </a:buClr>
              <a:buSzPts val="1800"/>
              <a:buFont typeface="Calibri"/>
              <a:buNone/>
            </a:pPr>
            <a:r>
              <a:rPr b="0" i="0" lang="ru-RU" sz="1800" u="none" cap="none" strike="noStrike">
                <a:solidFill>
                  <a:srgbClr val="262626"/>
                </a:solidFill>
                <a:latin typeface="Calibri"/>
                <a:ea typeface="Calibri"/>
                <a:cs typeface="Calibri"/>
                <a:sym typeface="Calibri"/>
              </a:rPr>
              <a:t>Acton and Potts, 2013; Potts, 2013</a:t>
            </a:r>
            <a:endParaRPr b="0" i="0" sz="1800" u="none" cap="none" strike="noStrike">
              <a:solidFill>
                <a:srgbClr val="262626"/>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7030A0"/>
              </a:buClr>
              <a:buSzPts val="4400"/>
              <a:buFont typeface="Calibri"/>
              <a:buNone/>
            </a:pPr>
            <a:r>
              <a:rPr lang="ru-RU">
                <a:solidFill>
                  <a:srgbClr val="7030A0"/>
                </a:solidFill>
              </a:rPr>
              <a:t>Полярные мнения – почему?</a:t>
            </a:r>
            <a:endParaRPr>
              <a:solidFill>
                <a:srgbClr val="7030A0"/>
              </a:solidFill>
            </a:endParaRPr>
          </a:p>
        </p:txBody>
      </p:sp>
      <p:sp>
        <p:nvSpPr>
          <p:cNvPr id="345" name="Google Shape;345;p54"/>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7030A0"/>
              </a:buClr>
              <a:buSzPts val="2800"/>
              <a:buNone/>
            </a:pPr>
            <a:r>
              <a:rPr lang="ru-RU">
                <a:solidFill>
                  <a:srgbClr val="7030A0"/>
                </a:solidFill>
              </a:rPr>
              <a:t>Huffington Post:</a:t>
            </a:r>
            <a:endParaRPr/>
          </a:p>
          <a:p>
            <a:pPr indent="-342900" lvl="0" marL="342900" rtl="0" algn="l">
              <a:spcBef>
                <a:spcPts val="560"/>
              </a:spcBef>
              <a:spcAft>
                <a:spcPts val="0"/>
              </a:spcAft>
              <a:buClr>
                <a:schemeClr val="dk1"/>
              </a:buClr>
              <a:buSzPts val="2800"/>
              <a:buNone/>
            </a:pPr>
            <a:r>
              <a:t/>
            </a:r>
            <a:endParaRPr/>
          </a:p>
          <a:p>
            <a:pPr indent="-342900" lvl="0" marL="342900" rtl="0" algn="l">
              <a:spcBef>
                <a:spcPts val="560"/>
              </a:spcBef>
              <a:spcAft>
                <a:spcPts val="0"/>
              </a:spcAft>
              <a:buClr>
                <a:srgbClr val="262626"/>
              </a:buClr>
              <a:buSzPts val="2800"/>
              <a:buChar char="•"/>
            </a:pPr>
            <a:r>
              <a:rPr i="1" lang="ru-RU">
                <a:solidFill>
                  <a:srgbClr val="262626"/>
                </a:solidFill>
              </a:rPr>
              <a:t>“illusion of straight-talking”</a:t>
            </a:r>
            <a:endParaRPr/>
          </a:p>
          <a:p>
            <a:pPr indent="-342900" lvl="0" marL="342900" rtl="0" algn="l">
              <a:spcBef>
                <a:spcPts val="560"/>
              </a:spcBef>
              <a:spcAft>
                <a:spcPts val="0"/>
              </a:spcAft>
              <a:buClr>
                <a:srgbClr val="262626"/>
              </a:buClr>
              <a:buSzPts val="2800"/>
              <a:buChar char="•"/>
            </a:pPr>
            <a:r>
              <a:rPr i="1" lang="ru-RU">
                <a:solidFill>
                  <a:srgbClr val="262626"/>
                </a:solidFill>
              </a:rPr>
              <a:t>“pseudo-folksiness and fundamental dishonesty”</a:t>
            </a:r>
            <a:endParaRPr i="1">
              <a:solidFill>
                <a:srgbClr val="262626"/>
              </a:solidFill>
            </a:endParaRPr>
          </a:p>
          <a:p>
            <a:pPr indent="-342900" lvl="0" marL="342900" rtl="0" algn="l">
              <a:spcBef>
                <a:spcPts val="360"/>
              </a:spcBef>
              <a:spcAft>
                <a:spcPts val="0"/>
              </a:spcAft>
              <a:buClr>
                <a:schemeClr val="dk1"/>
              </a:buClr>
              <a:buSzPts val="1800"/>
              <a:buNone/>
            </a:pPr>
            <a:r>
              <a:t/>
            </a:r>
            <a:endParaRPr i="1" sz="1800">
              <a:solidFill>
                <a:srgbClr val="262626"/>
              </a:solidFill>
            </a:endParaRPr>
          </a:p>
          <a:p>
            <a:pPr indent="-342900" lvl="0" marL="342900" rtl="0" algn="l">
              <a:spcBef>
                <a:spcPts val="360"/>
              </a:spcBef>
              <a:spcAft>
                <a:spcPts val="0"/>
              </a:spcAft>
              <a:buClr>
                <a:schemeClr val="dk1"/>
              </a:buClr>
              <a:buSzPts val="1800"/>
              <a:buNone/>
            </a:pPr>
            <a:r>
              <a:t/>
            </a:r>
            <a:endParaRPr i="1" sz="1800">
              <a:solidFill>
                <a:srgbClr val="262626"/>
              </a:solidFill>
            </a:endParaRPr>
          </a:p>
          <a:p>
            <a:pPr indent="-342900" lvl="0" marL="342900" rtl="0" algn="r">
              <a:spcBef>
                <a:spcPts val="360"/>
              </a:spcBef>
              <a:spcAft>
                <a:spcPts val="0"/>
              </a:spcAft>
              <a:buClr>
                <a:srgbClr val="262626"/>
              </a:buClr>
              <a:buSzPts val="1800"/>
              <a:buNone/>
            </a:pPr>
            <a:r>
              <a:rPr lang="ru-RU" sz="1800">
                <a:solidFill>
                  <a:srgbClr val="262626"/>
                </a:solidFill>
              </a:rPr>
              <a:t>Acton and Potts, 2013; Potts, 2013</a:t>
            </a:r>
            <a:endParaRPr sz="1800">
              <a:solidFill>
                <a:srgbClr val="262626"/>
              </a:solidFill>
            </a:endParaRPr>
          </a:p>
          <a:p>
            <a:pPr indent="-165100" lvl="0" marL="342900" rtl="0" algn="l">
              <a:spcBef>
                <a:spcPts val="560"/>
              </a:spcBef>
              <a:spcAft>
                <a:spcPts val="0"/>
              </a:spcAft>
              <a:buClr>
                <a:schemeClr val="dk1"/>
              </a:buClr>
              <a:buSzPts val="2800"/>
              <a:buNone/>
            </a:pPr>
            <a:r>
              <a:t/>
            </a:r>
            <a:endParaRPr i="1">
              <a:solidFill>
                <a:srgbClr val="262626"/>
              </a:solidFill>
            </a:endParaRPr>
          </a:p>
          <a:p>
            <a:pPr indent="-165100" lvl="0" marL="342900" rtl="0" algn="l">
              <a:spcBef>
                <a:spcPts val="560"/>
              </a:spcBef>
              <a:spcAft>
                <a:spcPts val="0"/>
              </a:spcAft>
              <a:buClr>
                <a:schemeClr val="dk1"/>
              </a:buClr>
              <a:buSzPts val="2800"/>
              <a:buNone/>
            </a:pPr>
            <a:r>
              <a:t/>
            </a:r>
            <a:endParaRPr i="1">
              <a:solidFill>
                <a:srgbClr val="262626"/>
              </a:solidFill>
            </a:endParaRPr>
          </a:p>
          <a:p>
            <a:pPr indent="-165100" lvl="0" marL="342900" rtl="0" algn="l">
              <a:spcBef>
                <a:spcPts val="560"/>
              </a:spcBef>
              <a:spcAft>
                <a:spcPts val="0"/>
              </a:spcAft>
              <a:buClr>
                <a:schemeClr val="dk1"/>
              </a:buClr>
              <a:buSzPts val="2800"/>
              <a:buNone/>
            </a:pPr>
            <a:r>
              <a:t/>
            </a:r>
            <a:endParaRPr i="1">
              <a:solidFill>
                <a:srgbClr val="262626"/>
              </a:solidFill>
            </a:endParaRPr>
          </a:p>
        </p:txBody>
      </p:sp>
      <p:sp>
        <p:nvSpPr>
          <p:cNvPr id="346" name="Google Shape;346;p54"/>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7030A0"/>
              </a:buClr>
              <a:buSzPts val="2800"/>
              <a:buNone/>
            </a:pPr>
            <a:r>
              <a:rPr lang="ru-RU">
                <a:solidFill>
                  <a:srgbClr val="7030A0"/>
                </a:solidFill>
              </a:rPr>
              <a:t>FoxNews.com:</a:t>
            </a:r>
            <a:endParaRPr/>
          </a:p>
          <a:p>
            <a:pPr indent="-342900" lvl="0" marL="342900" rtl="0" algn="l">
              <a:spcBef>
                <a:spcPts val="560"/>
              </a:spcBef>
              <a:spcAft>
                <a:spcPts val="0"/>
              </a:spcAft>
              <a:buClr>
                <a:schemeClr val="dk1"/>
              </a:buClr>
              <a:buSzPts val="2800"/>
              <a:buNone/>
            </a:pPr>
            <a:r>
              <a:t/>
            </a:r>
            <a:endParaRPr/>
          </a:p>
          <a:p>
            <a:pPr indent="-342900" lvl="0" marL="342900" rtl="0" algn="l">
              <a:spcBef>
                <a:spcPts val="560"/>
              </a:spcBef>
              <a:spcAft>
                <a:spcPts val="0"/>
              </a:spcAft>
              <a:buClr>
                <a:srgbClr val="262626"/>
              </a:buClr>
              <a:buSzPts val="2800"/>
              <a:buChar char="•"/>
            </a:pPr>
            <a:r>
              <a:rPr i="1" lang="ru-RU">
                <a:solidFill>
                  <a:srgbClr val="262626"/>
                </a:solidFill>
              </a:rPr>
              <a:t>“We feel like she talks like we do.”</a:t>
            </a:r>
            <a:endParaRPr/>
          </a:p>
          <a:p>
            <a:pPr indent="-342900" lvl="0" marL="342900" rtl="0" algn="l">
              <a:spcBef>
                <a:spcPts val="560"/>
              </a:spcBef>
              <a:spcAft>
                <a:spcPts val="0"/>
              </a:spcAft>
              <a:buClr>
                <a:srgbClr val="262626"/>
              </a:buClr>
              <a:buSzPts val="2800"/>
              <a:buChar char="•"/>
            </a:pPr>
            <a:r>
              <a:rPr i="1" lang="ru-RU">
                <a:solidFill>
                  <a:srgbClr val="262626"/>
                </a:solidFill>
              </a:rPr>
              <a:t>“She talked like real people to real people”</a:t>
            </a:r>
            <a:endParaRPr/>
          </a:p>
          <a:p>
            <a:pPr indent="-165100" lvl="0" marL="342900" rtl="0" algn="l">
              <a:spcBef>
                <a:spcPts val="560"/>
              </a:spcBef>
              <a:spcAft>
                <a:spcPts val="0"/>
              </a:spcAft>
              <a:buClr>
                <a:schemeClr val="dk1"/>
              </a:buClr>
              <a:buSzPts val="2800"/>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5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7030A0"/>
              </a:buClr>
              <a:buSzPts val="4400"/>
              <a:buFont typeface="Calibri"/>
              <a:buNone/>
            </a:pPr>
            <a:r>
              <a:rPr lang="ru-RU">
                <a:solidFill>
                  <a:srgbClr val="7030A0"/>
                </a:solidFill>
              </a:rPr>
              <a:t>Свойскость</a:t>
            </a:r>
            <a:endParaRPr>
              <a:solidFill>
                <a:srgbClr val="7030A0"/>
              </a:solidFill>
            </a:endParaRPr>
          </a:p>
        </p:txBody>
      </p:sp>
      <p:sp>
        <p:nvSpPr>
          <p:cNvPr id="352" name="Google Shape;352;p5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262626"/>
              </a:buClr>
              <a:buSzPts val="2720"/>
              <a:buNone/>
            </a:pPr>
            <a:r>
              <a:rPr lang="ru-RU" sz="2720">
                <a:solidFill>
                  <a:srgbClr val="262626"/>
                </a:solidFill>
              </a:rPr>
              <a:t>Указательные местоимения в непрямом значении создают эффект </a:t>
            </a:r>
            <a:r>
              <a:rPr b="1" lang="ru-RU" sz="2720">
                <a:solidFill>
                  <a:srgbClr val="262626"/>
                </a:solidFill>
              </a:rPr>
              <a:t>солидарности, свойскости </a:t>
            </a:r>
            <a:r>
              <a:rPr lang="ru-RU" sz="2720">
                <a:solidFill>
                  <a:srgbClr val="262626"/>
                </a:solidFill>
              </a:rPr>
              <a:t>(термин восходит к лекциям Сандро Васильевича Кодзасова, мой перевод для solidarity из анализа статьи)</a:t>
            </a:r>
            <a:endParaRPr/>
          </a:p>
          <a:p>
            <a:pPr indent="-342900" lvl="0" marL="342900" rtl="0" algn="l">
              <a:lnSpc>
                <a:spcPct val="90000"/>
              </a:lnSpc>
              <a:spcBef>
                <a:spcPts val="544"/>
              </a:spcBef>
              <a:spcAft>
                <a:spcPts val="0"/>
              </a:spcAft>
              <a:buClr>
                <a:schemeClr val="dk1"/>
              </a:buClr>
              <a:buSzPts val="2720"/>
              <a:buNone/>
            </a:pPr>
            <a:r>
              <a:t/>
            </a:r>
            <a:endParaRPr sz="2720">
              <a:solidFill>
                <a:srgbClr val="262626"/>
              </a:solidFill>
            </a:endParaRPr>
          </a:p>
          <a:p>
            <a:pPr indent="-342900" lvl="0" marL="342900" rtl="0" algn="l">
              <a:lnSpc>
                <a:spcPct val="90000"/>
              </a:lnSpc>
              <a:spcBef>
                <a:spcPts val="544"/>
              </a:spcBef>
              <a:spcAft>
                <a:spcPts val="0"/>
              </a:spcAft>
              <a:buClr>
                <a:srgbClr val="262626"/>
              </a:buClr>
              <a:buSzPts val="2720"/>
              <a:buNone/>
            </a:pPr>
            <a:r>
              <a:rPr lang="ru-RU" sz="2720">
                <a:solidFill>
                  <a:srgbClr val="262626"/>
                </a:solidFill>
              </a:rPr>
              <a:t>Проявления свойскости </a:t>
            </a:r>
            <a:r>
              <a:rPr b="1" lang="ru-RU" sz="2720">
                <a:solidFill>
                  <a:srgbClr val="262626"/>
                </a:solidFill>
              </a:rPr>
              <a:t>уместны при совпадении отношения к сообщаемому, мнений</a:t>
            </a:r>
            <a:endParaRPr/>
          </a:p>
          <a:p>
            <a:pPr indent="-342900" lvl="0" marL="342900" rtl="0" algn="l">
              <a:lnSpc>
                <a:spcPct val="90000"/>
              </a:lnSpc>
              <a:spcBef>
                <a:spcPts val="544"/>
              </a:spcBef>
              <a:spcAft>
                <a:spcPts val="0"/>
              </a:spcAft>
              <a:buClr>
                <a:schemeClr val="dk1"/>
              </a:buClr>
              <a:buSzPts val="2720"/>
              <a:buNone/>
            </a:pPr>
            <a:r>
              <a:t/>
            </a:r>
            <a:endParaRPr sz="2720">
              <a:solidFill>
                <a:srgbClr val="262626"/>
              </a:solidFill>
            </a:endParaRPr>
          </a:p>
          <a:p>
            <a:pPr indent="-342900" lvl="0" marL="342900" rtl="0" algn="l">
              <a:lnSpc>
                <a:spcPct val="90000"/>
              </a:lnSpc>
              <a:spcBef>
                <a:spcPts val="544"/>
              </a:spcBef>
              <a:spcAft>
                <a:spcPts val="0"/>
              </a:spcAft>
              <a:buClr>
                <a:srgbClr val="262626"/>
              </a:buClr>
              <a:buSzPts val="2720"/>
              <a:buNone/>
            </a:pPr>
            <a:r>
              <a:rPr b="1" lang="ru-RU" sz="2720">
                <a:solidFill>
                  <a:srgbClr val="262626"/>
                </a:solidFill>
              </a:rPr>
              <a:t>При несовпадении эффект </a:t>
            </a:r>
            <a:r>
              <a:rPr lang="ru-RU" sz="2720">
                <a:solidFill>
                  <a:srgbClr val="262626"/>
                </a:solidFill>
              </a:rPr>
              <a:t>обратный: навязанной солидарности, </a:t>
            </a:r>
            <a:r>
              <a:rPr b="1" lang="ru-RU" sz="2720">
                <a:solidFill>
                  <a:srgbClr val="262626"/>
                </a:solidFill>
              </a:rPr>
              <a:t>навязанной близости мнений, отношения к сообщаемому</a:t>
            </a:r>
            <a:endParaRPr/>
          </a:p>
          <a:p>
            <a:pPr indent="-342900" lvl="0" marL="342900" rtl="0" algn="l">
              <a:lnSpc>
                <a:spcPct val="90000"/>
              </a:lnSpc>
              <a:spcBef>
                <a:spcPts val="544"/>
              </a:spcBef>
              <a:spcAft>
                <a:spcPts val="0"/>
              </a:spcAft>
              <a:buClr>
                <a:schemeClr val="dk1"/>
              </a:buClr>
              <a:buSzPts val="2720"/>
              <a:buNone/>
            </a:pPr>
            <a:r>
              <a:t/>
            </a:r>
            <a:endParaRPr b="1" sz="2720">
              <a:solidFill>
                <a:srgbClr val="262626"/>
              </a:solidFill>
            </a:endParaRPr>
          </a:p>
          <a:p>
            <a:pPr indent="-342900" lvl="0" marL="342900" rtl="0" algn="r">
              <a:lnSpc>
                <a:spcPct val="90000"/>
              </a:lnSpc>
              <a:spcBef>
                <a:spcPts val="544"/>
              </a:spcBef>
              <a:spcAft>
                <a:spcPts val="0"/>
              </a:spcAft>
              <a:buClr>
                <a:schemeClr val="dk1"/>
              </a:buClr>
              <a:buSzPts val="2720"/>
              <a:buNone/>
            </a:pPr>
            <a:r>
              <a:t/>
            </a:r>
            <a:endParaRPr b="1" sz="2720">
              <a:solidFill>
                <a:srgbClr val="262626"/>
              </a:solidFill>
            </a:endParaRPr>
          </a:p>
        </p:txBody>
      </p:sp>
      <p:sp>
        <p:nvSpPr>
          <p:cNvPr id="353" name="Google Shape;353;p55"/>
          <p:cNvSpPr/>
          <p:nvPr/>
        </p:nvSpPr>
        <p:spPr>
          <a:xfrm>
            <a:off x="5000628" y="6143644"/>
            <a:ext cx="3419141" cy="36933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rgbClr val="262626"/>
              </a:buClr>
              <a:buSzPts val="1800"/>
              <a:buFont typeface="Calibri"/>
              <a:buNone/>
            </a:pPr>
            <a:r>
              <a:rPr b="0" i="0" lang="ru-RU" sz="1800" u="none" cap="none" strike="noStrike">
                <a:solidFill>
                  <a:srgbClr val="262626"/>
                </a:solidFill>
                <a:latin typeface="Calibri"/>
                <a:ea typeface="Calibri"/>
                <a:cs typeface="Calibri"/>
                <a:sym typeface="Calibri"/>
              </a:rPr>
              <a:t>Acton and Potts, 2013; Potts, 2013</a:t>
            </a:r>
            <a:endParaRPr b="0" i="0" sz="1800" u="none" cap="none" strike="noStrike">
              <a:solidFill>
                <a:srgbClr val="262626"/>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56"/>
          <p:cNvSpPr txBox="1"/>
          <p:nvPr>
            <p:ph type="title"/>
          </p:nvPr>
        </p:nvSpPr>
        <p:spPr>
          <a:xfrm>
            <a:off x="457200" y="1714488"/>
            <a:ext cx="8229600" cy="1928826"/>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990000"/>
              </a:buClr>
              <a:buSzPts val="3959"/>
              <a:buFont typeface="Calibri"/>
              <a:buNone/>
            </a:pPr>
            <a:br>
              <a:rPr lang="ru-RU" sz="3959">
                <a:solidFill>
                  <a:srgbClr val="990000"/>
                </a:solidFill>
              </a:rPr>
            </a:br>
            <a:br>
              <a:rPr lang="ru-RU" sz="3959">
                <a:solidFill>
                  <a:srgbClr val="990000"/>
                </a:solidFill>
              </a:rPr>
            </a:br>
            <a:r>
              <a:rPr lang="ru-RU" sz="3959">
                <a:solidFill>
                  <a:srgbClr val="7030A0"/>
                </a:solidFill>
              </a:rPr>
              <a:t>Квантитативный анализ</a:t>
            </a:r>
            <a:br>
              <a:rPr lang="ru-RU" sz="3959">
                <a:solidFill>
                  <a:srgbClr val="990000"/>
                </a:solidFill>
              </a:rPr>
            </a:br>
            <a:br>
              <a:rPr lang="ru-RU" sz="3959"/>
            </a:br>
            <a:r>
              <a:rPr lang="ru-RU" sz="2790">
                <a:solidFill>
                  <a:srgbClr val="262626"/>
                </a:solidFill>
              </a:rPr>
              <a:t>1. Группы с указательными местоимениями у Palin длиннее, более описательны, чем у других</a:t>
            </a:r>
            <a:br>
              <a:rPr lang="ru-RU" sz="2790">
                <a:solidFill>
                  <a:srgbClr val="262626"/>
                </a:solidFill>
              </a:rPr>
            </a:br>
            <a:br>
              <a:rPr lang="ru-RU" sz="2790">
                <a:solidFill>
                  <a:srgbClr val="262626"/>
                </a:solidFill>
              </a:rPr>
            </a:br>
            <a:r>
              <a:rPr lang="ru-RU" sz="2790">
                <a:solidFill>
                  <a:srgbClr val="262626"/>
                </a:solidFill>
              </a:rPr>
              <a:t>2. Более провокационный контекст</a:t>
            </a:r>
            <a:br>
              <a:rPr lang="ru-RU" sz="2790">
                <a:solidFill>
                  <a:srgbClr val="262626"/>
                </a:solidFill>
              </a:rPr>
            </a:br>
            <a:br>
              <a:rPr lang="ru-RU" sz="2790"/>
            </a:br>
            <a:br>
              <a:rPr lang="ru-RU" sz="2790"/>
            </a:br>
            <a:r>
              <a:rPr lang="ru-RU" sz="2790">
                <a:solidFill>
                  <a:srgbClr val="262626"/>
                </a:solidFill>
              </a:rPr>
              <a:t>“</a:t>
            </a:r>
            <a:r>
              <a:rPr b="1" i="1" lang="ru-RU" sz="2790">
                <a:solidFill>
                  <a:srgbClr val="262626"/>
                </a:solidFill>
              </a:rPr>
              <a:t>these good, hard-working, average, everyday, patriotic Americans </a:t>
            </a:r>
            <a:r>
              <a:rPr lang="ru-RU" sz="2790">
                <a:solidFill>
                  <a:srgbClr val="262626"/>
                </a:solidFill>
              </a:rPr>
              <a:t>who want to see the </a:t>
            </a:r>
            <a:r>
              <a:rPr i="1" lang="ru-RU" sz="2790">
                <a:solidFill>
                  <a:srgbClr val="262626"/>
                </a:solidFill>
              </a:rPr>
              <a:t>positive change </a:t>
            </a:r>
            <a:r>
              <a:rPr lang="ru-RU" sz="2790">
                <a:solidFill>
                  <a:srgbClr val="262626"/>
                </a:solidFill>
              </a:rPr>
              <a:t>in our country that they </a:t>
            </a:r>
            <a:r>
              <a:rPr i="1" lang="ru-RU" sz="2790">
                <a:solidFill>
                  <a:srgbClr val="262626"/>
                </a:solidFill>
              </a:rPr>
              <a:t>deserve”</a:t>
            </a:r>
            <a:br>
              <a:rPr lang="ru-RU" sz="3959"/>
            </a:br>
            <a:endParaRPr sz="3959"/>
          </a:p>
        </p:txBody>
      </p:sp>
      <p:sp>
        <p:nvSpPr>
          <p:cNvPr id="359" name="Google Shape;359;p56"/>
          <p:cNvSpPr/>
          <p:nvPr/>
        </p:nvSpPr>
        <p:spPr>
          <a:xfrm>
            <a:off x="4714876" y="5857892"/>
            <a:ext cx="3419141" cy="36933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rgbClr val="262626"/>
              </a:buClr>
              <a:buSzPts val="1800"/>
              <a:buFont typeface="Calibri"/>
              <a:buNone/>
            </a:pPr>
            <a:r>
              <a:rPr b="0" i="0" lang="ru-RU" sz="1800" u="none" cap="none" strike="noStrike">
                <a:solidFill>
                  <a:srgbClr val="262626"/>
                </a:solidFill>
                <a:latin typeface="Calibri"/>
                <a:ea typeface="Calibri"/>
                <a:cs typeface="Calibri"/>
                <a:sym typeface="Calibri"/>
              </a:rPr>
              <a:t>Acton and Potts, 2013; Potts, 2013</a:t>
            </a:r>
            <a:endParaRPr b="0" i="0" sz="1800" u="none" cap="none" strike="noStrike">
              <a:solidFill>
                <a:srgbClr val="262626"/>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5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17365D"/>
              </a:buClr>
              <a:buSzPts val="4400"/>
              <a:buFont typeface="Calibri"/>
              <a:buNone/>
            </a:pPr>
            <a:r>
              <a:rPr lang="ru-RU">
                <a:solidFill>
                  <a:srgbClr val="17365D"/>
                </a:solidFill>
              </a:rPr>
              <a:t>НКРЯ</a:t>
            </a:r>
            <a:endParaRPr>
              <a:solidFill>
                <a:srgbClr val="17365D"/>
              </a:solidFill>
            </a:endParaRPr>
          </a:p>
        </p:txBody>
      </p:sp>
      <p:sp>
        <p:nvSpPr>
          <p:cNvPr id="365" name="Google Shape;365;p5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17365D"/>
              </a:buClr>
              <a:buSzPts val="3200"/>
              <a:buChar char="•"/>
            </a:pPr>
            <a:r>
              <a:rPr lang="ru-RU">
                <a:solidFill>
                  <a:srgbClr val="17365D"/>
                </a:solidFill>
              </a:rPr>
              <a:t>Какого цвета бывают эмоции?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5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17365D"/>
              </a:buClr>
              <a:buSzPts val="4400"/>
              <a:buFont typeface="Calibri"/>
              <a:buNone/>
            </a:pPr>
            <a:r>
              <a:rPr lang="ru-RU">
                <a:solidFill>
                  <a:srgbClr val="17365D"/>
                </a:solidFill>
              </a:rPr>
              <a:t>НКРЯ</a:t>
            </a:r>
            <a:endParaRPr>
              <a:solidFill>
                <a:srgbClr val="17365D"/>
              </a:solidFill>
            </a:endParaRPr>
          </a:p>
        </p:txBody>
      </p:sp>
      <p:sp>
        <p:nvSpPr>
          <p:cNvPr id="371" name="Google Shape;371;p5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17365D"/>
              </a:buClr>
              <a:buSzPts val="3200"/>
              <a:buChar char="•"/>
            </a:pPr>
            <a:r>
              <a:rPr lang="ru-RU">
                <a:solidFill>
                  <a:srgbClr val="17365D"/>
                </a:solidFill>
              </a:rPr>
              <a:t>Подсказка. Для того, чтобы задать словосочетания «цвет + эмоция», в лексико-грамматическом поиске, воспользовавшись полем для поиска по семантическим признакам, в качестве первого слова задайте прилагательное цвета, а второго — существительное, обозначающее эмоцию.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5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17365D"/>
              </a:buClr>
              <a:buSzPts val="4400"/>
              <a:buFont typeface="Calibri"/>
              <a:buNone/>
            </a:pPr>
            <a:r>
              <a:rPr lang="ru-RU">
                <a:solidFill>
                  <a:srgbClr val="17365D"/>
                </a:solidFill>
              </a:rPr>
              <a:t>НКРЯ</a:t>
            </a:r>
            <a:endParaRPr>
              <a:solidFill>
                <a:srgbClr val="17365D"/>
              </a:solidFill>
            </a:endParaRPr>
          </a:p>
        </p:txBody>
      </p:sp>
      <p:sp>
        <p:nvSpPr>
          <p:cNvPr id="377" name="Google Shape;377;p5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17365D"/>
              </a:buClr>
              <a:buSzPts val="3200"/>
              <a:buChar char="•"/>
            </a:pPr>
            <a:r>
              <a:rPr lang="ru-RU">
                <a:solidFill>
                  <a:srgbClr val="17365D"/>
                </a:solidFill>
              </a:rPr>
              <a:t>В текстах какой тематики в НКРЯ чаще всего встречаются слова, начинающиеся с квазиприставки «квази-», например, «квазипатриот»?</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6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17365D"/>
              </a:buClr>
              <a:buSzPts val="4400"/>
              <a:buFont typeface="Calibri"/>
              <a:buNone/>
            </a:pPr>
            <a:r>
              <a:rPr lang="ru-RU">
                <a:solidFill>
                  <a:srgbClr val="17365D"/>
                </a:solidFill>
              </a:rPr>
              <a:t>НКРЯ</a:t>
            </a:r>
            <a:endParaRPr>
              <a:solidFill>
                <a:srgbClr val="17365D"/>
              </a:solidFill>
            </a:endParaRPr>
          </a:p>
        </p:txBody>
      </p:sp>
      <p:sp>
        <p:nvSpPr>
          <p:cNvPr id="383" name="Google Shape;383;p6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17365D"/>
              </a:buClr>
              <a:buSzPts val="3200"/>
              <a:buChar char="•"/>
            </a:pPr>
            <a:r>
              <a:rPr lang="ru-RU">
                <a:solidFill>
                  <a:srgbClr val="17365D"/>
                </a:solidFill>
              </a:rPr>
              <a:t>Подсказка. Поиск НКРЯ дает возможность задавать только часть искомого слова с помощью звездочки (*). Затем перейдите в раздел статистики по гиперссылке над выдачей и найдите данные о тематике текстов, вошедших в выдачу.</a:t>
            </a:r>
            <a:endParaRPr/>
          </a:p>
          <a:p>
            <a:pPr indent="-139700" lvl="0" marL="342900" rtl="0" algn="l">
              <a:spcBef>
                <a:spcPts val="640"/>
              </a:spcBef>
              <a:spcAft>
                <a:spcPts val="0"/>
              </a:spcAft>
              <a:buClr>
                <a:schemeClr val="dk1"/>
              </a:buClr>
              <a:buSzPts val="3200"/>
              <a:buNone/>
            </a:pPr>
            <a:r>
              <a:t/>
            </a:r>
            <a:endParaRPr>
              <a:solidFill>
                <a:srgbClr val="17365D"/>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6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389" name="Google Shape;389;p6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17365D"/>
              </a:buClr>
              <a:buSzPts val="3200"/>
              <a:buChar char="•"/>
            </a:pPr>
            <a:r>
              <a:rPr lang="ru-RU">
                <a:solidFill>
                  <a:srgbClr val="17365D"/>
                </a:solidFill>
              </a:rPr>
              <a:t>В каком году в НКРЯ впервые встретилось слово, начинающееся с квазиприставки «псевдо-» («псевдовещь», но не «псевдоним»)?</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7030A0"/>
              </a:buClr>
              <a:buSzPts val="4400"/>
              <a:buFont typeface="Calibri"/>
              <a:buNone/>
            </a:pPr>
            <a:r>
              <a:rPr lang="ru-RU">
                <a:solidFill>
                  <a:srgbClr val="7030A0"/>
                </a:solidFill>
              </a:rPr>
              <a:t>Зачем нужны корпуса?</a:t>
            </a:r>
            <a:endParaRPr>
              <a:solidFill>
                <a:srgbClr val="7030A0"/>
              </a:solidFill>
            </a:endParaRPr>
          </a:p>
        </p:txBody>
      </p:sp>
      <p:sp>
        <p:nvSpPr>
          <p:cNvPr id="114" name="Google Shape;114;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262626"/>
              </a:buClr>
              <a:buSzPts val="3200"/>
              <a:buChar char="•"/>
            </a:pPr>
            <a:r>
              <a:rPr lang="ru-RU">
                <a:solidFill>
                  <a:srgbClr val="262626"/>
                </a:solidFill>
              </a:rPr>
              <a:t>лингвистическое сафари;</a:t>
            </a:r>
            <a:endParaRPr/>
          </a:p>
          <a:p>
            <a:pPr indent="-342900" lvl="0" marL="342900" rtl="0" algn="l">
              <a:spcBef>
                <a:spcPts val="640"/>
              </a:spcBef>
              <a:spcAft>
                <a:spcPts val="0"/>
              </a:spcAft>
              <a:buClr>
                <a:srgbClr val="262626"/>
              </a:buClr>
              <a:buSzPts val="3200"/>
              <a:buChar char="•"/>
            </a:pPr>
            <a:r>
              <a:rPr lang="ru-RU">
                <a:solidFill>
                  <a:srgbClr val="262626"/>
                </a:solidFill>
              </a:rPr>
              <a:t>большие данные (при большом объёме корпуса);</a:t>
            </a:r>
            <a:endParaRPr/>
          </a:p>
          <a:p>
            <a:pPr indent="-342900" lvl="0" marL="342900" rtl="0" algn="l">
              <a:spcBef>
                <a:spcPts val="640"/>
              </a:spcBef>
              <a:spcAft>
                <a:spcPts val="0"/>
              </a:spcAft>
              <a:buClr>
                <a:srgbClr val="262626"/>
              </a:buClr>
              <a:buSzPts val="3200"/>
              <a:buChar char="•"/>
            </a:pPr>
            <a:r>
              <a:rPr lang="ru-RU">
                <a:solidFill>
                  <a:srgbClr val="262626"/>
                </a:solidFill>
              </a:rPr>
              <a:t>возможность многократного использования созданного корпуса для решения различных  (социо)лингвистических задач.</a:t>
            </a:r>
            <a:endParaRPr>
              <a:solidFill>
                <a:srgbClr val="262626"/>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6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395" name="Google Shape;395;p6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17365D"/>
              </a:buClr>
              <a:buSzPts val="3200"/>
              <a:buChar char="•"/>
            </a:pPr>
            <a:r>
              <a:rPr lang="ru-RU">
                <a:solidFill>
                  <a:srgbClr val="17365D"/>
                </a:solidFill>
              </a:rPr>
              <a:t>Подсказка. Поиск НКРЯ дает возможность задавать только часть искомого слова с помощью звездочки (*). Не забудьте исключить не интересующие вас слова с помощью знака минус (-). Для того, чтобы упорядочить результаты по году создания, поменяйте порядок сортировки во вкладке «настройки».</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6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401" name="Google Shape;401;p6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17365D"/>
              </a:buClr>
              <a:buSzPts val="3200"/>
              <a:buChar char="•"/>
            </a:pPr>
            <a:r>
              <a:rPr lang="ru-RU">
                <a:solidFill>
                  <a:srgbClr val="17365D"/>
                </a:solidFill>
              </a:rPr>
              <a:t>Какой автор, представленный в корпусе, чаще всего использует «животные» прилагательные для характеристики эмоций?</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6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407" name="Google Shape;407;p6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17365D"/>
              </a:buClr>
              <a:buSzPts val="3200"/>
              <a:buChar char="•"/>
            </a:pPr>
            <a:r>
              <a:rPr lang="ru-RU">
                <a:solidFill>
                  <a:srgbClr val="17365D"/>
                </a:solidFill>
              </a:rPr>
              <a:t>Подсказка. Следует искать словосочетания, состоящие из отыменного прилагательного, образованного от названия животного, и существительного, обозначающего некоторый вид эмоций. Для задания такого словосочетания воспользуйтесь поиском по семантическим характеристикам, после чего ознакомьтесь со статистикой по авторам.</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6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413" name="Google Shape;413;p6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17365D"/>
              </a:buClr>
              <a:buSzPts val="3200"/>
              <a:buChar char="•"/>
            </a:pPr>
            <a:r>
              <a:rPr lang="ru-RU">
                <a:solidFill>
                  <a:srgbClr val="17365D"/>
                </a:solidFill>
              </a:rPr>
              <a:t>Сколько раз в НКРЯ встречается имя «Надежда»?</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6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419" name="Google Shape;419;p6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342900" rtl="0" algn="l">
              <a:lnSpc>
                <a:spcPct val="80000"/>
              </a:lnSpc>
              <a:spcBef>
                <a:spcPts val="0"/>
              </a:spcBef>
              <a:spcAft>
                <a:spcPts val="0"/>
              </a:spcAft>
              <a:buNone/>
            </a:pPr>
            <a:r>
              <a:rPr lang="ru-RU" sz="2560">
                <a:solidFill>
                  <a:srgbClr val="17365D"/>
                </a:solidFill>
              </a:rPr>
              <a:t>Подсказки</a:t>
            </a:r>
            <a:endParaRPr sz="2560">
              <a:solidFill>
                <a:srgbClr val="17365D"/>
              </a:solidFill>
            </a:endParaRPr>
          </a:p>
          <a:p>
            <a:pPr indent="-317500" lvl="0" marL="342900" rtl="0" algn="l">
              <a:lnSpc>
                <a:spcPct val="80000"/>
              </a:lnSpc>
              <a:spcBef>
                <a:spcPts val="0"/>
              </a:spcBef>
              <a:spcAft>
                <a:spcPts val="0"/>
              </a:spcAft>
              <a:buClr>
                <a:srgbClr val="17365D"/>
              </a:buClr>
              <a:buSzPts val="2560"/>
              <a:buChar char="•"/>
            </a:pPr>
            <a:r>
              <a:rPr lang="ru-RU" sz="2560">
                <a:solidFill>
                  <a:srgbClr val="17365D"/>
                </a:solidFill>
              </a:rPr>
              <a:t>Так как не во всем НКРЯ снята омонимия, можно попробовать оценить количество вхождений этого имени на основе того, сколько раз в НКРЯ встретилось слово «Надежда», написанное с заглавной буквы. Для этого в поле «Слово» расширенного поиска укажите лексему «надежда», а в дополнительных признаках поставьте галочку напротив параметра «слово с заглавной буквы». </a:t>
            </a:r>
            <a:endParaRPr sz="2560">
              <a:solidFill>
                <a:srgbClr val="17365D"/>
              </a:solidFill>
            </a:endParaRPr>
          </a:p>
          <a:p>
            <a:pPr indent="-317500" lvl="0" marL="342900" rtl="0" algn="l">
              <a:lnSpc>
                <a:spcPct val="80000"/>
              </a:lnSpc>
              <a:spcBef>
                <a:spcPts val="0"/>
              </a:spcBef>
              <a:spcAft>
                <a:spcPts val="0"/>
              </a:spcAft>
              <a:buClr>
                <a:srgbClr val="17365D"/>
              </a:buClr>
              <a:buSzPts val="2560"/>
              <a:buChar char="•"/>
            </a:pPr>
            <a:r>
              <a:rPr lang="ru-RU" sz="2560">
                <a:solidFill>
                  <a:srgbClr val="17365D"/>
                </a:solidFill>
              </a:rPr>
              <a:t>Можно также добавить признак имя собственное (сем. признаки). </a:t>
            </a:r>
            <a:endParaRPr sz="2560">
              <a:solidFill>
                <a:srgbClr val="17365D"/>
              </a:solidFill>
            </a:endParaRPr>
          </a:p>
          <a:p>
            <a:pPr indent="-317500" lvl="0" marL="342900" rtl="0" algn="l">
              <a:lnSpc>
                <a:spcPct val="80000"/>
              </a:lnSpc>
              <a:spcBef>
                <a:spcPts val="0"/>
              </a:spcBef>
              <a:spcAft>
                <a:spcPts val="0"/>
              </a:spcAft>
              <a:buClr>
                <a:srgbClr val="17365D"/>
              </a:buClr>
              <a:buSzPts val="2560"/>
              <a:buChar char="•"/>
            </a:pPr>
            <a:r>
              <a:rPr lang="ru-RU" sz="2560">
                <a:solidFill>
                  <a:srgbClr val="17365D"/>
                </a:solidFill>
              </a:rPr>
              <a:t>Скорее всего, Вы всё равно столкнетесь с некоторым количеством ложно положительных результатов</a:t>
            </a:r>
            <a:endParaRPr sz="2560">
              <a:solidFill>
                <a:srgbClr val="17365D"/>
              </a:solidFill>
            </a:endParaRPr>
          </a:p>
          <a:p>
            <a:pPr indent="-317500" lvl="0" marL="342900" rtl="0" algn="l">
              <a:lnSpc>
                <a:spcPct val="80000"/>
              </a:lnSpc>
              <a:spcBef>
                <a:spcPts val="0"/>
              </a:spcBef>
              <a:spcAft>
                <a:spcPts val="0"/>
              </a:spcAft>
              <a:buClr>
                <a:srgbClr val="17365D"/>
              </a:buClr>
              <a:buSzPts val="2560"/>
              <a:buChar char="•"/>
            </a:pPr>
            <a:r>
              <a:rPr lang="ru-RU" sz="2560">
                <a:solidFill>
                  <a:srgbClr val="17365D"/>
                </a:solidFill>
              </a:rPr>
              <a:t>https://en.wikipedia.org/wiki/False_positives_and_false_negatives</a:t>
            </a:r>
            <a:endParaRPr sz="2560">
              <a:solidFill>
                <a:srgbClr val="17365D"/>
              </a:solidFill>
            </a:endParaRPr>
          </a:p>
          <a:p>
            <a:pPr indent="-154940" lvl="0" marL="342900" rtl="0" algn="l">
              <a:lnSpc>
                <a:spcPct val="80000"/>
              </a:lnSpc>
              <a:spcBef>
                <a:spcPts val="592"/>
              </a:spcBef>
              <a:spcAft>
                <a:spcPts val="0"/>
              </a:spcAft>
              <a:buClr>
                <a:schemeClr val="dk1"/>
              </a:buClr>
              <a:buSzPts val="2960"/>
              <a:buNone/>
            </a:pPr>
            <a:r>
              <a:t/>
            </a:r>
            <a:endParaRPr sz="296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6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425" name="Google Shape;425;p6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17365D"/>
              </a:buClr>
              <a:buSzPts val="3200"/>
              <a:buChar char="•"/>
            </a:pPr>
            <a:r>
              <a:rPr lang="ru-RU">
                <a:solidFill>
                  <a:srgbClr val="17365D"/>
                </a:solidFill>
              </a:rPr>
              <a:t>Какая квазиприставка — «экстра-» или «ультра-» — стала использоваться в прилагательных раньше?</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6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431" name="Google Shape;431;p6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17365D"/>
              </a:buClr>
              <a:buSzPts val="3200"/>
              <a:buChar char="•"/>
            </a:pPr>
            <a:r>
              <a:rPr lang="ru-RU">
                <a:solidFill>
                  <a:srgbClr val="17365D"/>
                </a:solidFill>
              </a:rPr>
              <a:t>Подсказка. Поиск НКРЯ дает возможность задавать часть искомого слова с помощью звездочки (*). Составьте по запросу для каждой единицы и отсортируйте обе выдачи по дате.</a:t>
            </a:r>
            <a:endParaRPr>
              <a:solidFill>
                <a:srgbClr val="17365D"/>
              </a:solidFill>
            </a:endParaRPr>
          </a:p>
          <a:p>
            <a:pPr indent="-254000" lvl="0" marL="342900" rtl="0" algn="l">
              <a:spcBef>
                <a:spcPts val="0"/>
              </a:spcBef>
              <a:spcAft>
                <a:spcPts val="0"/>
              </a:spcAft>
              <a:buClr>
                <a:srgbClr val="17365D"/>
              </a:buClr>
              <a:buSzPts val="1800"/>
              <a:buChar char="•"/>
            </a:pPr>
            <a:r>
              <a:rPr lang="ru-RU">
                <a:solidFill>
                  <a:srgbClr val="17365D"/>
                </a:solidFill>
              </a:rPr>
              <a:t>Хорошо бы исключить некоторые лексемы, например, ультрафиолетовый</a:t>
            </a:r>
            <a:endParaRPr>
              <a:solidFill>
                <a:srgbClr val="17365D"/>
              </a:solidFill>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6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437" name="Google Shape;437;p6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17365D"/>
              </a:buClr>
              <a:buSzPts val="3200"/>
              <a:buChar char="•"/>
            </a:pPr>
            <a:r>
              <a:rPr lang="ru-RU">
                <a:solidFill>
                  <a:srgbClr val="17365D"/>
                </a:solidFill>
              </a:rPr>
              <a:t>Сколько раз за 1990-2000 годы в текстах, созданных мужчинами, в корпусе упоминается одежда?</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7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443" name="Google Shape;443;p7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17365D"/>
              </a:buClr>
              <a:buSzPts val="3200"/>
              <a:buChar char="•"/>
            </a:pPr>
            <a:r>
              <a:rPr lang="ru-RU">
                <a:solidFill>
                  <a:srgbClr val="17365D"/>
                </a:solidFill>
              </a:rPr>
              <a:t>Подсказка. Задайте подкорпус, состоящий из текстов, созданных мужчинами в указанный срок, после чего воспользуйтеcь поиском по подкорпусу по семантическим признакам и найдите существительные-предметы одежды. Ответом на вопрос будет найденное количество вхождений.</a:t>
            </a:r>
            <a:endParaRPr/>
          </a:p>
          <a:p>
            <a:pPr indent="0" lvl="0" marL="0" rtl="0" algn="l">
              <a:spcBef>
                <a:spcPts val="640"/>
              </a:spcBef>
              <a:spcAft>
                <a:spcPts val="0"/>
              </a:spcAft>
              <a:buClr>
                <a:schemeClr val="dk1"/>
              </a:buClr>
              <a:buSzPts val="3200"/>
              <a:buNone/>
            </a:pPr>
            <a:r>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7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7030A0"/>
              </a:buClr>
              <a:buSzPts val="4400"/>
              <a:buFont typeface="Calibri"/>
              <a:buNone/>
            </a:pPr>
            <a:r>
              <a:rPr lang="ru-RU">
                <a:solidFill>
                  <a:srgbClr val="7030A0"/>
                </a:solidFill>
              </a:rPr>
              <a:t>Подведём итоги</a:t>
            </a:r>
            <a:endParaRPr>
              <a:solidFill>
                <a:srgbClr val="7030A0"/>
              </a:solidFill>
            </a:endParaRPr>
          </a:p>
        </p:txBody>
      </p:sp>
      <p:sp>
        <p:nvSpPr>
          <p:cNvPr id="449" name="Google Shape;449;p7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262626"/>
              </a:buClr>
              <a:buSzPts val="3200"/>
              <a:buChar char="•"/>
            </a:pPr>
            <a:r>
              <a:rPr lang="ru-RU">
                <a:solidFill>
                  <a:srgbClr val="262626"/>
                </a:solidFill>
              </a:rPr>
              <a:t>дескриптивный, а не прескриптивный подход;</a:t>
            </a:r>
            <a:endParaRPr/>
          </a:p>
          <a:p>
            <a:pPr indent="-342900" lvl="0" marL="342900" rtl="0" algn="l">
              <a:spcBef>
                <a:spcPts val="640"/>
              </a:spcBef>
              <a:spcAft>
                <a:spcPts val="0"/>
              </a:spcAft>
              <a:buClr>
                <a:srgbClr val="262626"/>
              </a:buClr>
              <a:buSzPts val="3200"/>
              <a:buChar char="•"/>
            </a:pPr>
            <a:r>
              <a:rPr lang="ru-RU">
                <a:solidFill>
                  <a:srgbClr val="262626"/>
                </a:solidFill>
              </a:rPr>
              <a:t>понятие нормы в лингвистике – что нам может поведать корпусная лингвистика?</a:t>
            </a:r>
            <a:endParaRPr/>
          </a:p>
          <a:p>
            <a:pPr indent="-342900" lvl="0" marL="342900" rtl="0" algn="l">
              <a:spcBef>
                <a:spcPts val="640"/>
              </a:spcBef>
              <a:spcAft>
                <a:spcPts val="0"/>
              </a:spcAft>
              <a:buClr>
                <a:srgbClr val="262626"/>
              </a:buClr>
              <a:buSzPts val="3200"/>
              <a:buChar char="•"/>
            </a:pPr>
            <a:r>
              <a:rPr lang="ru-RU">
                <a:solidFill>
                  <a:srgbClr val="262626"/>
                </a:solidFill>
              </a:rPr>
              <a:t>большие данные – будем учиться их анализировать статистически;</a:t>
            </a:r>
            <a:endParaRPr/>
          </a:p>
          <a:p>
            <a:pPr indent="-342900" lvl="0" marL="342900" rtl="0" algn="l">
              <a:spcBef>
                <a:spcPts val="640"/>
              </a:spcBef>
              <a:spcAft>
                <a:spcPts val="0"/>
              </a:spcAft>
              <a:buClr>
                <a:srgbClr val="262626"/>
              </a:buClr>
              <a:buSzPts val="3200"/>
              <a:buChar char="•"/>
            </a:pPr>
            <a:r>
              <a:rPr lang="ru-RU">
                <a:solidFill>
                  <a:srgbClr val="262626"/>
                </a:solidFill>
              </a:rPr>
              <a:t>сафари, а иногда и джунгли – нужна смекалка.</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7030A0"/>
              </a:buClr>
              <a:buSzPts val="3200"/>
              <a:buFont typeface="Calibri"/>
              <a:buNone/>
            </a:pPr>
            <a:r>
              <a:rPr lang="ru-RU" sz="3200">
                <a:solidFill>
                  <a:srgbClr val="7030A0"/>
                </a:solidFill>
              </a:rPr>
              <a:t>История корпусной лингвистики</a:t>
            </a:r>
            <a:endParaRPr sz="3200">
              <a:solidFill>
                <a:srgbClr val="7030A0"/>
              </a:solidFill>
            </a:endParaRPr>
          </a:p>
        </p:txBody>
      </p:sp>
      <p:sp>
        <p:nvSpPr>
          <p:cNvPr id="120" name="Google Shape;120;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rgbClr val="262626"/>
              </a:buClr>
              <a:buSzPts val="2590"/>
              <a:buChar char="•"/>
            </a:pPr>
            <a:r>
              <a:rPr lang="ru-RU" sz="2590">
                <a:solidFill>
                  <a:srgbClr val="262626"/>
                </a:solidFill>
              </a:rPr>
              <a:t>в современном понимании дисциплина сложилась в 60-80е гг. 20в.;</a:t>
            </a:r>
            <a:endParaRPr/>
          </a:p>
          <a:p>
            <a:pPr indent="-342900" lvl="0" marL="342900" rtl="0" algn="l">
              <a:lnSpc>
                <a:spcPct val="80000"/>
              </a:lnSpc>
              <a:spcBef>
                <a:spcPts val="518"/>
              </a:spcBef>
              <a:spcAft>
                <a:spcPts val="0"/>
              </a:spcAft>
              <a:buClr>
                <a:srgbClr val="262626"/>
              </a:buClr>
              <a:buSzPts val="2590"/>
              <a:buChar char="•"/>
            </a:pPr>
            <a:r>
              <a:rPr lang="ru-RU" sz="2590">
                <a:solidFill>
                  <a:srgbClr val="262626"/>
                </a:solidFill>
              </a:rPr>
              <a:t>доцифровая корпусная лингвистика (примеры):</a:t>
            </a:r>
            <a:endParaRPr/>
          </a:p>
          <a:p>
            <a:pPr indent="-285750" lvl="1" marL="742950" rtl="0" algn="l">
              <a:lnSpc>
                <a:spcPct val="80000"/>
              </a:lnSpc>
              <a:spcBef>
                <a:spcPts val="444"/>
              </a:spcBef>
              <a:spcAft>
                <a:spcPts val="0"/>
              </a:spcAft>
              <a:buClr>
                <a:srgbClr val="262626"/>
              </a:buClr>
              <a:buSzPts val="2220"/>
              <a:buFont typeface="Noto Sans Symbols"/>
              <a:buChar char="❖"/>
            </a:pPr>
            <a:r>
              <a:rPr b="1" lang="ru-RU" sz="2220">
                <a:solidFill>
                  <a:srgbClr val="262626"/>
                </a:solidFill>
              </a:rPr>
              <a:t>грамматика Пáнини </a:t>
            </a:r>
            <a:r>
              <a:rPr lang="ru-RU" sz="2220">
                <a:solidFill>
                  <a:srgbClr val="262626"/>
                </a:solidFill>
              </a:rPr>
              <a:t>(Pāṇini), VI-IV вв. до н.э. – грамматика санскрита,  передавалась устно,  3959 стихов,  основана на корпусе ведических текстов;</a:t>
            </a:r>
            <a:endParaRPr/>
          </a:p>
          <a:p>
            <a:pPr indent="-285750" lvl="1" marL="742950" rtl="0" algn="l">
              <a:lnSpc>
                <a:spcPct val="80000"/>
              </a:lnSpc>
              <a:spcBef>
                <a:spcPts val="444"/>
              </a:spcBef>
              <a:spcAft>
                <a:spcPts val="0"/>
              </a:spcAft>
              <a:buClr>
                <a:srgbClr val="262626"/>
              </a:buClr>
              <a:buSzPts val="2220"/>
              <a:buFont typeface="Noto Sans Symbols"/>
              <a:buChar char="❖"/>
            </a:pPr>
            <a:r>
              <a:rPr lang="ru-RU" sz="2220">
                <a:solidFill>
                  <a:srgbClr val="262626"/>
                </a:solidFill>
              </a:rPr>
              <a:t>с 13в. списки слов из Библии с указанием стихов --</a:t>
            </a:r>
            <a:r>
              <a:rPr b="1" lang="ru-RU" sz="2220">
                <a:solidFill>
                  <a:srgbClr val="262626"/>
                </a:solidFill>
              </a:rPr>
              <a:t>симфонии</a:t>
            </a:r>
            <a:r>
              <a:rPr lang="ru-RU" sz="2220">
                <a:solidFill>
                  <a:srgbClr val="262626"/>
                </a:solidFill>
              </a:rPr>
              <a:t>, или </a:t>
            </a:r>
            <a:r>
              <a:rPr b="1" lang="ru-RU" sz="2220">
                <a:solidFill>
                  <a:srgbClr val="262626"/>
                </a:solidFill>
              </a:rPr>
              <a:t>конкордáнции;</a:t>
            </a:r>
            <a:endParaRPr sz="2220">
              <a:solidFill>
                <a:srgbClr val="262626"/>
              </a:solidFill>
            </a:endParaRPr>
          </a:p>
          <a:p>
            <a:pPr indent="-285750" lvl="1" marL="742950" rtl="0" algn="l">
              <a:lnSpc>
                <a:spcPct val="80000"/>
              </a:lnSpc>
              <a:spcBef>
                <a:spcPts val="444"/>
              </a:spcBef>
              <a:spcAft>
                <a:spcPts val="0"/>
              </a:spcAft>
              <a:buClr>
                <a:srgbClr val="262626"/>
              </a:buClr>
              <a:buSzPts val="2220"/>
              <a:buFont typeface="Noto Sans Symbols"/>
              <a:buChar char="❖"/>
            </a:pPr>
            <a:r>
              <a:rPr lang="ru-RU" sz="2220">
                <a:solidFill>
                  <a:srgbClr val="262626"/>
                </a:solidFill>
              </a:rPr>
              <a:t>создание словарей;</a:t>
            </a:r>
            <a:endParaRPr/>
          </a:p>
          <a:p>
            <a:pPr indent="-285750" lvl="1" marL="742950" rtl="0" algn="l">
              <a:lnSpc>
                <a:spcPct val="80000"/>
              </a:lnSpc>
              <a:spcBef>
                <a:spcPts val="444"/>
              </a:spcBef>
              <a:spcAft>
                <a:spcPts val="0"/>
              </a:spcAft>
              <a:buClr>
                <a:srgbClr val="262626"/>
              </a:buClr>
              <a:buSzPts val="2220"/>
              <a:buFont typeface="Noto Sans Symbols"/>
              <a:buChar char="❖"/>
            </a:pPr>
            <a:r>
              <a:rPr b="1" lang="ru-RU" sz="2220">
                <a:solidFill>
                  <a:srgbClr val="262626"/>
                </a:solidFill>
              </a:rPr>
              <a:t>интерес к реальному</a:t>
            </a:r>
            <a:r>
              <a:rPr lang="ru-RU" sz="2220">
                <a:solidFill>
                  <a:srgbClr val="262626"/>
                </a:solidFill>
              </a:rPr>
              <a:t>, а не специально сконструированному, </a:t>
            </a:r>
            <a:r>
              <a:rPr b="1" lang="ru-RU" sz="2220">
                <a:solidFill>
                  <a:srgbClr val="262626"/>
                </a:solidFill>
              </a:rPr>
              <a:t>языковому материалу</a:t>
            </a:r>
            <a:r>
              <a:rPr lang="ru-RU" sz="2220">
                <a:solidFill>
                  <a:srgbClr val="262626"/>
                </a:solidFill>
              </a:rPr>
              <a:t>:  в «Modern English Grammar on Historical Principles» (1909–1949) Отто Есперсена список источников занимает 40 страниц.</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7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262626"/>
              </a:buClr>
              <a:buSzPts val="4400"/>
              <a:buFont typeface="Calibri"/>
              <a:buNone/>
            </a:pPr>
            <a:r>
              <a:rPr lang="ru-RU">
                <a:solidFill>
                  <a:srgbClr val="262626"/>
                </a:solidFill>
              </a:rPr>
              <a:t>Литература</a:t>
            </a:r>
            <a:endParaRPr>
              <a:solidFill>
                <a:srgbClr val="262626"/>
              </a:solidFill>
            </a:endParaRPr>
          </a:p>
        </p:txBody>
      </p:sp>
      <p:sp>
        <p:nvSpPr>
          <p:cNvPr id="455" name="Google Shape;455;p7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rgbClr val="262626"/>
              </a:buClr>
              <a:buSzPts val="2240"/>
              <a:buChar char="•"/>
            </a:pPr>
            <a:r>
              <a:rPr lang="ru-RU" sz="2240">
                <a:solidFill>
                  <a:srgbClr val="262626"/>
                </a:solidFill>
              </a:rPr>
              <a:t>Acton, Eric K. and Christopher Potts. 2014. </a:t>
            </a:r>
            <a:r>
              <a:rPr lang="ru-RU" sz="2240" u="sng">
                <a:solidFill>
                  <a:schemeClr val="hlink"/>
                </a:solidFill>
                <a:hlinkClick r:id="rId3"/>
              </a:rPr>
              <a:t>That straight talk: Sarah Palin and the sociolinguistics of demonstratives</a:t>
            </a:r>
            <a:r>
              <a:rPr lang="ru-RU" sz="2240">
                <a:solidFill>
                  <a:srgbClr val="262626"/>
                </a:solidFill>
              </a:rPr>
              <a:t>. </a:t>
            </a:r>
            <a:r>
              <a:rPr i="1" lang="ru-RU" sz="2240">
                <a:solidFill>
                  <a:srgbClr val="262626"/>
                </a:solidFill>
              </a:rPr>
              <a:t>Journal of Sociolinguistics</a:t>
            </a:r>
            <a:r>
              <a:rPr lang="ru-RU" sz="2240">
                <a:solidFill>
                  <a:srgbClr val="262626"/>
                </a:solidFill>
              </a:rPr>
              <a:t> 18(1): 3-31.</a:t>
            </a:r>
            <a:endParaRPr/>
          </a:p>
          <a:p>
            <a:pPr indent="-342900" lvl="0" marL="342900" rtl="0" algn="l">
              <a:lnSpc>
                <a:spcPct val="80000"/>
              </a:lnSpc>
              <a:spcBef>
                <a:spcPts val="448"/>
              </a:spcBef>
              <a:spcAft>
                <a:spcPts val="0"/>
              </a:spcAft>
              <a:buClr>
                <a:srgbClr val="262626"/>
              </a:buClr>
              <a:buSzPts val="2240"/>
              <a:buChar char="•"/>
            </a:pPr>
            <a:r>
              <a:rPr lang="ru-RU" sz="2240">
                <a:solidFill>
                  <a:srgbClr val="262626"/>
                </a:solidFill>
              </a:rPr>
              <a:t>Christopher Potts [joint research with Eric Acton]. 2013. </a:t>
            </a:r>
            <a:r>
              <a:rPr lang="ru-RU" sz="2240" u="sng">
                <a:solidFill>
                  <a:schemeClr val="hlink"/>
                </a:solidFill>
                <a:hlinkClick r:id="rId4"/>
              </a:rPr>
              <a:t>Cravin' that straight talk: the latent affective meaning of demonstratives</a:t>
            </a:r>
            <a:r>
              <a:rPr lang="ru-RU" sz="2240">
                <a:solidFill>
                  <a:srgbClr val="262626"/>
                </a:solidFill>
              </a:rPr>
              <a:t>. Workshop on Computational Social Sciences, Stanford, Jan 11.</a:t>
            </a:r>
            <a:endParaRPr sz="2240">
              <a:solidFill>
                <a:srgbClr val="262626"/>
              </a:solidFill>
            </a:endParaRPr>
          </a:p>
          <a:p>
            <a:pPr indent="-342900" lvl="0" marL="342900" rtl="0" algn="l">
              <a:lnSpc>
                <a:spcPct val="80000"/>
              </a:lnSpc>
              <a:spcBef>
                <a:spcPts val="448"/>
              </a:spcBef>
              <a:spcAft>
                <a:spcPts val="0"/>
              </a:spcAft>
              <a:buClr>
                <a:schemeClr val="dk1"/>
              </a:buClr>
              <a:buSzPts val="2240"/>
              <a:buChar char="•"/>
            </a:pPr>
            <a:r>
              <a:rPr lang="ru-RU" sz="2240"/>
              <a:t>Marie-Catherine de Marneffe, Christopher D. Manning and Christopher Potts. Veridicality and utterance understanding. </a:t>
            </a:r>
            <a:r>
              <a:rPr lang="ru-RU" sz="2240">
                <a:solidFill>
                  <a:srgbClr val="262626"/>
                </a:solidFill>
              </a:rPr>
              <a:t>https://web.stanford.edu/~cgpotts/papers/Factbank_ICSC.pdf</a:t>
            </a:r>
            <a:endParaRPr sz="2240">
              <a:solidFill>
                <a:srgbClr val="262626"/>
              </a:solidFill>
            </a:endParaRPr>
          </a:p>
          <a:p>
            <a:pPr indent="-342900" lvl="0" marL="342900" rtl="0" algn="l">
              <a:lnSpc>
                <a:spcPct val="80000"/>
              </a:lnSpc>
              <a:spcBef>
                <a:spcPts val="448"/>
              </a:spcBef>
              <a:spcAft>
                <a:spcPts val="0"/>
              </a:spcAft>
              <a:buClr>
                <a:srgbClr val="262626"/>
              </a:buClr>
              <a:buSzPts val="2240"/>
              <a:buChar char="•"/>
            </a:pPr>
            <a:r>
              <a:rPr lang="ru-RU" sz="2240">
                <a:solidFill>
                  <a:srgbClr val="262626"/>
                </a:solidFill>
              </a:rPr>
              <a:t>Копотев, Михаил. 2014. </a:t>
            </a:r>
            <a:r>
              <a:rPr lang="ru-RU" sz="2240" u="sng">
                <a:solidFill>
                  <a:schemeClr val="hlink"/>
                </a:solidFill>
                <a:hlinkClick r:id="rId5"/>
              </a:rPr>
              <a:t>Введение в корпусную лингвистику</a:t>
            </a:r>
            <a:r>
              <a:rPr lang="ru-RU" sz="2240">
                <a:solidFill>
                  <a:srgbClr val="262626"/>
                </a:solidFill>
              </a:rPr>
              <a:t>. Главы 1—13.</a:t>
            </a:r>
            <a:endParaRPr/>
          </a:p>
          <a:p>
            <a:pPr indent="-200660" lvl="0" marL="342900" rtl="0" algn="l">
              <a:lnSpc>
                <a:spcPct val="80000"/>
              </a:lnSpc>
              <a:spcBef>
                <a:spcPts val="448"/>
              </a:spcBef>
              <a:spcAft>
                <a:spcPts val="0"/>
              </a:spcAft>
              <a:buClr>
                <a:schemeClr val="dk1"/>
              </a:buClr>
              <a:buSzPts val="2240"/>
              <a:buNone/>
            </a:pPr>
            <a:r>
              <a:t/>
            </a:r>
            <a:endParaRPr sz="2240"/>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73"/>
          <p:cNvSpPr txBox="1"/>
          <p:nvPr>
            <p:ph idx="4294967295" type="ctrTitle"/>
          </p:nvPr>
        </p:nvSpPr>
        <p:spPr>
          <a:xfrm>
            <a:off x="1785918" y="2071678"/>
            <a:ext cx="5986482" cy="152877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7030A0"/>
              </a:buClr>
              <a:buSzPts val="4400"/>
              <a:buFont typeface="Calibri"/>
              <a:buNone/>
            </a:pPr>
            <a:r>
              <a:rPr b="0" i="0" lang="ru-RU" sz="4400" u="none" cap="none" strike="noStrike">
                <a:solidFill>
                  <a:srgbClr val="7030A0"/>
                </a:solidFill>
                <a:latin typeface="Calibri"/>
                <a:ea typeface="Calibri"/>
                <a:cs typeface="Calibri"/>
                <a:sym typeface="Calibri"/>
              </a:rPr>
              <a:t>Спасибо за внимание!</a:t>
            </a:r>
            <a:endParaRPr b="0" i="0" sz="4400" u="none" cap="none" strike="noStrike">
              <a:solidFill>
                <a:srgbClr val="7030A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7030A0"/>
              </a:buClr>
              <a:buSzPts val="3200"/>
              <a:buFont typeface="Calibri"/>
              <a:buNone/>
            </a:pPr>
            <a:r>
              <a:rPr lang="ru-RU" sz="3200">
                <a:solidFill>
                  <a:srgbClr val="7030A0"/>
                </a:solidFill>
              </a:rPr>
              <a:t>Два направления корпусной лингвистики:</a:t>
            </a:r>
            <a:endParaRPr sz="3200">
              <a:solidFill>
                <a:srgbClr val="7030A0"/>
              </a:solidFill>
            </a:endParaRPr>
          </a:p>
        </p:txBody>
      </p:sp>
      <p:sp>
        <p:nvSpPr>
          <p:cNvPr id="126" name="Google Shape;126;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262626"/>
              </a:buClr>
              <a:buSzPts val="2800"/>
              <a:buChar char="•"/>
            </a:pPr>
            <a:r>
              <a:rPr lang="ru-RU" sz="2800">
                <a:solidFill>
                  <a:srgbClr val="262626"/>
                </a:solidFill>
              </a:rPr>
              <a:t>создание корпусов;</a:t>
            </a:r>
            <a:endParaRPr/>
          </a:p>
          <a:p>
            <a:pPr indent="-342900" lvl="0" marL="342900" rtl="0" algn="l">
              <a:spcBef>
                <a:spcPts val="560"/>
              </a:spcBef>
              <a:spcAft>
                <a:spcPts val="0"/>
              </a:spcAft>
              <a:buClr>
                <a:schemeClr val="dk1"/>
              </a:buClr>
              <a:buSzPts val="2800"/>
              <a:buNone/>
            </a:pPr>
            <a:r>
              <a:t/>
            </a:r>
            <a:endParaRPr sz="2800">
              <a:solidFill>
                <a:srgbClr val="262626"/>
              </a:solidFill>
            </a:endParaRPr>
          </a:p>
          <a:p>
            <a:pPr indent="-342900" lvl="0" marL="342900" rtl="0" algn="l">
              <a:spcBef>
                <a:spcPts val="560"/>
              </a:spcBef>
              <a:spcAft>
                <a:spcPts val="0"/>
              </a:spcAft>
              <a:buClr>
                <a:srgbClr val="262626"/>
              </a:buClr>
              <a:buSzPts val="2800"/>
              <a:buChar char="•"/>
            </a:pPr>
            <a:r>
              <a:rPr lang="ru-RU" sz="2800">
                <a:solidFill>
                  <a:srgbClr val="262626"/>
                </a:solidFill>
              </a:rPr>
              <a:t>корпусные исследования, другими словами, исследования языка при помощи корпусных методов.</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7030A0"/>
              </a:buClr>
              <a:buSzPts val="3959"/>
              <a:buFont typeface="Calibri"/>
              <a:buNone/>
            </a:pPr>
            <a:r>
              <a:rPr lang="ru-RU" sz="3959">
                <a:solidFill>
                  <a:srgbClr val="7030A0"/>
                </a:solidFill>
              </a:rPr>
              <a:t>Ограничения на использование корпусных методов</a:t>
            </a:r>
            <a:endParaRPr sz="3959">
              <a:solidFill>
                <a:srgbClr val="7030A0"/>
              </a:solidFill>
            </a:endParaRPr>
          </a:p>
        </p:txBody>
      </p:sp>
      <p:sp>
        <p:nvSpPr>
          <p:cNvPr id="132" name="Google Shape;132;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262626"/>
              </a:buClr>
              <a:buSzPts val="3200"/>
              <a:buChar char="•"/>
            </a:pPr>
            <a:r>
              <a:rPr lang="ru-RU">
                <a:solidFill>
                  <a:srgbClr val="262626"/>
                </a:solidFill>
              </a:rPr>
              <a:t>нет отрицательного лингвистического материала;</a:t>
            </a:r>
            <a:endParaRPr/>
          </a:p>
          <a:p>
            <a:pPr indent="-342900" lvl="0" marL="342900" rtl="0" algn="l">
              <a:spcBef>
                <a:spcPts val="640"/>
              </a:spcBef>
              <a:spcAft>
                <a:spcPts val="0"/>
              </a:spcAft>
              <a:buClr>
                <a:srgbClr val="262626"/>
              </a:buClr>
              <a:buSzPts val="3200"/>
              <a:buChar char="•"/>
            </a:pPr>
            <a:r>
              <a:rPr lang="ru-RU">
                <a:solidFill>
                  <a:srgbClr val="262626"/>
                </a:solidFill>
              </a:rPr>
              <a:t>нет грамматически возможного, но прагматически не встречающегося материала;</a:t>
            </a:r>
            <a:endParaRPr/>
          </a:p>
          <a:p>
            <a:pPr indent="-342900" lvl="0" marL="342900" rtl="0" algn="l">
              <a:spcBef>
                <a:spcPts val="640"/>
              </a:spcBef>
              <a:spcAft>
                <a:spcPts val="0"/>
              </a:spcAft>
              <a:buClr>
                <a:srgbClr val="262626"/>
              </a:buClr>
              <a:buSzPts val="3200"/>
              <a:buChar char="•"/>
            </a:pPr>
            <a:r>
              <a:rPr lang="ru-RU">
                <a:solidFill>
                  <a:srgbClr val="262626"/>
                </a:solidFill>
              </a:rPr>
              <a:t>ошибка писца или редкость?</a:t>
            </a:r>
            <a:endParaRPr/>
          </a:p>
          <a:p>
            <a:pPr indent="-342900" lvl="0" marL="342900" rtl="0" algn="l">
              <a:spcBef>
                <a:spcPts val="640"/>
              </a:spcBef>
              <a:spcAft>
                <a:spcPts val="0"/>
              </a:spcAft>
              <a:buClr>
                <a:srgbClr val="262626"/>
              </a:buClr>
              <a:buSzPts val="3200"/>
              <a:buChar char="•"/>
            </a:pPr>
            <a:r>
              <a:rPr lang="ru-RU">
                <a:solidFill>
                  <a:srgbClr val="262626"/>
                </a:solidFill>
              </a:rPr>
              <a:t>сложности с аннотацией</a:t>
            </a:r>
            <a:endParaRPr/>
          </a:p>
          <a:p>
            <a:pPr indent="-342900" lvl="0" marL="342900" rtl="0" algn="l">
              <a:spcBef>
                <a:spcPts val="640"/>
              </a:spcBef>
              <a:spcAft>
                <a:spcPts val="0"/>
              </a:spcAft>
              <a:buClr>
                <a:schemeClr val="dk1"/>
              </a:buClr>
              <a:buSzPts val="32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F497A"/>
              </a:buClr>
              <a:buSzPts val="4400"/>
              <a:buFont typeface="Calibri"/>
              <a:buNone/>
            </a:pPr>
            <a:r>
              <a:rPr b="1" lang="ru-RU">
                <a:solidFill>
                  <a:srgbClr val="5F497A"/>
                </a:solidFill>
              </a:rPr>
              <a:t>Poverty</a:t>
            </a:r>
            <a:r>
              <a:rPr lang="ru-RU">
                <a:solidFill>
                  <a:srgbClr val="5F497A"/>
                </a:solidFill>
              </a:rPr>
              <a:t> of the </a:t>
            </a:r>
            <a:r>
              <a:rPr b="1" lang="ru-RU">
                <a:solidFill>
                  <a:srgbClr val="5F497A"/>
                </a:solidFill>
              </a:rPr>
              <a:t>stimulus</a:t>
            </a:r>
            <a:r>
              <a:rPr lang="ru-RU">
                <a:solidFill>
                  <a:srgbClr val="5F497A"/>
                </a:solidFill>
              </a:rPr>
              <a:t> (POS)</a:t>
            </a:r>
            <a:endParaRPr>
              <a:solidFill>
                <a:srgbClr val="5F497A"/>
              </a:solidFill>
            </a:endParaRPr>
          </a:p>
        </p:txBody>
      </p:sp>
      <p:sp>
        <p:nvSpPr>
          <p:cNvPr id="138" name="Google Shape;138;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2000"/>
              <a:buChar char="•"/>
            </a:pPr>
            <a:r>
              <a:rPr lang="ru-RU" sz="2000"/>
              <a:t>Poverty of the stimulus (POS) is the argument from linguistics that children are not exposed to rich enough data within their linguistic environments to acquire every feature of their language. This is considered evidence contrary to the empiricist idea that language is learned solely through experience.</a:t>
            </a:r>
            <a:endParaRPr sz="2000"/>
          </a:p>
          <a:p>
            <a:pPr indent="-342900" lvl="0" marL="342900" rtl="0" algn="l">
              <a:lnSpc>
                <a:spcPct val="80000"/>
              </a:lnSpc>
              <a:spcBef>
                <a:spcPts val="400"/>
              </a:spcBef>
              <a:spcAft>
                <a:spcPts val="0"/>
              </a:spcAft>
              <a:buClr>
                <a:schemeClr val="dk1"/>
              </a:buClr>
              <a:buSzPts val="2000"/>
              <a:buNone/>
            </a:pPr>
            <a:r>
              <a:t/>
            </a:r>
            <a:endParaRPr sz="2000"/>
          </a:p>
          <a:p>
            <a:pPr indent="-342900" lvl="0" marL="342900" rtl="0" algn="l">
              <a:lnSpc>
                <a:spcPct val="80000"/>
              </a:lnSpc>
              <a:spcBef>
                <a:spcPts val="400"/>
              </a:spcBef>
              <a:spcAft>
                <a:spcPts val="0"/>
              </a:spcAft>
              <a:buClr>
                <a:schemeClr val="dk1"/>
              </a:buClr>
              <a:buSzPts val="2000"/>
              <a:buChar char="•"/>
            </a:pPr>
            <a:r>
              <a:rPr lang="ru-RU" sz="2000"/>
              <a:t>The POS is often used as evidence for universal grammar. This is the idea that all languages conform to the same structural principles, which define the space of possible languages.</a:t>
            </a:r>
            <a:endParaRPr sz="2000"/>
          </a:p>
          <a:p>
            <a:pPr indent="-342900" lvl="0" marL="342900" rtl="0" algn="l">
              <a:lnSpc>
                <a:spcPct val="80000"/>
              </a:lnSpc>
              <a:spcBef>
                <a:spcPts val="400"/>
              </a:spcBef>
              <a:spcAft>
                <a:spcPts val="0"/>
              </a:spcAft>
              <a:buClr>
                <a:schemeClr val="dk1"/>
              </a:buClr>
              <a:buSzPts val="2000"/>
              <a:buNone/>
            </a:pPr>
            <a:r>
              <a:t/>
            </a:r>
            <a:endParaRPr sz="2000"/>
          </a:p>
          <a:p>
            <a:pPr indent="-342900" lvl="0" marL="342900" rtl="0" algn="l">
              <a:lnSpc>
                <a:spcPct val="80000"/>
              </a:lnSpc>
              <a:spcBef>
                <a:spcPts val="400"/>
              </a:spcBef>
              <a:spcAft>
                <a:spcPts val="0"/>
              </a:spcAft>
              <a:buClr>
                <a:schemeClr val="dk1"/>
              </a:buClr>
              <a:buSzPts val="2000"/>
              <a:buChar char="•"/>
            </a:pPr>
            <a:r>
              <a:rPr lang="ru-RU" sz="2000"/>
              <a:t>Both poverty of the stimulus and universal grammar are terms that can be credited to Noam Chomsky. Chomsky coined the term "poverty of the stimulus" in 1980, however he had argued for the idea since his 1959 review of B.F. Skinner's </a:t>
            </a:r>
            <a:r>
              <a:rPr i="1" lang="ru-RU" sz="2000"/>
              <a:t>Verbal Behavior</a:t>
            </a:r>
            <a:r>
              <a:rPr lang="ru-RU" sz="2000"/>
              <a:t>. </a:t>
            </a:r>
            <a:endParaRPr sz="2000"/>
          </a:p>
          <a:p>
            <a:pPr indent="-342900" lvl="0" marL="342900" rtl="0" algn="r">
              <a:lnSpc>
                <a:spcPct val="80000"/>
              </a:lnSpc>
              <a:spcBef>
                <a:spcPts val="400"/>
              </a:spcBef>
              <a:spcAft>
                <a:spcPts val="0"/>
              </a:spcAft>
              <a:buClr>
                <a:schemeClr val="dk1"/>
              </a:buClr>
              <a:buSzPts val="2000"/>
              <a:buNone/>
            </a:pPr>
            <a:r>
              <a:t/>
            </a:r>
            <a:endParaRPr sz="2000"/>
          </a:p>
          <a:p>
            <a:pPr indent="-342900" lvl="0" marL="342900" rtl="0" algn="r">
              <a:lnSpc>
                <a:spcPct val="80000"/>
              </a:lnSpc>
              <a:spcBef>
                <a:spcPts val="237"/>
              </a:spcBef>
              <a:spcAft>
                <a:spcPts val="0"/>
              </a:spcAft>
              <a:buClr>
                <a:schemeClr val="dk1"/>
              </a:buClr>
              <a:buSzPts val="1187"/>
              <a:buNone/>
            </a:pPr>
            <a:r>
              <a:rPr lang="ru-RU" sz="1187"/>
              <a:t>https://en.wikipedia.org/wiki/Poverty_of_the_stimulus</a:t>
            </a:r>
            <a:endParaRPr/>
          </a:p>
          <a:p>
            <a:pPr indent="-215900" lvl="0" marL="342900" rtl="0" algn="l">
              <a:lnSpc>
                <a:spcPct val="80000"/>
              </a:lnSpc>
              <a:spcBef>
                <a:spcPts val="400"/>
              </a:spcBef>
              <a:spcAft>
                <a:spcPts val="0"/>
              </a:spcAft>
              <a:buClr>
                <a:schemeClr val="dk1"/>
              </a:buClr>
              <a:buSzPts val="2000"/>
              <a:buNone/>
            </a:pPr>
            <a:r>
              <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name="Тема Office">
  <a:themeElements>
    <a:clrScheme name="Стандартная">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Тема Office">
  <a:themeElements>
    <a:clrScheme name="Стандартная">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