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7" roundtripDataSignature="AMtx7mgZEsGwhSxTvoTBik3g6z7zX6oD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378f09573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378f09573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10378f09573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5" name="Shape 15"/>
        <p:cNvGrpSpPr/>
        <p:nvPr/>
      </p:nvGrpSpPr>
      <p:grpSpPr>
        <a:xfrm>
          <a:off x="0" y="0"/>
          <a:ext cx="0" cy="0"/>
          <a:chOff x="0" y="0"/>
          <a:chExt cx="0" cy="0"/>
        </a:xfrm>
      </p:grpSpPr>
      <p:sp>
        <p:nvSpPr>
          <p:cNvPr id="16" name="Google Shape;16;p3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2" name="Shape 72"/>
        <p:cNvGrpSpPr/>
        <p:nvPr/>
      </p:nvGrpSpPr>
      <p:grpSpPr>
        <a:xfrm>
          <a:off x="0" y="0"/>
          <a:ext cx="0" cy="0"/>
          <a:chOff x="0" y="0"/>
          <a:chExt cx="0" cy="0"/>
        </a:xfrm>
      </p:grpSpPr>
      <p:sp>
        <p:nvSpPr>
          <p:cNvPr id="73" name="Google Shape;73;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6"/>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8" name="Shape 78"/>
        <p:cNvGrpSpPr/>
        <p:nvPr/>
      </p:nvGrpSpPr>
      <p:grpSpPr>
        <a:xfrm>
          <a:off x="0" y="0"/>
          <a:ext cx="0" cy="0"/>
          <a:chOff x="0" y="0"/>
          <a:chExt cx="0" cy="0"/>
        </a:xfrm>
      </p:grpSpPr>
      <p:sp>
        <p:nvSpPr>
          <p:cNvPr id="79" name="Google Shape;79;p47"/>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7"/>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1" name="Shape 21"/>
        <p:cNvGrpSpPr/>
        <p:nvPr/>
      </p:nvGrpSpPr>
      <p:grpSpPr>
        <a:xfrm>
          <a:off x="0" y="0"/>
          <a:ext cx="0" cy="0"/>
          <a:chOff x="0" y="0"/>
          <a:chExt cx="0" cy="0"/>
        </a:xfrm>
      </p:grpSpPr>
      <p:sp>
        <p:nvSpPr>
          <p:cNvPr id="22" name="Google Shape;22;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27" name="Shape 27"/>
        <p:cNvGrpSpPr/>
        <p:nvPr/>
      </p:nvGrpSpPr>
      <p:grpSpPr>
        <a:xfrm>
          <a:off x="0" y="0"/>
          <a:ext cx="0" cy="0"/>
          <a:chOff x="0" y="0"/>
          <a:chExt cx="0" cy="0"/>
        </a:xfrm>
      </p:grpSpPr>
      <p:sp>
        <p:nvSpPr>
          <p:cNvPr id="28" name="Google Shape;28;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1" name="Shape 31"/>
        <p:cNvGrpSpPr/>
        <p:nvPr/>
      </p:nvGrpSpPr>
      <p:grpSpPr>
        <a:xfrm>
          <a:off x="0" y="0"/>
          <a:ext cx="0" cy="0"/>
          <a:chOff x="0" y="0"/>
          <a:chExt cx="0" cy="0"/>
        </a:xfrm>
      </p:grpSpPr>
      <p:sp>
        <p:nvSpPr>
          <p:cNvPr id="32" name="Google Shape;32;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4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8" name="Shape 38"/>
        <p:cNvGrpSpPr/>
        <p:nvPr/>
      </p:nvGrpSpPr>
      <p:grpSpPr>
        <a:xfrm>
          <a:off x="0" y="0"/>
          <a:ext cx="0" cy="0"/>
          <a:chOff x="0" y="0"/>
          <a:chExt cx="0" cy="0"/>
        </a:xfrm>
      </p:grpSpPr>
      <p:sp>
        <p:nvSpPr>
          <p:cNvPr id="39" name="Google Shape;39;p4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4" name="Shape 44"/>
        <p:cNvGrpSpPr/>
        <p:nvPr/>
      </p:nvGrpSpPr>
      <p:grpSpPr>
        <a:xfrm>
          <a:off x="0" y="0"/>
          <a:ext cx="0" cy="0"/>
          <a:chOff x="0" y="0"/>
          <a:chExt cx="0" cy="0"/>
        </a:xfrm>
      </p:grpSpPr>
      <p:sp>
        <p:nvSpPr>
          <p:cNvPr id="45" name="Google Shape;45;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4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4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4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3" name="Shape 53"/>
        <p:cNvGrpSpPr/>
        <p:nvPr/>
      </p:nvGrpSpPr>
      <p:grpSpPr>
        <a:xfrm>
          <a:off x="0" y="0"/>
          <a:ext cx="0" cy="0"/>
          <a:chOff x="0" y="0"/>
          <a:chExt cx="0" cy="0"/>
        </a:xfrm>
      </p:grpSpPr>
      <p:sp>
        <p:nvSpPr>
          <p:cNvPr id="54" name="Google Shape;54;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8" name="Shape 58"/>
        <p:cNvGrpSpPr/>
        <p:nvPr/>
      </p:nvGrpSpPr>
      <p:grpSpPr>
        <a:xfrm>
          <a:off x="0" y="0"/>
          <a:ext cx="0" cy="0"/>
          <a:chOff x="0" y="0"/>
          <a:chExt cx="0" cy="0"/>
        </a:xfrm>
      </p:grpSpPr>
      <p:sp>
        <p:nvSpPr>
          <p:cNvPr id="59" name="Google Shape;59;p4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4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5" name="Shape 65"/>
        <p:cNvGrpSpPr/>
        <p:nvPr/>
      </p:nvGrpSpPr>
      <p:grpSpPr>
        <a:xfrm>
          <a:off x="0" y="0"/>
          <a:ext cx="0" cy="0"/>
          <a:chOff x="0" y="0"/>
          <a:chExt cx="0" cy="0"/>
        </a:xfrm>
      </p:grpSpPr>
      <p:sp>
        <p:nvSpPr>
          <p:cNvPr id="66" name="Google Shape;66;p4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5"/>
          <p:cNvSpPr/>
          <p:nvPr>
            <p:ph idx="2" type="pic"/>
          </p:nvPr>
        </p:nvSpPr>
        <p:spPr>
          <a:xfrm>
            <a:off x="1792288" y="612775"/>
            <a:ext cx="5486400" cy="4114800"/>
          </a:xfrm>
          <a:prstGeom prst="rect">
            <a:avLst/>
          </a:prstGeom>
          <a:noFill/>
          <a:ln>
            <a:noFill/>
          </a:ln>
        </p:spPr>
      </p:sp>
      <p:sp>
        <p:nvSpPr>
          <p:cNvPr id="68" name="Google Shape;68;p4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guessthecorrelation.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www.youtube.com/watch?v=2OmVPytZbG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2060"/>
              </a:buClr>
              <a:buSzPct val="100000"/>
              <a:buFont typeface="Calibri"/>
              <a:buNone/>
            </a:pPr>
            <a:r>
              <a:rPr lang="en-US">
                <a:solidFill>
                  <a:srgbClr val="002060"/>
                </a:solidFill>
              </a:rPr>
              <a:t>Линейная регрессия. Нормальное распределение. Критерий Стьюдента</a:t>
            </a:r>
            <a:endParaRPr>
              <a:solidFill>
                <a:srgbClr val="002060"/>
              </a:solidFill>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fontScale="62500" lnSpcReduction="10000"/>
          </a:bodyPr>
          <a:lstStyle/>
          <a:p>
            <a:pPr indent="0" lvl="0" marL="0" rtl="0" algn="ctr">
              <a:spcBef>
                <a:spcPts val="0"/>
              </a:spcBef>
              <a:spcAft>
                <a:spcPts val="0"/>
              </a:spcAft>
              <a:buClr>
                <a:srgbClr val="002060"/>
              </a:buClr>
              <a:buSzPct val="100000"/>
              <a:buNone/>
            </a:pPr>
            <a:r>
              <a:rPr lang="en-US">
                <a:solidFill>
                  <a:srgbClr val="002060"/>
                </a:solidFill>
              </a:rPr>
              <a:t>Корпусные методы исследований языковых процессов</a:t>
            </a:r>
            <a:endParaRPr/>
          </a:p>
          <a:p>
            <a:pPr indent="0" lvl="0" marL="0" rtl="0" algn="ctr">
              <a:spcBef>
                <a:spcPts val="448"/>
              </a:spcBef>
              <a:spcAft>
                <a:spcPts val="0"/>
              </a:spcAft>
              <a:buClr>
                <a:srgbClr val="888888"/>
              </a:buClr>
              <a:buSzPct val="100000"/>
              <a:buNone/>
            </a:pPr>
            <a:r>
              <a:t/>
            </a:r>
            <a:endParaRPr>
              <a:solidFill>
                <a:srgbClr val="002060"/>
              </a:solidFill>
            </a:endParaRPr>
          </a:p>
          <a:p>
            <a:pPr indent="0" lvl="0" marL="0" rtl="0" algn="ctr">
              <a:spcBef>
                <a:spcPts val="448"/>
              </a:spcBef>
              <a:spcAft>
                <a:spcPts val="0"/>
              </a:spcAft>
              <a:buClr>
                <a:srgbClr val="002060"/>
              </a:buClr>
              <a:buSzPct val="100000"/>
              <a:buNone/>
            </a:pPr>
            <a:r>
              <a:rPr lang="en-US">
                <a:solidFill>
                  <a:srgbClr val="002060"/>
                </a:solidFill>
              </a:rPr>
              <a:t>Даша Попова</a:t>
            </a:r>
            <a:endParaRPr/>
          </a:p>
          <a:p>
            <a:pPr indent="0" lvl="0" marL="0" rtl="0" algn="ctr">
              <a:spcBef>
                <a:spcPts val="448"/>
              </a:spcBef>
              <a:spcAft>
                <a:spcPts val="0"/>
              </a:spcAft>
              <a:buClr>
                <a:srgbClr val="002060"/>
              </a:buClr>
              <a:buSzPct val="100000"/>
              <a:buNone/>
            </a:pPr>
            <a:r>
              <a:rPr lang="en-US">
                <a:solidFill>
                  <a:srgbClr val="002060"/>
                </a:solidFill>
              </a:rPr>
              <a:t>24.11.2021</a:t>
            </a:r>
            <a:endParaRPr>
              <a:solidFill>
                <a:srgbClr val="002060"/>
              </a:solidFill>
            </a:endParaRPr>
          </a:p>
          <a:p>
            <a:pPr indent="0" lvl="0" marL="0" rtl="0" algn="ctr">
              <a:spcBef>
                <a:spcPts val="448"/>
              </a:spcBef>
              <a:spcAft>
                <a:spcPts val="0"/>
              </a:spcAft>
              <a:buClr>
                <a:srgbClr val="888888"/>
              </a:buClr>
              <a:buSzPct val="100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Linear regression: residuals</a:t>
            </a:r>
            <a:endParaRPr/>
          </a:p>
        </p:txBody>
      </p:sp>
      <p:sp>
        <p:nvSpPr>
          <p:cNvPr id="150" name="Google Shape;150;p10"/>
          <p:cNvSpPr/>
          <p:nvPr/>
        </p:nvSpPr>
        <p:spPr>
          <a:xfrm>
            <a:off x="214282" y="6286520"/>
            <a:ext cx="70009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https://www.datacamp.com/community/tutorials/linear-regression-R</a:t>
            </a:r>
            <a:endParaRPr sz="1800">
              <a:solidFill>
                <a:schemeClr val="dk1"/>
              </a:solidFill>
              <a:latin typeface="Calibri"/>
              <a:ea typeface="Calibri"/>
              <a:cs typeface="Calibri"/>
              <a:sym typeface="Calibri"/>
            </a:endParaRPr>
          </a:p>
        </p:txBody>
      </p:sp>
      <p:sp>
        <p:nvSpPr>
          <p:cNvPr id="151" name="Google Shape;151;p10"/>
          <p:cNvSpPr txBox="1"/>
          <p:nvPr>
            <p:ph idx="1" type="body"/>
          </p:nvPr>
        </p:nvSpPr>
        <p:spPr>
          <a:xfrm>
            <a:off x="457200" y="1600201"/>
            <a:ext cx="8043890" cy="1614485"/>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None/>
            </a:pPr>
            <a:r>
              <a:rPr lang="en-US"/>
              <a:t>A good way to test the quality of the fit of the model is to look at the residuals or the differences between the real values and the predicted values. The straight line in the image above represents the predicted values. The red vertical line from the straight line to the observed data value is the residual.</a:t>
            </a:r>
            <a:endParaRPr/>
          </a:p>
          <a:p>
            <a:pPr indent="-200660" lvl="0" marL="342900" rtl="0" algn="l">
              <a:spcBef>
                <a:spcPts val="448"/>
              </a:spcBef>
              <a:spcAft>
                <a:spcPts val="0"/>
              </a:spcAft>
              <a:buClr>
                <a:schemeClr val="dk1"/>
              </a:buClr>
              <a:buSzPct val="100000"/>
              <a:buNone/>
            </a:pPr>
            <a:r>
              <a:t/>
            </a:r>
            <a:endParaRPr/>
          </a:p>
        </p:txBody>
      </p:sp>
      <p:pic>
        <p:nvPicPr>
          <p:cNvPr id="152" name="Google Shape;152;p10"/>
          <p:cNvPicPr preferRelativeResize="0"/>
          <p:nvPr/>
        </p:nvPicPr>
        <p:blipFill rotWithShape="1">
          <a:blip r:embed="rId3">
            <a:alphaModFix/>
          </a:blip>
          <a:srcRect b="0" l="0" r="0" t="0"/>
          <a:stretch/>
        </p:blipFill>
        <p:spPr>
          <a:xfrm>
            <a:off x="5786446" y="3429000"/>
            <a:ext cx="2505075" cy="1390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ph type="title"/>
          </p:nvPr>
        </p:nvSpPr>
        <p:spPr>
          <a:xfrm>
            <a:off x="457200" y="274638"/>
            <a:ext cx="8229600" cy="72547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2060"/>
              </a:buClr>
              <a:buSzPct val="100000"/>
              <a:buFont typeface="Calibri"/>
              <a:buNone/>
            </a:pPr>
            <a:r>
              <a:rPr lang="en-US">
                <a:solidFill>
                  <a:srgbClr val="002060"/>
                </a:solidFill>
              </a:rPr>
              <a:t>Linear regression: residuals</a:t>
            </a:r>
            <a:endParaRPr/>
          </a:p>
        </p:txBody>
      </p:sp>
      <p:sp>
        <p:nvSpPr>
          <p:cNvPr id="158" name="Google Shape;158;p11"/>
          <p:cNvSpPr/>
          <p:nvPr/>
        </p:nvSpPr>
        <p:spPr>
          <a:xfrm>
            <a:off x="214282" y="6286520"/>
            <a:ext cx="70009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https://www.datacamp.com/community/tutorials/linear-regression-R</a:t>
            </a:r>
            <a:endParaRPr sz="1800">
              <a:solidFill>
                <a:schemeClr val="dk1"/>
              </a:solidFill>
              <a:latin typeface="Calibri"/>
              <a:ea typeface="Calibri"/>
              <a:cs typeface="Calibri"/>
              <a:sym typeface="Calibri"/>
            </a:endParaRPr>
          </a:p>
        </p:txBody>
      </p:sp>
      <p:sp>
        <p:nvSpPr>
          <p:cNvPr id="159" name="Google Shape;159;p11"/>
          <p:cNvSpPr/>
          <p:nvPr/>
        </p:nvSpPr>
        <p:spPr>
          <a:xfrm>
            <a:off x="3929058" y="1071546"/>
            <a:ext cx="500066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idea in here is that the sum of the residuals is approximately zero or as low as possible. In real life, most cases will not follow a perfectly straight line, so residuals are expected. In the R summary of the lm function, you can see descriptive statistics about the residuals of the model, following the same example, the red square shows how the residuals are approximately zero.</a:t>
            </a:r>
            <a:endParaRPr sz="1800">
              <a:solidFill>
                <a:schemeClr val="dk1"/>
              </a:solidFill>
              <a:latin typeface="Calibri"/>
              <a:ea typeface="Calibri"/>
              <a:cs typeface="Calibri"/>
              <a:sym typeface="Calibri"/>
            </a:endParaRPr>
          </a:p>
        </p:txBody>
      </p:sp>
      <p:pic>
        <p:nvPicPr>
          <p:cNvPr id="160" name="Google Shape;160;p11"/>
          <p:cNvPicPr preferRelativeResize="0"/>
          <p:nvPr>
            <p:ph idx="1" type="body"/>
          </p:nvPr>
        </p:nvPicPr>
        <p:blipFill rotWithShape="1">
          <a:blip r:embed="rId3">
            <a:alphaModFix/>
          </a:blip>
          <a:srcRect b="0" l="0" r="0" t="0"/>
          <a:stretch/>
        </p:blipFill>
        <p:spPr>
          <a:xfrm>
            <a:off x="357159" y="3357562"/>
            <a:ext cx="5517168" cy="2771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2"/>
          <p:cNvSpPr txBox="1"/>
          <p:nvPr>
            <p:ph type="title"/>
          </p:nvPr>
        </p:nvSpPr>
        <p:spPr>
          <a:xfrm>
            <a:off x="457200" y="274638"/>
            <a:ext cx="8229600" cy="72547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2400"/>
              <a:buFont typeface="Calibri"/>
              <a:buNone/>
            </a:pPr>
            <a:r>
              <a:rPr b="1" lang="en-US" sz="2400">
                <a:solidFill>
                  <a:srgbClr val="002060"/>
                </a:solidFill>
              </a:rPr>
              <a:t>How to test if your linear model has a good fit?</a:t>
            </a:r>
            <a:endParaRPr b="1" sz="2400">
              <a:solidFill>
                <a:srgbClr val="002060"/>
              </a:solidFill>
            </a:endParaRPr>
          </a:p>
        </p:txBody>
      </p:sp>
      <p:sp>
        <p:nvSpPr>
          <p:cNvPr id="166" name="Google Shape;166;p12"/>
          <p:cNvSpPr/>
          <p:nvPr/>
        </p:nvSpPr>
        <p:spPr>
          <a:xfrm>
            <a:off x="214282" y="6286520"/>
            <a:ext cx="70009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https://www.datacamp.com/community/tutorials/linear-regression-R</a:t>
            </a:r>
            <a:endParaRPr sz="1800">
              <a:solidFill>
                <a:schemeClr val="dk1"/>
              </a:solidFill>
              <a:latin typeface="Calibri"/>
              <a:ea typeface="Calibri"/>
              <a:cs typeface="Calibri"/>
              <a:sym typeface="Calibri"/>
            </a:endParaRPr>
          </a:p>
        </p:txBody>
      </p:sp>
      <p:sp>
        <p:nvSpPr>
          <p:cNvPr id="167" name="Google Shape;167;p12"/>
          <p:cNvSpPr txBox="1"/>
          <p:nvPr>
            <p:ph idx="1" type="body"/>
          </p:nvPr>
        </p:nvSpPr>
        <p:spPr>
          <a:xfrm>
            <a:off x="457200" y="1600201"/>
            <a:ext cx="8229600" cy="97154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chemeClr val="dk1"/>
              </a:buClr>
              <a:buSzPct val="100000"/>
              <a:buNone/>
            </a:pPr>
            <a:r>
              <a:rPr lang="en-US"/>
              <a:t>One measure very used to test how good is your model is the coefficient of determination or R². This measure is defined by the proportion of the total variability explained by the regression model.</a:t>
            </a:r>
            <a:endParaRPr/>
          </a:p>
          <a:p>
            <a:pPr indent="-215900" lvl="0" marL="342900" rtl="0" algn="l">
              <a:spcBef>
                <a:spcPts val="400"/>
              </a:spcBef>
              <a:spcAft>
                <a:spcPts val="0"/>
              </a:spcAft>
              <a:buClr>
                <a:schemeClr val="dk1"/>
              </a:buClr>
              <a:buSzPct val="100000"/>
              <a:buNone/>
            </a:pPr>
            <a:r>
              <a:t/>
            </a:r>
            <a:endParaRPr/>
          </a:p>
        </p:txBody>
      </p:sp>
      <p:pic>
        <p:nvPicPr>
          <p:cNvPr id="168" name="Google Shape;168;p12"/>
          <p:cNvPicPr preferRelativeResize="0"/>
          <p:nvPr/>
        </p:nvPicPr>
        <p:blipFill rotWithShape="1">
          <a:blip r:embed="rId3">
            <a:alphaModFix/>
          </a:blip>
          <a:srcRect b="0" l="0" r="0" t="0"/>
          <a:stretch/>
        </p:blipFill>
        <p:spPr>
          <a:xfrm>
            <a:off x="5143504" y="2571744"/>
            <a:ext cx="2924175" cy="561975"/>
          </a:xfrm>
          <a:prstGeom prst="rect">
            <a:avLst/>
          </a:prstGeom>
          <a:noFill/>
          <a:ln>
            <a:noFill/>
          </a:ln>
        </p:spPr>
      </p:pic>
      <p:sp>
        <p:nvSpPr>
          <p:cNvPr id="169" name="Google Shape;169;p12"/>
          <p:cNvSpPr/>
          <p:nvPr/>
        </p:nvSpPr>
        <p:spPr>
          <a:xfrm>
            <a:off x="571472" y="3357562"/>
            <a:ext cx="800105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This can seem a little bit complicated, but in general, for models that fit the data well, R² is near 1. Models that poorly fit the data have R² near 0. </a:t>
            </a:r>
            <a:endParaRPr sz="1800">
              <a:solidFill>
                <a:schemeClr val="dk1"/>
              </a:solidFill>
              <a:latin typeface="Calibri"/>
              <a:ea typeface="Calibri"/>
              <a:cs typeface="Calibri"/>
              <a:sym typeface="Calibri"/>
            </a:endParaRPr>
          </a:p>
        </p:txBody>
      </p:sp>
      <p:sp>
        <p:nvSpPr>
          <p:cNvPr id="170" name="Google Shape;170;p12"/>
          <p:cNvSpPr/>
          <p:nvPr/>
        </p:nvSpPr>
        <p:spPr>
          <a:xfrm>
            <a:off x="571472" y="4071942"/>
            <a:ext cx="5286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some fields, an R² of 0.5 is considered good.</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2060"/>
              </a:buClr>
              <a:buSzPct val="100000"/>
              <a:buFont typeface="Calibri"/>
              <a:buNone/>
            </a:pPr>
            <a:r>
              <a:rPr lang="en-US">
                <a:solidFill>
                  <a:srgbClr val="002060"/>
                </a:solidFill>
              </a:rPr>
              <a:t>Paired vectors: Functional relations: Linear regression</a:t>
            </a:r>
            <a:endParaRPr>
              <a:solidFill>
                <a:srgbClr val="002060"/>
              </a:solidFill>
            </a:endParaRPr>
          </a:p>
        </p:txBody>
      </p:sp>
      <p:sp>
        <p:nvSpPr>
          <p:cNvPr id="176" name="Google Shape;176;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rgbClr val="002060"/>
              </a:buClr>
              <a:buSzPct val="100000"/>
              <a:buChar char="•"/>
            </a:pPr>
            <a:r>
              <a:rPr lang="en-US">
                <a:solidFill>
                  <a:srgbClr val="002060"/>
                </a:solidFill>
              </a:rPr>
              <a:t>file </a:t>
            </a:r>
            <a:r>
              <a:rPr i="1" lang="en-US">
                <a:solidFill>
                  <a:srgbClr val="002060"/>
                </a:solidFill>
              </a:rPr>
              <a:t>lr.csv</a:t>
            </a:r>
            <a:r>
              <a:rPr lang="en-US">
                <a:solidFill>
                  <a:srgbClr val="002060"/>
                </a:solidFill>
              </a:rPr>
              <a:t> – read it into R</a:t>
            </a:r>
            <a:endParaRPr/>
          </a:p>
          <a:p>
            <a:pPr indent="-342900" lvl="0" marL="342900" rtl="0" algn="l">
              <a:spcBef>
                <a:spcPts val="400"/>
              </a:spcBef>
              <a:spcAft>
                <a:spcPts val="0"/>
              </a:spcAft>
              <a:buClr>
                <a:srgbClr val="002060"/>
              </a:buClr>
              <a:buSzPct val="100000"/>
              <a:buChar char="•"/>
            </a:pPr>
            <a:r>
              <a:rPr lang="en-US">
                <a:solidFill>
                  <a:srgbClr val="002060"/>
                </a:solidFill>
              </a:rPr>
              <a:t>relation &lt;- lm(data$height~data$weight) </a:t>
            </a:r>
            <a:endParaRPr/>
          </a:p>
          <a:p>
            <a:pPr indent="-342900" lvl="0" marL="342900" rtl="0" algn="l">
              <a:spcBef>
                <a:spcPts val="400"/>
              </a:spcBef>
              <a:spcAft>
                <a:spcPts val="0"/>
              </a:spcAft>
              <a:buClr>
                <a:srgbClr val="002060"/>
              </a:buClr>
              <a:buSzPct val="100000"/>
              <a:buChar char="•"/>
            </a:pPr>
            <a:r>
              <a:rPr lang="en-US">
                <a:solidFill>
                  <a:srgbClr val="002060"/>
                </a:solidFill>
              </a:rPr>
              <a:t>&gt; plot(data$weight,data$height,col = "blue",main = "Height &amp; Weight Regression",abline(lm(data$height~data$weight)),cex = 1.3,pch = 16,xlab = "Weight in Kg",ylab = "Height in cm") </a:t>
            </a:r>
            <a:endParaRPr/>
          </a:p>
          <a:p>
            <a:pPr indent="-342900" lvl="0" marL="342900" rtl="0" algn="l">
              <a:spcBef>
                <a:spcPts val="400"/>
              </a:spcBef>
              <a:spcAft>
                <a:spcPts val="0"/>
              </a:spcAft>
              <a:buClr>
                <a:srgbClr val="002060"/>
              </a:buClr>
              <a:buSzPct val="100000"/>
              <a:buChar char="•"/>
            </a:pPr>
            <a:r>
              <a:rPr lang="en-US">
                <a:solidFill>
                  <a:srgbClr val="002060"/>
                </a:solidFill>
              </a:rPr>
              <a:t>&gt; summary(relation)</a:t>
            </a:r>
            <a:endParaRPr/>
          </a:p>
          <a:p>
            <a:pPr indent="-342900" lvl="0" marL="342900" rtl="0" algn="l">
              <a:spcBef>
                <a:spcPts val="400"/>
              </a:spcBef>
              <a:spcAft>
                <a:spcPts val="0"/>
              </a:spcAft>
              <a:buClr>
                <a:srgbClr val="002060"/>
              </a:buClr>
              <a:buSzPct val="100000"/>
              <a:buChar char="•"/>
            </a:pPr>
            <a:r>
              <a:rPr lang="en-US">
                <a:solidFill>
                  <a:srgbClr val="002060"/>
                </a:solidFill>
              </a:rPr>
              <a:t>The closer Multiple R-squared value is to 1, the stronger the linear regression.</a:t>
            </a:r>
            <a:endParaRPr>
              <a:solidFill>
                <a:srgbClr val="002060"/>
              </a:solidFill>
            </a:endParaRPr>
          </a:p>
          <a:p>
            <a:pPr indent="-342900" lvl="0" marL="342900" rtl="0" algn="l">
              <a:spcBef>
                <a:spcPts val="400"/>
              </a:spcBef>
              <a:spcAft>
                <a:spcPts val="0"/>
              </a:spcAft>
              <a:buClr>
                <a:srgbClr val="002060"/>
              </a:buClr>
              <a:buSzPct val="100000"/>
              <a:buChar char="•"/>
            </a:pPr>
            <a:r>
              <a:rPr lang="en-US">
                <a:solidFill>
                  <a:srgbClr val="002060"/>
                </a:solidFill>
              </a:rPr>
              <a:t>plot(relation$residuals, pch = 16, col = "red")</a:t>
            </a:r>
            <a:r>
              <a:rPr lang="en-US"/>
              <a:t> </a:t>
            </a:r>
            <a:r>
              <a:rPr lang="en-US">
                <a:solidFill>
                  <a:srgbClr val="002060"/>
                </a:solidFill>
              </a:rPr>
              <a:t>#Ideally, when you plot the residuals, they should look random. Otherwise means that maybe there is a hidden pattern that the linear model is not considering.</a:t>
            </a:r>
            <a:endParaRPr>
              <a:solidFill>
                <a:srgbClr val="002060"/>
              </a:solidFill>
            </a:endParaRPr>
          </a:p>
          <a:p>
            <a:pPr indent="-215900" lvl="0" marL="342900" rtl="0" algn="l">
              <a:spcBef>
                <a:spcPts val="400"/>
              </a:spcBef>
              <a:spcAft>
                <a:spcPts val="0"/>
              </a:spcAft>
              <a:buClr>
                <a:schemeClr val="dk1"/>
              </a:buClr>
              <a:buSzPct val="100000"/>
              <a:buNone/>
            </a:pPr>
            <a:r>
              <a:t/>
            </a:r>
            <a:endParaRPr>
              <a:solidFill>
                <a:srgbClr val="002060"/>
              </a:solidFill>
            </a:endParaRPr>
          </a:p>
          <a:p>
            <a:pPr indent="-342900" lvl="0" marL="342900" rtl="0" algn="l">
              <a:spcBef>
                <a:spcPts val="400"/>
              </a:spcBef>
              <a:spcAft>
                <a:spcPts val="0"/>
              </a:spcAft>
              <a:buClr>
                <a:srgbClr val="002060"/>
              </a:buClr>
              <a:buSzPct val="100000"/>
              <a:buChar char="•"/>
            </a:pPr>
            <a:r>
              <a:rPr lang="en-US">
                <a:solidFill>
                  <a:srgbClr val="002060"/>
                </a:solidFill>
              </a:rPr>
              <a:t>Is there a linear dependency between </a:t>
            </a:r>
            <a:r>
              <a:rPr i="1" lang="en-US">
                <a:solidFill>
                  <a:srgbClr val="002060"/>
                </a:solidFill>
              </a:rPr>
              <a:t>sleep</a:t>
            </a:r>
            <a:r>
              <a:rPr lang="en-US">
                <a:solidFill>
                  <a:srgbClr val="002060"/>
                </a:solidFill>
              </a:rPr>
              <a:t> and </a:t>
            </a:r>
            <a:r>
              <a:rPr i="1" lang="en-US">
                <a:solidFill>
                  <a:srgbClr val="002060"/>
                </a:solidFill>
              </a:rPr>
              <a:t>grade</a:t>
            </a:r>
            <a:r>
              <a:rPr lang="en-US">
                <a:solidFill>
                  <a:srgbClr val="002060"/>
                </a:solidFill>
              </a:rPr>
              <a:t>?</a:t>
            </a:r>
            <a:endParaRPr>
              <a:solidFill>
                <a:srgbClr val="002060"/>
              </a:solidFill>
            </a:endParaRPr>
          </a:p>
          <a:p>
            <a:pPr indent="-215900" lvl="0" marL="342900" rtl="0" algn="l">
              <a:spcBef>
                <a:spcPts val="400"/>
              </a:spcBef>
              <a:spcAft>
                <a:spcPts val="0"/>
              </a:spcAft>
              <a:buClr>
                <a:schemeClr val="dk1"/>
              </a:buClr>
              <a:buSzPct val="100000"/>
              <a:buNone/>
            </a:pPr>
            <a:r>
              <a:t/>
            </a:r>
            <a:endParaRPr>
              <a:solidFill>
                <a:srgbClr val="002060"/>
              </a:solidFill>
            </a:endParaRPr>
          </a:p>
          <a:p>
            <a:pPr indent="-342900" lvl="0" marL="342900" rtl="0" algn="l">
              <a:spcBef>
                <a:spcPts val="400"/>
              </a:spcBef>
              <a:spcAft>
                <a:spcPts val="0"/>
              </a:spcAft>
              <a:buClr>
                <a:schemeClr val="dk1"/>
              </a:buClr>
              <a:buSzPct val="100000"/>
              <a:buNone/>
            </a:pPr>
            <a:r>
              <a:t/>
            </a:r>
            <a:endParaRPr>
              <a:solidFill>
                <a:srgbClr val="002060"/>
              </a:solidFill>
            </a:endParaRPr>
          </a:p>
          <a:p>
            <a:pPr indent="-215900" lvl="0" marL="342900" rtl="0" algn="l">
              <a:spcBef>
                <a:spcPts val="400"/>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ph type="title"/>
          </p:nvPr>
        </p:nvSpPr>
        <p:spPr>
          <a:xfrm>
            <a:off x="428596" y="214290"/>
            <a:ext cx="8229600" cy="42862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2060"/>
              </a:buClr>
              <a:buSzPct val="100000"/>
              <a:buFont typeface="Calibri"/>
              <a:buNone/>
            </a:pPr>
            <a:r>
              <a:rPr b="1" lang="en-US">
                <a:solidFill>
                  <a:srgbClr val="002060"/>
                </a:solidFill>
              </a:rPr>
              <a:t>point shapes</a:t>
            </a:r>
            <a:r>
              <a:rPr lang="en-US">
                <a:solidFill>
                  <a:srgbClr val="002060"/>
                </a:solidFill>
              </a:rPr>
              <a:t> is </a:t>
            </a:r>
            <a:r>
              <a:rPr b="1" lang="en-US">
                <a:solidFill>
                  <a:srgbClr val="002060"/>
                </a:solidFill>
              </a:rPr>
              <a:t>pch</a:t>
            </a:r>
            <a:endParaRPr>
              <a:solidFill>
                <a:srgbClr val="002060"/>
              </a:solidFill>
            </a:endParaRPr>
          </a:p>
        </p:txBody>
      </p:sp>
      <p:pic>
        <p:nvPicPr>
          <p:cNvPr id="182" name="Google Shape;182;p14"/>
          <p:cNvPicPr preferRelativeResize="0"/>
          <p:nvPr>
            <p:ph idx="1" type="body"/>
          </p:nvPr>
        </p:nvPicPr>
        <p:blipFill rotWithShape="1">
          <a:blip r:embed="rId3">
            <a:alphaModFix/>
          </a:blip>
          <a:srcRect b="0" l="0" r="0" t="0"/>
          <a:stretch/>
        </p:blipFill>
        <p:spPr>
          <a:xfrm>
            <a:off x="285720" y="1214422"/>
            <a:ext cx="3357586" cy="5357850"/>
          </a:xfrm>
          <a:prstGeom prst="rect">
            <a:avLst/>
          </a:prstGeom>
          <a:noFill/>
          <a:ln>
            <a:noFill/>
          </a:ln>
        </p:spPr>
      </p:pic>
      <p:pic>
        <p:nvPicPr>
          <p:cNvPr id="183" name="Google Shape;183;p14"/>
          <p:cNvPicPr preferRelativeResize="0"/>
          <p:nvPr/>
        </p:nvPicPr>
        <p:blipFill rotWithShape="1">
          <a:blip r:embed="rId4">
            <a:alphaModFix/>
          </a:blip>
          <a:srcRect b="0" l="0" r="0" t="0"/>
          <a:stretch/>
        </p:blipFill>
        <p:spPr>
          <a:xfrm>
            <a:off x="2571736" y="1357298"/>
            <a:ext cx="5929322" cy="1428760"/>
          </a:xfrm>
          <a:prstGeom prst="rect">
            <a:avLst/>
          </a:prstGeom>
          <a:noFill/>
          <a:ln>
            <a:noFill/>
          </a:ln>
        </p:spPr>
      </p:pic>
      <p:sp>
        <p:nvSpPr>
          <p:cNvPr id="184" name="Google Shape;184;p14"/>
          <p:cNvSpPr/>
          <p:nvPr/>
        </p:nvSpPr>
        <p:spPr>
          <a:xfrm>
            <a:off x="3857620" y="6211669"/>
            <a:ext cx="492922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http://www.sthda.com/english/wiki/r-plot-pch-symbols-the-different-point-shapes-available-in-r</a:t>
            </a:r>
            <a:endParaRPr sz="1800">
              <a:solidFill>
                <a:schemeClr val="dk1"/>
              </a:solidFill>
              <a:latin typeface="Calibri"/>
              <a:ea typeface="Calibri"/>
              <a:cs typeface="Calibri"/>
              <a:sym typeface="Calibri"/>
            </a:endParaRPr>
          </a:p>
        </p:txBody>
      </p:sp>
      <p:sp>
        <p:nvSpPr>
          <p:cNvPr id="185" name="Google Shape;185;p14"/>
          <p:cNvSpPr/>
          <p:nvPr/>
        </p:nvSpPr>
        <p:spPr>
          <a:xfrm>
            <a:off x="3714744" y="3357562"/>
            <a:ext cx="5429256" cy="153888"/>
          </a:xfrm>
          <a:prstGeom prst="rect">
            <a:avLst/>
          </a:prstGeom>
          <a:solidFill>
            <a:srgbClr val="FFFFFF"/>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FF"/>
              </a:buClr>
              <a:buSzPts val="1000"/>
              <a:buFont typeface="Droid Sans Mono"/>
              <a:buNone/>
            </a:pPr>
            <a:r>
              <a:rPr b="0" i="0" lang="en-US" sz="1000" u="none" cap="none" strike="noStrike">
                <a:solidFill>
                  <a:srgbClr val="0000FF"/>
                </a:solidFill>
                <a:latin typeface="Droid Sans Mono"/>
                <a:ea typeface="Droid Sans Mono"/>
                <a:cs typeface="Droid Sans Mono"/>
                <a:sym typeface="Droid Sans Mono"/>
              </a:rPr>
              <a:t>plot(relation$residuals, pch = </a:t>
            </a:r>
            <a:r>
              <a:rPr lang="en-US" sz="1000">
                <a:solidFill>
                  <a:srgbClr val="0000FF"/>
                </a:solidFill>
                <a:latin typeface="Droid Sans Mono"/>
                <a:ea typeface="Droid Sans Mono"/>
                <a:cs typeface="Droid Sans Mono"/>
                <a:sym typeface="Droid Sans Mono"/>
              </a:rPr>
              <a:t>23</a:t>
            </a:r>
            <a:r>
              <a:rPr b="0" i="0" lang="en-US" sz="1000" u="none" cap="none" strike="noStrike">
                <a:solidFill>
                  <a:srgbClr val="0000FF"/>
                </a:solidFill>
                <a:latin typeface="Droid Sans Mono"/>
                <a:ea typeface="Droid Sans Mono"/>
                <a:cs typeface="Droid Sans Mono"/>
                <a:sym typeface="Droid Sans Mono"/>
              </a:rPr>
              <a:t>, col= "red", bg = "yellow", lwd= 2)</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10378f09573_0_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457200" rtl="0" algn="ctr">
              <a:spcBef>
                <a:spcPts val="400"/>
              </a:spcBef>
              <a:spcAft>
                <a:spcPts val="0"/>
              </a:spcAft>
              <a:buNone/>
            </a:pPr>
            <a:r>
              <a:rPr lang="en-US" sz="3200">
                <a:solidFill>
                  <a:srgbClr val="1D1B10"/>
                </a:solidFill>
              </a:rPr>
              <a:t>Коэффициент корреляции Пирсона</a:t>
            </a:r>
            <a:endParaRPr sz="5700"/>
          </a:p>
        </p:txBody>
      </p:sp>
      <p:sp>
        <p:nvSpPr>
          <p:cNvPr id="192" name="Google Shape;192;g10378f09573_0_2"/>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77500" lnSpcReduction="20000"/>
          </a:bodyPr>
          <a:lstStyle/>
          <a:p>
            <a:pPr indent="-322103" lvl="0" marL="457200" rtl="0" algn="l">
              <a:spcBef>
                <a:spcPts val="400"/>
              </a:spcBef>
              <a:spcAft>
                <a:spcPts val="0"/>
              </a:spcAft>
              <a:buClr>
                <a:srgbClr val="1D1B10"/>
              </a:buClr>
              <a:buSzPct val="100000"/>
              <a:buFont typeface="Calibri"/>
              <a:buChar char="●"/>
            </a:pPr>
            <a:r>
              <a:rPr lang="en-US" sz="1900">
                <a:solidFill>
                  <a:srgbClr val="1D1B10"/>
                </a:solidFill>
              </a:rPr>
              <a:t>Коэффициент корреляции Пирсона: cor(data$height,data$weight) </a:t>
            </a:r>
            <a:endParaRPr sz="1900">
              <a:solidFill>
                <a:srgbClr val="1D1B10"/>
              </a:solidFill>
            </a:endParaRPr>
          </a:p>
          <a:p>
            <a:pPr indent="0" lvl="0" marL="457200" rtl="0" algn="l">
              <a:spcBef>
                <a:spcPts val="400"/>
              </a:spcBef>
              <a:spcAft>
                <a:spcPts val="0"/>
              </a:spcAft>
              <a:buNone/>
            </a:pPr>
            <a:r>
              <a:t/>
            </a:r>
            <a:endParaRPr sz="1900">
              <a:solidFill>
                <a:srgbClr val="1D1B10"/>
              </a:solidFill>
            </a:endParaRPr>
          </a:p>
          <a:p>
            <a:pPr indent="-322103" lvl="0" marL="457200" rtl="0" algn="l">
              <a:spcBef>
                <a:spcPts val="400"/>
              </a:spcBef>
              <a:spcAft>
                <a:spcPts val="0"/>
              </a:spcAft>
              <a:buClr>
                <a:srgbClr val="1D1B10"/>
              </a:buClr>
              <a:buSzPct val="100000"/>
              <a:buFont typeface="Calibri"/>
              <a:buChar char="●"/>
            </a:pPr>
            <a:r>
              <a:rPr lang="en-US" sz="1900">
                <a:solidFill>
                  <a:srgbClr val="1D1B10"/>
                </a:solidFill>
              </a:rPr>
              <a:t>базовый коэффициент ассоциации переменных, однако стоит помнить, что он дает неправильную оценку, если связь между переменными нелинейна</a:t>
            </a:r>
            <a:endParaRPr sz="1900">
              <a:solidFill>
                <a:srgbClr val="1D1B10"/>
              </a:solidFill>
            </a:endParaRPr>
          </a:p>
          <a:p>
            <a:pPr indent="0" lvl="0" marL="457200" rtl="0" algn="l">
              <a:spcBef>
                <a:spcPts val="400"/>
              </a:spcBef>
              <a:spcAft>
                <a:spcPts val="0"/>
              </a:spcAft>
              <a:buNone/>
            </a:pPr>
            <a:r>
              <a:t/>
            </a:r>
            <a:endParaRPr sz="1900">
              <a:solidFill>
                <a:srgbClr val="1D1B10"/>
              </a:solidFill>
            </a:endParaRPr>
          </a:p>
          <a:p>
            <a:pPr indent="-322103" lvl="0" marL="457200" rtl="0" algn="l">
              <a:lnSpc>
                <a:spcPct val="115000"/>
              </a:lnSpc>
              <a:spcBef>
                <a:spcPts val="1200"/>
              </a:spcBef>
              <a:spcAft>
                <a:spcPts val="0"/>
              </a:spcAft>
              <a:buClr>
                <a:srgbClr val="1D1B10"/>
              </a:buClr>
              <a:buSzPct val="100000"/>
              <a:buFont typeface="Arial"/>
              <a:buChar char="●"/>
            </a:pPr>
            <a:r>
              <a:rPr lang="en-US" sz="1900">
                <a:solidFill>
                  <a:srgbClr val="1D1B10"/>
                </a:solidFill>
              </a:rPr>
              <a:t>если коэффициент положительный  — связь между переменными положительная (чем </a:t>
            </a:r>
            <a:r>
              <a:rPr b="1" lang="en-US" sz="1900">
                <a:solidFill>
                  <a:srgbClr val="1D1B10"/>
                </a:solidFill>
              </a:rPr>
              <a:t>больше</a:t>
            </a:r>
            <a:r>
              <a:rPr lang="en-US" sz="1900">
                <a:solidFill>
                  <a:srgbClr val="1D1B10"/>
                </a:solidFill>
              </a:rPr>
              <a:t> x, тем </a:t>
            </a:r>
            <a:r>
              <a:rPr b="1" lang="en-US" sz="1900">
                <a:solidFill>
                  <a:srgbClr val="1D1B10"/>
                </a:solidFill>
              </a:rPr>
              <a:t>больше </a:t>
            </a:r>
            <a:r>
              <a:rPr lang="en-US" sz="1900">
                <a:solidFill>
                  <a:srgbClr val="1D1B10"/>
                </a:solidFill>
              </a:rPr>
              <a:t>y),</a:t>
            </a:r>
            <a:endParaRPr sz="1900">
              <a:solidFill>
                <a:srgbClr val="1D1B10"/>
              </a:solidFill>
            </a:endParaRPr>
          </a:p>
          <a:p>
            <a:pPr indent="-322103" lvl="0" marL="457200" rtl="0" algn="l">
              <a:lnSpc>
                <a:spcPct val="115000"/>
              </a:lnSpc>
              <a:spcBef>
                <a:spcPts val="0"/>
              </a:spcBef>
              <a:spcAft>
                <a:spcPts val="0"/>
              </a:spcAft>
              <a:buClr>
                <a:srgbClr val="1D1B10"/>
              </a:buClr>
              <a:buSzPct val="100000"/>
              <a:buChar char="●"/>
            </a:pPr>
            <a:r>
              <a:rPr lang="en-US" sz="1900">
                <a:solidFill>
                  <a:srgbClr val="1D1B10"/>
                </a:solidFill>
              </a:rPr>
              <a:t>если коэффициент отрицательный — связь между переменными отрицательная (чем </a:t>
            </a:r>
            <a:r>
              <a:rPr b="1" lang="en-US" sz="1900">
                <a:solidFill>
                  <a:srgbClr val="1D1B10"/>
                </a:solidFill>
              </a:rPr>
              <a:t>больше</a:t>
            </a:r>
            <a:r>
              <a:rPr lang="en-US" sz="1900">
                <a:solidFill>
                  <a:srgbClr val="1D1B10"/>
                </a:solidFill>
              </a:rPr>
              <a:t> x, тем </a:t>
            </a:r>
            <a:r>
              <a:rPr b="1" lang="en-US" sz="1900">
                <a:solidFill>
                  <a:srgbClr val="1D1B10"/>
                </a:solidFill>
              </a:rPr>
              <a:t>меньше </a:t>
            </a:r>
            <a:r>
              <a:rPr lang="en-US" sz="1900">
                <a:solidFill>
                  <a:srgbClr val="1D1B10"/>
                </a:solidFill>
              </a:rPr>
              <a:t>y);</a:t>
            </a:r>
            <a:endParaRPr sz="1900">
              <a:solidFill>
                <a:srgbClr val="1D1B10"/>
              </a:solidFill>
            </a:endParaRPr>
          </a:p>
          <a:p>
            <a:pPr indent="-322103" lvl="1" marL="914400" rtl="0" algn="l">
              <a:lnSpc>
                <a:spcPct val="115000"/>
              </a:lnSpc>
              <a:spcBef>
                <a:spcPts val="0"/>
              </a:spcBef>
              <a:spcAft>
                <a:spcPts val="0"/>
              </a:spcAft>
              <a:buClr>
                <a:srgbClr val="1D1B10"/>
              </a:buClr>
              <a:buSzPct val="100000"/>
              <a:buFont typeface="Calibri"/>
              <a:buChar char="○"/>
            </a:pPr>
            <a:r>
              <a:rPr lang="en-US" sz="1900">
                <a:solidFill>
                  <a:srgbClr val="1D1B10"/>
                </a:solidFill>
              </a:rPr>
              <a:t>если модуль коэффициента близок к 1 или ему равен — связь между переменными сильная,</a:t>
            </a:r>
            <a:endParaRPr sz="1900">
              <a:solidFill>
                <a:srgbClr val="1D1B10"/>
              </a:solidFill>
            </a:endParaRPr>
          </a:p>
          <a:p>
            <a:pPr indent="-322103" lvl="1" marL="914400" rtl="0" algn="l">
              <a:lnSpc>
                <a:spcPct val="115000"/>
              </a:lnSpc>
              <a:spcBef>
                <a:spcPts val="0"/>
              </a:spcBef>
              <a:spcAft>
                <a:spcPts val="0"/>
              </a:spcAft>
              <a:buClr>
                <a:srgbClr val="1D1B10"/>
              </a:buClr>
              <a:buSzPct val="100000"/>
              <a:buFont typeface="Calibri"/>
              <a:buChar char="○"/>
            </a:pPr>
            <a:r>
              <a:rPr lang="en-US" sz="1900">
                <a:solidFill>
                  <a:srgbClr val="1D1B10"/>
                </a:solidFill>
              </a:rPr>
              <a:t>если модуль коэффициента близок к 0 или ему равен — связь между переменными слабая.</a:t>
            </a:r>
            <a:endParaRPr sz="1900">
              <a:solidFill>
                <a:srgbClr val="1D1B10"/>
              </a:solidFill>
            </a:endParaRPr>
          </a:p>
          <a:p>
            <a:pPr indent="0" lvl="0" marL="914400" rtl="0" algn="l">
              <a:lnSpc>
                <a:spcPct val="115000"/>
              </a:lnSpc>
              <a:spcBef>
                <a:spcPts val="1200"/>
              </a:spcBef>
              <a:spcAft>
                <a:spcPts val="0"/>
              </a:spcAft>
              <a:buNone/>
            </a:pPr>
            <a:r>
              <a:t/>
            </a:r>
            <a:endParaRPr sz="1900">
              <a:solidFill>
                <a:srgbClr val="1D1B10"/>
              </a:solidFill>
            </a:endParaRPr>
          </a:p>
          <a:p>
            <a:pPr indent="-322103" lvl="0" marL="457200" rtl="0" algn="l">
              <a:spcBef>
                <a:spcPts val="1200"/>
              </a:spcBef>
              <a:spcAft>
                <a:spcPts val="0"/>
              </a:spcAft>
              <a:buClr>
                <a:srgbClr val="1D1B10"/>
              </a:buClr>
              <a:buSzPct val="100000"/>
              <a:buFont typeface="Calibri"/>
              <a:buChar char="●"/>
            </a:pPr>
            <a:r>
              <a:rPr lang="en-US" sz="1900">
                <a:solidFill>
                  <a:srgbClr val="1D1B10"/>
                </a:solidFill>
              </a:rPr>
              <a:t>Поиграем: </a:t>
            </a:r>
            <a:r>
              <a:rPr lang="en-US" sz="1900" u="sng">
                <a:solidFill>
                  <a:schemeClr val="hlink"/>
                </a:solidFill>
                <a:hlinkClick r:id="rId3"/>
              </a:rPr>
              <a:t>http://guessthecorrelation.com/</a:t>
            </a:r>
            <a:endParaRPr sz="1900">
              <a:solidFill>
                <a:srgbClr val="1D1B10"/>
              </a:solidFil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2060"/>
              </a:buClr>
              <a:buSzPts val="3600"/>
              <a:buFont typeface="Calibri"/>
              <a:buNone/>
            </a:pPr>
            <a:r>
              <a:rPr lang="en-US" sz="3600">
                <a:solidFill>
                  <a:srgbClr val="002060"/>
                </a:solidFill>
              </a:rPr>
              <a:t>Случайная величина или переменная</a:t>
            </a:r>
            <a:endParaRPr sz="3600">
              <a:solidFill>
                <a:srgbClr val="002060"/>
              </a:solidFill>
            </a:endParaRPr>
          </a:p>
        </p:txBody>
      </p:sp>
      <p:sp>
        <p:nvSpPr>
          <p:cNvPr id="198" name="Google Shape;198;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rgbClr val="002060"/>
              </a:buClr>
              <a:buSzPct val="100000"/>
              <a:buChar char="•"/>
            </a:pPr>
            <a:r>
              <a:rPr b="1" i="1" lang="en-US">
                <a:solidFill>
                  <a:srgbClr val="002060"/>
                </a:solidFill>
              </a:rPr>
              <a:t>Случайная переменная </a:t>
            </a:r>
            <a:r>
              <a:rPr lang="en-US">
                <a:solidFill>
                  <a:srgbClr val="002060"/>
                </a:solidFill>
              </a:rPr>
              <a:t>— это величина, которая может принимать любое из набора взаимоисключающих значений с определенной вероятностью.</a:t>
            </a:r>
            <a:endParaRPr/>
          </a:p>
          <a:p>
            <a:pPr indent="-342900" lvl="0" marL="342900" rtl="0" algn="l">
              <a:spcBef>
                <a:spcPts val="544"/>
              </a:spcBef>
              <a:spcAft>
                <a:spcPts val="0"/>
              </a:spcAft>
              <a:buClr>
                <a:schemeClr val="dk1"/>
              </a:buClr>
              <a:buSzPct val="100000"/>
              <a:buNone/>
            </a:pPr>
            <a:r>
              <a:t/>
            </a:r>
            <a:endParaRPr>
              <a:solidFill>
                <a:srgbClr val="002060"/>
              </a:solidFill>
            </a:endParaRPr>
          </a:p>
          <a:p>
            <a:pPr indent="-342900" lvl="0" marL="342900" rtl="0" algn="l">
              <a:spcBef>
                <a:spcPts val="544"/>
              </a:spcBef>
              <a:spcAft>
                <a:spcPts val="0"/>
              </a:spcAft>
              <a:buClr>
                <a:srgbClr val="002060"/>
              </a:buClr>
              <a:buSzPct val="100000"/>
              <a:buChar char="•"/>
            </a:pPr>
            <a:r>
              <a:rPr lang="en-US">
                <a:solidFill>
                  <a:srgbClr val="002060"/>
                </a:solidFill>
              </a:rPr>
              <a:t>Распределение вероятности показывает вероятности всех возможных значений случайной переменной. Это теоретическое распределение, которое выражено математически и имеет </a:t>
            </a:r>
            <a:r>
              <a:rPr i="1" lang="en-US">
                <a:solidFill>
                  <a:srgbClr val="002060"/>
                </a:solidFill>
              </a:rPr>
              <a:t>среднее </a:t>
            </a:r>
            <a:r>
              <a:rPr lang="en-US">
                <a:solidFill>
                  <a:srgbClr val="002060"/>
                </a:solidFill>
              </a:rPr>
              <a:t>и </a:t>
            </a:r>
            <a:r>
              <a:rPr i="1" lang="en-US">
                <a:solidFill>
                  <a:srgbClr val="002060"/>
                </a:solidFill>
              </a:rPr>
              <a:t>дисперсию </a:t>
            </a:r>
            <a:r>
              <a:rPr lang="en-US">
                <a:solidFill>
                  <a:srgbClr val="002060"/>
                </a:solidFill>
              </a:rPr>
              <a:t>— аналоги среднего и дисперсии в эмпирическом распределении. </a:t>
            </a:r>
            <a:endParaRPr/>
          </a:p>
          <a:p>
            <a:pPr indent="-342900" lvl="0" marL="342900" rtl="0" algn="r">
              <a:spcBef>
                <a:spcPts val="272"/>
              </a:spcBef>
              <a:spcAft>
                <a:spcPts val="0"/>
              </a:spcAft>
              <a:buClr>
                <a:srgbClr val="002060"/>
              </a:buClr>
              <a:buSzPct val="100000"/>
              <a:buNone/>
            </a:pPr>
            <a:r>
              <a:rPr lang="en-US" sz="1600">
                <a:solidFill>
                  <a:srgbClr val="002060"/>
                </a:solidFill>
              </a:rPr>
              <a:t>http://statistica.ru/theory/raspredeleniya-veroyatnostey/</a:t>
            </a:r>
            <a:endParaRPr sz="1600">
              <a:solidFill>
                <a:srgbClr val="002060"/>
              </a:solidFill>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Нормальное распределение</a:t>
            </a:r>
            <a:endParaRPr>
              <a:solidFill>
                <a:srgbClr val="002060"/>
              </a:solidFill>
            </a:endParaRPr>
          </a:p>
        </p:txBody>
      </p:sp>
      <p:sp>
        <p:nvSpPr>
          <p:cNvPr id="204" name="Google Shape;204;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rgbClr val="002060"/>
              </a:buClr>
              <a:buSzPct val="100000"/>
              <a:buChar char="•"/>
            </a:pPr>
            <a:r>
              <a:rPr lang="en-US">
                <a:solidFill>
                  <a:srgbClr val="002060"/>
                </a:solidFill>
              </a:rPr>
              <a:t>In a random collection of data from independent sources, it is generally observed that the distribution of data is normal. </a:t>
            </a:r>
            <a:endParaRPr>
              <a:solidFill>
                <a:srgbClr val="002060"/>
              </a:solidFill>
            </a:endParaRPr>
          </a:p>
          <a:p>
            <a:pPr indent="-342900" lvl="0" marL="342900" rtl="0" algn="l">
              <a:spcBef>
                <a:spcPts val="496"/>
              </a:spcBef>
              <a:spcAft>
                <a:spcPts val="0"/>
              </a:spcAft>
              <a:buClr>
                <a:srgbClr val="002060"/>
              </a:buClr>
              <a:buSzPct val="100000"/>
              <a:buChar char="•"/>
            </a:pPr>
            <a:r>
              <a:rPr lang="en-US">
                <a:solidFill>
                  <a:srgbClr val="002060"/>
                </a:solidFill>
              </a:rPr>
              <a:t>Which means, on plotting a graph with the value of the variable in the horizontal axis and the count of the values in the vertical axis we get a bell shape curve.</a:t>
            </a:r>
            <a:endParaRPr>
              <a:solidFill>
                <a:srgbClr val="002060"/>
              </a:solidFill>
            </a:endParaRPr>
          </a:p>
          <a:p>
            <a:pPr indent="-342900" lvl="0" marL="342900" rtl="0" algn="l">
              <a:spcBef>
                <a:spcPts val="496"/>
              </a:spcBef>
              <a:spcAft>
                <a:spcPts val="0"/>
              </a:spcAft>
              <a:buClr>
                <a:srgbClr val="002060"/>
              </a:buClr>
              <a:buSzPct val="100000"/>
              <a:buChar char="•"/>
            </a:pPr>
            <a:r>
              <a:rPr lang="en-US">
                <a:solidFill>
                  <a:srgbClr val="002060"/>
                </a:solidFill>
              </a:rPr>
              <a:t>The center of the curve represents the mean of the data set. In the graph, fifty percent of values lie to the left of the mean and the other fifty percent lie to the right of the graph.</a:t>
            </a:r>
            <a:endParaRPr>
              <a:solidFill>
                <a:srgbClr val="002060"/>
              </a:solidFill>
            </a:endParaRPr>
          </a:p>
          <a:p>
            <a:pPr indent="-342900" lvl="0" marL="342900" rtl="0" algn="l">
              <a:spcBef>
                <a:spcPts val="496"/>
              </a:spcBef>
              <a:spcAft>
                <a:spcPts val="0"/>
              </a:spcAft>
              <a:buClr>
                <a:srgbClr val="002060"/>
              </a:buClr>
              <a:buSzPct val="100000"/>
              <a:buChar char="•"/>
            </a:pPr>
            <a:r>
              <a:rPr lang="en-US">
                <a:solidFill>
                  <a:srgbClr val="002060"/>
                </a:solidFill>
              </a:rPr>
              <a:t>This is referred as </a:t>
            </a:r>
            <a:r>
              <a:rPr b="1" i="1" lang="en-US">
                <a:solidFill>
                  <a:srgbClr val="002060"/>
                </a:solidFill>
              </a:rPr>
              <a:t>normal distribution </a:t>
            </a:r>
            <a:r>
              <a:rPr lang="en-US">
                <a:solidFill>
                  <a:srgbClr val="002060"/>
                </a:solidFill>
              </a:rPr>
              <a:t>in statistics.</a:t>
            </a:r>
            <a:endParaRPr/>
          </a:p>
          <a:p>
            <a:pPr indent="-342900" lvl="0" marL="342900" rtl="0" algn="l">
              <a:spcBef>
                <a:spcPts val="496"/>
              </a:spcBef>
              <a:spcAft>
                <a:spcPts val="0"/>
              </a:spcAft>
              <a:buClr>
                <a:schemeClr val="dk1"/>
              </a:buClr>
              <a:buSzPct val="100000"/>
              <a:buNone/>
            </a:pPr>
            <a:r>
              <a:t/>
            </a:r>
            <a:endParaRPr>
              <a:solidFill>
                <a:srgbClr val="002060"/>
              </a:solidFill>
            </a:endParaRPr>
          </a:p>
          <a:p>
            <a:pPr indent="-342900" lvl="0" marL="342900" rtl="0" algn="r">
              <a:spcBef>
                <a:spcPts val="356"/>
              </a:spcBef>
              <a:spcAft>
                <a:spcPts val="0"/>
              </a:spcAft>
              <a:buClr>
                <a:srgbClr val="002060"/>
              </a:buClr>
              <a:buSzPct val="100000"/>
              <a:buNone/>
            </a:pPr>
            <a:r>
              <a:rPr lang="en-US" sz="2300">
                <a:solidFill>
                  <a:srgbClr val="002060"/>
                </a:solidFill>
              </a:rPr>
              <a:t>https://www.tutorialspoint.com/r/r_normal_distribution.htm</a:t>
            </a:r>
            <a:endParaRPr sz="2300">
              <a:solidFill>
                <a:srgbClr val="00206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Normal distribution</a:t>
            </a:r>
            <a:endParaRPr>
              <a:solidFill>
                <a:srgbClr val="002060"/>
              </a:solidFill>
            </a:endParaRPr>
          </a:p>
        </p:txBody>
      </p:sp>
      <p:pic>
        <p:nvPicPr>
          <p:cNvPr id="210" name="Google Shape;210;p21"/>
          <p:cNvPicPr preferRelativeResize="0"/>
          <p:nvPr>
            <p:ph idx="1" type="body"/>
          </p:nvPr>
        </p:nvPicPr>
        <p:blipFill rotWithShape="1">
          <a:blip r:embed="rId3">
            <a:alphaModFix/>
          </a:blip>
          <a:srcRect b="0" l="0" r="0" t="0"/>
          <a:stretch/>
        </p:blipFill>
        <p:spPr>
          <a:xfrm>
            <a:off x="357158" y="1500174"/>
            <a:ext cx="4357718" cy="3429024"/>
          </a:xfrm>
          <a:prstGeom prst="rect">
            <a:avLst/>
          </a:prstGeom>
          <a:noFill/>
          <a:ln>
            <a:noFill/>
          </a:ln>
        </p:spPr>
      </p:pic>
      <p:sp>
        <p:nvSpPr>
          <p:cNvPr id="211" name="Google Shape;211;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2060"/>
              </a:buClr>
              <a:buSzPts val="2800"/>
              <a:buChar char="•"/>
            </a:pPr>
            <a:r>
              <a:rPr lang="en-US">
                <a:solidFill>
                  <a:srgbClr val="002060"/>
                </a:solidFill>
              </a:rPr>
              <a:t>“Bell curve”</a:t>
            </a:r>
            <a:endParaRPr/>
          </a:p>
          <a:p>
            <a:pPr indent="-342900" lvl="0" marL="342900" rtl="0" algn="l">
              <a:spcBef>
                <a:spcPts val="560"/>
              </a:spcBef>
              <a:spcAft>
                <a:spcPts val="0"/>
              </a:spcAft>
              <a:buClr>
                <a:srgbClr val="002060"/>
              </a:buClr>
              <a:buSzPts val="2800"/>
              <a:buChar char="•"/>
            </a:pPr>
            <a:r>
              <a:rPr lang="en-US">
                <a:solidFill>
                  <a:srgbClr val="002060"/>
                </a:solidFill>
              </a:rPr>
              <a:t>e.g., heights of people</a:t>
            </a:r>
            <a:endParaRPr/>
          </a:p>
          <a:p>
            <a:pPr indent="-342900" lvl="0" marL="342900" rtl="0" algn="l">
              <a:spcBef>
                <a:spcPts val="560"/>
              </a:spcBef>
              <a:spcAft>
                <a:spcPts val="0"/>
              </a:spcAft>
              <a:buClr>
                <a:srgbClr val="002060"/>
              </a:buClr>
              <a:buSzPts val="2800"/>
              <a:buChar char="•"/>
            </a:pPr>
            <a:r>
              <a:rPr lang="en-US">
                <a:solidFill>
                  <a:srgbClr val="002060"/>
                </a:solidFill>
              </a:rPr>
              <a:t>e.g., marks on a test</a:t>
            </a:r>
            <a:endParaRPr/>
          </a:p>
          <a:p>
            <a:pPr indent="-342900" lvl="0" marL="342900" rtl="0" algn="l">
              <a:spcBef>
                <a:spcPts val="560"/>
              </a:spcBef>
              <a:spcAft>
                <a:spcPts val="0"/>
              </a:spcAft>
              <a:buClr>
                <a:srgbClr val="002060"/>
              </a:buClr>
              <a:buSzPts val="2800"/>
              <a:buChar char="•"/>
            </a:pPr>
            <a:r>
              <a:rPr lang="en-US">
                <a:solidFill>
                  <a:srgbClr val="002060"/>
                </a:solidFill>
              </a:rPr>
              <a:t>mean = median = mode</a:t>
            </a:r>
            <a:endParaRPr/>
          </a:p>
          <a:p>
            <a:pPr indent="-342900" lvl="0" marL="342900" rtl="0" algn="l">
              <a:spcBef>
                <a:spcPts val="560"/>
              </a:spcBef>
              <a:spcAft>
                <a:spcPts val="0"/>
              </a:spcAft>
              <a:buClr>
                <a:srgbClr val="002060"/>
              </a:buClr>
              <a:buSzPts val="2800"/>
              <a:buChar char="•"/>
            </a:pPr>
            <a:r>
              <a:rPr lang="en-US">
                <a:solidFill>
                  <a:srgbClr val="002060"/>
                </a:solidFill>
              </a:rPr>
              <a:t>symmetry about the center</a:t>
            </a:r>
            <a:endParaRPr/>
          </a:p>
          <a:p>
            <a:pPr indent="-342900" lvl="0" marL="342900" rtl="0" algn="l">
              <a:spcBef>
                <a:spcPts val="560"/>
              </a:spcBef>
              <a:spcAft>
                <a:spcPts val="0"/>
              </a:spcAft>
              <a:buClr>
                <a:srgbClr val="002060"/>
              </a:buClr>
              <a:buSzPts val="2800"/>
              <a:buChar char="•"/>
            </a:pPr>
            <a:r>
              <a:rPr lang="en-US">
                <a:solidFill>
                  <a:srgbClr val="002060"/>
                </a:solidFill>
              </a:rPr>
              <a:t>50% of values less than the mean </a:t>
            </a:r>
            <a:br>
              <a:rPr lang="en-US">
                <a:solidFill>
                  <a:srgbClr val="002060"/>
                </a:solidFill>
              </a:rPr>
            </a:br>
            <a:r>
              <a:rPr lang="en-US">
                <a:solidFill>
                  <a:srgbClr val="002060"/>
                </a:solidFill>
              </a:rPr>
              <a:t>and 50% greater than the mean</a:t>
            </a:r>
            <a:endParaRPr/>
          </a:p>
          <a:p>
            <a:pPr indent="-165100" lvl="0" marL="342900" rtl="0" algn="l">
              <a:spcBef>
                <a:spcPts val="560"/>
              </a:spcBef>
              <a:spcAft>
                <a:spcPts val="0"/>
              </a:spcAft>
              <a:buClr>
                <a:schemeClr val="dk1"/>
              </a:buClr>
              <a:buSzPts val="2800"/>
              <a:buNone/>
            </a:pPr>
            <a:r>
              <a:t/>
            </a:r>
            <a:endParaRPr/>
          </a:p>
        </p:txBody>
      </p:sp>
      <p:sp>
        <p:nvSpPr>
          <p:cNvPr id="212" name="Google Shape;212;p21"/>
          <p:cNvSpPr/>
          <p:nvPr/>
        </p:nvSpPr>
        <p:spPr>
          <a:xfrm>
            <a:off x="1643042" y="6143644"/>
            <a:ext cx="67151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https://www.mathsisfun.com/data/standard-normal-distribution.html</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2060"/>
              </a:buClr>
              <a:buSzPct val="100000"/>
              <a:buFont typeface="Calibri"/>
              <a:buNone/>
            </a:pPr>
            <a:r>
              <a:rPr lang="en-US">
                <a:solidFill>
                  <a:srgbClr val="002060"/>
                </a:solidFill>
              </a:rPr>
              <a:t>The standard deviation is a measure of how spread out numbers are</a:t>
            </a:r>
            <a:endParaRPr>
              <a:solidFill>
                <a:srgbClr val="002060"/>
              </a:solidFill>
            </a:endParaRPr>
          </a:p>
        </p:txBody>
      </p:sp>
      <p:pic>
        <p:nvPicPr>
          <p:cNvPr id="218" name="Google Shape;218;p22"/>
          <p:cNvPicPr preferRelativeResize="0"/>
          <p:nvPr>
            <p:ph idx="1" type="body"/>
          </p:nvPr>
        </p:nvPicPr>
        <p:blipFill rotWithShape="1">
          <a:blip r:embed="rId3">
            <a:alphaModFix/>
          </a:blip>
          <a:srcRect b="0" l="0" r="0" t="0"/>
          <a:stretch/>
        </p:blipFill>
        <p:spPr>
          <a:xfrm>
            <a:off x="1571604" y="1500174"/>
            <a:ext cx="5250117" cy="4525963"/>
          </a:xfrm>
          <a:prstGeom prst="rect">
            <a:avLst/>
          </a:prstGeom>
          <a:noFill/>
          <a:ln>
            <a:noFill/>
          </a:ln>
        </p:spPr>
      </p:pic>
      <p:sp>
        <p:nvSpPr>
          <p:cNvPr id="219" name="Google Shape;219;p22"/>
          <p:cNvSpPr/>
          <p:nvPr/>
        </p:nvSpPr>
        <p:spPr>
          <a:xfrm>
            <a:off x="1357290" y="6215082"/>
            <a:ext cx="66437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https://www.mathsisfun.com/data/standard-deviation.html</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Importing data from a csv file</a:t>
            </a:r>
            <a:endParaRPr>
              <a:solidFill>
                <a:srgbClr val="002060"/>
              </a:solidFill>
            </a:endParaRPr>
          </a:p>
        </p:txBody>
      </p:sp>
      <p:sp>
        <p:nvSpPr>
          <p:cNvPr id="95" name="Google Shape;95;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3200"/>
              <a:buChar char="•"/>
            </a:pPr>
            <a:r>
              <a:rPr lang="en-US">
                <a:solidFill>
                  <a:srgbClr val="002060"/>
                </a:solidFill>
              </a:rPr>
              <a:t>&gt; data &lt;-- read.csv(“path/filename.csv”, header = TRUE, sep=“;”)</a:t>
            </a:r>
            <a:endParaRPr/>
          </a:p>
          <a:p>
            <a:pPr indent="-342900" lvl="0" marL="342900" rtl="0" algn="l">
              <a:spcBef>
                <a:spcPts val="640"/>
              </a:spcBef>
              <a:spcAft>
                <a:spcPts val="0"/>
              </a:spcAft>
              <a:buClr>
                <a:srgbClr val="002060"/>
              </a:buClr>
              <a:buSzPts val="3200"/>
              <a:buChar char="•"/>
            </a:pPr>
            <a:r>
              <a:rPr lang="en-US">
                <a:solidFill>
                  <a:srgbClr val="002060"/>
                </a:solidFill>
              </a:rPr>
              <a:t>&gt; data</a:t>
            </a:r>
            <a:endParaRPr/>
          </a:p>
          <a:p>
            <a:pPr indent="-342900" lvl="0" marL="342900" rtl="0" algn="l">
              <a:spcBef>
                <a:spcPts val="640"/>
              </a:spcBef>
              <a:spcAft>
                <a:spcPts val="0"/>
              </a:spcAft>
              <a:buClr>
                <a:srgbClr val="002060"/>
              </a:buClr>
              <a:buSzPts val="3200"/>
              <a:buChar char="•"/>
            </a:pPr>
            <a:r>
              <a:rPr lang="en-US">
                <a:solidFill>
                  <a:srgbClr val="002060"/>
                </a:solidFill>
              </a:rPr>
              <a:t>&gt; print(is.data.frame(data))</a:t>
            </a:r>
            <a:endParaRPr/>
          </a:p>
          <a:p>
            <a:pPr indent="-342900" lvl="0" marL="342900" rtl="0" algn="l">
              <a:spcBef>
                <a:spcPts val="640"/>
              </a:spcBef>
              <a:spcAft>
                <a:spcPts val="0"/>
              </a:spcAft>
              <a:buClr>
                <a:srgbClr val="002060"/>
              </a:buClr>
              <a:buSzPts val="3200"/>
              <a:buChar char="•"/>
            </a:pPr>
            <a:r>
              <a:rPr lang="en-US">
                <a:solidFill>
                  <a:srgbClr val="002060"/>
                </a:solidFill>
              </a:rPr>
              <a:t>&gt; print(ncol(data))</a:t>
            </a:r>
            <a:endParaRPr/>
          </a:p>
          <a:p>
            <a:pPr indent="-342900" lvl="0" marL="342900" rtl="0" algn="l">
              <a:spcBef>
                <a:spcPts val="640"/>
              </a:spcBef>
              <a:spcAft>
                <a:spcPts val="0"/>
              </a:spcAft>
              <a:buClr>
                <a:srgbClr val="002060"/>
              </a:buClr>
              <a:buSzPts val="3200"/>
              <a:buChar char="•"/>
            </a:pPr>
            <a:r>
              <a:rPr lang="en-US">
                <a:solidFill>
                  <a:srgbClr val="002060"/>
                </a:solidFill>
              </a:rPr>
              <a:t>&gt; print(nrow(data))</a:t>
            </a:r>
            <a:endParaRPr/>
          </a:p>
          <a:p>
            <a:pPr indent="-342900" lvl="0" marL="342900" rtl="0" algn="l">
              <a:spcBef>
                <a:spcPts val="640"/>
              </a:spcBef>
              <a:spcAft>
                <a:spcPts val="0"/>
              </a:spcAft>
              <a:buClr>
                <a:srgbClr val="002060"/>
              </a:buClr>
              <a:buSzPts val="3200"/>
              <a:buChar char="•"/>
            </a:pPr>
            <a:r>
              <a:rPr lang="en-US">
                <a:solidFill>
                  <a:srgbClr val="002060"/>
                </a:solidFill>
              </a:rPr>
              <a:t>&gt; d1 = subset(data, height&gt;155)</a:t>
            </a:r>
            <a:endParaRPr>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Standardizing</a:t>
            </a:r>
            <a:endParaRPr>
              <a:solidFill>
                <a:srgbClr val="002060"/>
              </a:solidFill>
            </a:endParaRPr>
          </a:p>
        </p:txBody>
      </p:sp>
      <p:pic>
        <p:nvPicPr>
          <p:cNvPr id="225" name="Google Shape;225;p23"/>
          <p:cNvPicPr preferRelativeResize="0"/>
          <p:nvPr>
            <p:ph idx="1" type="body"/>
          </p:nvPr>
        </p:nvPicPr>
        <p:blipFill rotWithShape="1">
          <a:blip r:embed="rId3">
            <a:alphaModFix/>
          </a:blip>
          <a:srcRect b="0" l="0" r="0" t="0"/>
          <a:stretch/>
        </p:blipFill>
        <p:spPr>
          <a:xfrm>
            <a:off x="1285852" y="2571744"/>
            <a:ext cx="6591300" cy="1847850"/>
          </a:xfrm>
          <a:prstGeom prst="rect">
            <a:avLst/>
          </a:prstGeom>
          <a:noFill/>
          <a:ln>
            <a:noFill/>
          </a:ln>
        </p:spPr>
      </p:pic>
      <p:sp>
        <p:nvSpPr>
          <p:cNvPr id="226" name="Google Shape;226;p23"/>
          <p:cNvSpPr/>
          <p:nvPr/>
        </p:nvSpPr>
        <p:spPr>
          <a:xfrm>
            <a:off x="1785918" y="5357826"/>
            <a:ext cx="67151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https://www.mathsisfun.com/data/standard-normal-distribution.html</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Нормальное распределение</a:t>
            </a:r>
            <a:endParaRPr>
              <a:solidFill>
                <a:srgbClr val="002060"/>
              </a:solidFill>
            </a:endParaRPr>
          </a:p>
        </p:txBody>
      </p:sp>
      <p:sp>
        <p:nvSpPr>
          <p:cNvPr id="232" name="Google Shape;232;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2060"/>
              </a:buClr>
              <a:buSzPts val="3200"/>
              <a:buChar char="•"/>
            </a:pPr>
            <a:r>
              <a:rPr lang="en-US">
                <a:solidFill>
                  <a:srgbClr val="002060"/>
                </a:solidFill>
              </a:rPr>
              <a:t>dnorm(x, mean, sd)</a:t>
            </a:r>
            <a:endParaRPr>
              <a:solidFill>
                <a:srgbClr val="002060"/>
              </a:solidFill>
            </a:endParaRPr>
          </a:p>
          <a:p>
            <a:pPr indent="-342900" lvl="0" marL="342900" rtl="0" algn="l">
              <a:spcBef>
                <a:spcPts val="640"/>
              </a:spcBef>
              <a:spcAft>
                <a:spcPts val="0"/>
              </a:spcAft>
              <a:buClr>
                <a:srgbClr val="002060"/>
              </a:buClr>
              <a:buSzPts val="3200"/>
              <a:buChar char="•"/>
            </a:pPr>
            <a:r>
              <a:rPr lang="en-US">
                <a:solidFill>
                  <a:srgbClr val="002060"/>
                </a:solidFill>
              </a:rPr>
              <a:t>rnorm(n, mean, sd)</a:t>
            </a:r>
            <a:endParaRPr/>
          </a:p>
          <a:p>
            <a:pPr indent="-342900" lvl="0" marL="342900" rtl="0" algn="l">
              <a:spcBef>
                <a:spcPts val="640"/>
              </a:spcBef>
              <a:spcAft>
                <a:spcPts val="0"/>
              </a:spcAft>
              <a:buClr>
                <a:srgbClr val="002060"/>
              </a:buClr>
              <a:buSzPts val="3200"/>
              <a:buChar char="•"/>
            </a:pPr>
            <a:r>
              <a:rPr b="1" lang="en-US">
                <a:solidFill>
                  <a:srgbClr val="002060"/>
                </a:solidFill>
              </a:rPr>
              <a:t>x</a:t>
            </a:r>
            <a:r>
              <a:rPr lang="en-US">
                <a:solidFill>
                  <a:srgbClr val="002060"/>
                </a:solidFill>
              </a:rPr>
              <a:t> is a vector of numbers;</a:t>
            </a:r>
            <a:endParaRPr/>
          </a:p>
          <a:p>
            <a:pPr indent="-342900" lvl="0" marL="342900" rtl="0" algn="l">
              <a:spcBef>
                <a:spcPts val="640"/>
              </a:spcBef>
              <a:spcAft>
                <a:spcPts val="0"/>
              </a:spcAft>
              <a:buClr>
                <a:srgbClr val="002060"/>
              </a:buClr>
              <a:buSzPts val="3200"/>
              <a:buChar char="•"/>
            </a:pPr>
            <a:r>
              <a:rPr b="1" lang="en-US">
                <a:solidFill>
                  <a:srgbClr val="002060"/>
                </a:solidFill>
              </a:rPr>
              <a:t>n</a:t>
            </a:r>
            <a:r>
              <a:rPr lang="en-US">
                <a:solidFill>
                  <a:srgbClr val="002060"/>
                </a:solidFill>
              </a:rPr>
              <a:t> is number of observations(sample size);</a:t>
            </a:r>
            <a:endParaRPr/>
          </a:p>
          <a:p>
            <a:pPr indent="-342900" lvl="0" marL="342900" rtl="0" algn="l">
              <a:spcBef>
                <a:spcPts val="640"/>
              </a:spcBef>
              <a:spcAft>
                <a:spcPts val="0"/>
              </a:spcAft>
              <a:buClr>
                <a:srgbClr val="002060"/>
              </a:buClr>
              <a:buSzPts val="3200"/>
              <a:buChar char="•"/>
            </a:pPr>
            <a:r>
              <a:rPr b="1" lang="en-US">
                <a:solidFill>
                  <a:srgbClr val="002060"/>
                </a:solidFill>
              </a:rPr>
              <a:t>mean</a:t>
            </a:r>
            <a:r>
              <a:rPr lang="en-US">
                <a:solidFill>
                  <a:srgbClr val="002060"/>
                </a:solidFill>
              </a:rPr>
              <a:t> is the mean value of the sample data. It's default value is zero;</a:t>
            </a:r>
            <a:endParaRPr/>
          </a:p>
          <a:p>
            <a:pPr indent="-342900" lvl="0" marL="342900" rtl="0" algn="l">
              <a:spcBef>
                <a:spcPts val="640"/>
              </a:spcBef>
              <a:spcAft>
                <a:spcPts val="0"/>
              </a:spcAft>
              <a:buClr>
                <a:srgbClr val="002060"/>
              </a:buClr>
              <a:buSzPts val="3200"/>
              <a:buChar char="•"/>
            </a:pPr>
            <a:r>
              <a:rPr b="1" lang="en-US">
                <a:solidFill>
                  <a:srgbClr val="002060"/>
                </a:solidFill>
              </a:rPr>
              <a:t>sd</a:t>
            </a:r>
            <a:r>
              <a:rPr lang="en-US">
                <a:solidFill>
                  <a:srgbClr val="002060"/>
                </a:solidFill>
              </a:rPr>
              <a:t> is the standard deviation. It's default value is 1.</a:t>
            </a:r>
            <a:endParaRPr/>
          </a:p>
          <a:p>
            <a:pPr indent="-342900" lvl="0" marL="342900" rtl="0" algn="r">
              <a:spcBef>
                <a:spcPts val="380"/>
              </a:spcBef>
              <a:spcAft>
                <a:spcPts val="0"/>
              </a:spcAft>
              <a:buClr>
                <a:srgbClr val="002060"/>
              </a:buClr>
              <a:buSzPts val="1900"/>
              <a:buNone/>
            </a:pPr>
            <a:r>
              <a:rPr lang="en-US" sz="1900">
                <a:solidFill>
                  <a:srgbClr val="002060"/>
                </a:solidFill>
              </a:rPr>
              <a:t>https://www.tutorialspoint.com/r/r_normal_distribution.htm</a:t>
            </a:r>
            <a:endParaRPr/>
          </a:p>
          <a:p>
            <a:pPr indent="-222250" lvl="0" marL="342900" rtl="0" algn="l">
              <a:spcBef>
                <a:spcPts val="380"/>
              </a:spcBef>
              <a:spcAft>
                <a:spcPts val="0"/>
              </a:spcAft>
              <a:buClr>
                <a:schemeClr val="dk1"/>
              </a:buClr>
              <a:buSzPts val="1900"/>
              <a:buNone/>
            </a:pPr>
            <a:r>
              <a:t/>
            </a:r>
            <a:endParaRPr sz="1900">
              <a:solidFill>
                <a:srgbClr val="1D1B1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457200" y="274638"/>
            <a:ext cx="8229600" cy="58259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2060"/>
              </a:buClr>
              <a:buSzPct val="100000"/>
              <a:buFont typeface="Calibri"/>
              <a:buNone/>
            </a:pPr>
            <a:r>
              <a:rPr lang="en-US">
                <a:solidFill>
                  <a:srgbClr val="002060"/>
                </a:solidFill>
              </a:rPr>
              <a:t>Нормальное распределение</a:t>
            </a:r>
            <a:endParaRPr>
              <a:solidFill>
                <a:srgbClr val="002060"/>
              </a:solidFill>
            </a:endParaRPr>
          </a:p>
        </p:txBody>
      </p:sp>
      <p:sp>
        <p:nvSpPr>
          <p:cNvPr id="238" name="Google Shape;238;p25"/>
          <p:cNvSpPr txBox="1"/>
          <p:nvPr>
            <p:ph idx="1" type="body"/>
          </p:nvPr>
        </p:nvSpPr>
        <p:spPr>
          <a:xfrm>
            <a:off x="457200" y="1071546"/>
            <a:ext cx="8229600" cy="5572164"/>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rgbClr val="002060"/>
              </a:buClr>
              <a:buSzPct val="100000"/>
              <a:buChar char="•"/>
            </a:pPr>
            <a:r>
              <a:rPr i="1" lang="en-US">
                <a:solidFill>
                  <a:srgbClr val="002060"/>
                </a:solidFill>
              </a:rPr>
              <a:t>#</a:t>
            </a:r>
            <a:r>
              <a:rPr lang="en-US">
                <a:solidFill>
                  <a:srgbClr val="002060"/>
                </a:solidFill>
              </a:rPr>
              <a:t> </a:t>
            </a:r>
            <a:r>
              <a:rPr i="1" lang="en-US">
                <a:solidFill>
                  <a:srgbClr val="002060"/>
                </a:solidFill>
              </a:rPr>
              <a:t>create a sequence of numbers between -10 and 10 incrementing by 0.1</a:t>
            </a:r>
            <a:endParaRPr/>
          </a:p>
          <a:p>
            <a:pPr indent="-342900" lvl="0" marL="342900" rtl="0" algn="l">
              <a:spcBef>
                <a:spcPts val="352"/>
              </a:spcBef>
              <a:spcAft>
                <a:spcPts val="0"/>
              </a:spcAft>
              <a:buClr>
                <a:srgbClr val="002060"/>
              </a:buClr>
              <a:buSzPct val="100000"/>
              <a:buChar char="•"/>
            </a:pPr>
            <a:r>
              <a:rPr lang="en-US">
                <a:solidFill>
                  <a:srgbClr val="002060"/>
                </a:solidFill>
              </a:rPr>
              <a:t>&gt; x &lt;- seq(-10, 10, by = .1)</a:t>
            </a:r>
            <a:endParaRPr/>
          </a:p>
          <a:p>
            <a:pPr indent="-342900" lvl="0" marL="342900" rtl="0" algn="l">
              <a:spcBef>
                <a:spcPts val="352"/>
              </a:spcBef>
              <a:spcAft>
                <a:spcPts val="0"/>
              </a:spcAft>
              <a:buClr>
                <a:srgbClr val="002060"/>
              </a:buClr>
              <a:buSzPct val="100000"/>
              <a:buChar char="•"/>
            </a:pPr>
            <a:r>
              <a:rPr i="1" lang="en-US">
                <a:solidFill>
                  <a:srgbClr val="002060"/>
                </a:solidFill>
              </a:rPr>
              <a:t># choose the mean as 2.5 and standard deviation as 0.5</a:t>
            </a:r>
            <a:endParaRPr/>
          </a:p>
          <a:p>
            <a:pPr indent="-342900" lvl="0" marL="342900" rtl="0" algn="l">
              <a:spcBef>
                <a:spcPts val="352"/>
              </a:spcBef>
              <a:spcAft>
                <a:spcPts val="0"/>
              </a:spcAft>
              <a:buClr>
                <a:srgbClr val="002060"/>
              </a:buClr>
              <a:buSzPct val="100000"/>
              <a:buChar char="•"/>
            </a:pPr>
            <a:r>
              <a:rPr lang="en-US">
                <a:solidFill>
                  <a:srgbClr val="002060"/>
                </a:solidFill>
              </a:rPr>
              <a:t>&gt; y &lt;- dnorm(x, mean = 2.5, sd  = 0.5)</a:t>
            </a:r>
            <a:endParaRPr/>
          </a:p>
          <a:p>
            <a:pPr indent="-342900" lvl="0" marL="342900" rtl="0" algn="l">
              <a:spcBef>
                <a:spcPts val="352"/>
              </a:spcBef>
              <a:spcAft>
                <a:spcPts val="0"/>
              </a:spcAft>
              <a:buClr>
                <a:srgbClr val="002060"/>
              </a:buClr>
              <a:buSzPct val="100000"/>
              <a:buChar char="•"/>
            </a:pPr>
            <a:r>
              <a:rPr lang="en-US">
                <a:solidFill>
                  <a:srgbClr val="002060"/>
                </a:solidFill>
              </a:rPr>
              <a:t>&gt; plot(x,y)</a:t>
            </a:r>
            <a:endParaRPr/>
          </a:p>
          <a:p>
            <a:pPr indent="-231140" lvl="0" marL="342900" rtl="0" algn="l">
              <a:spcBef>
                <a:spcPts val="352"/>
              </a:spcBef>
              <a:spcAft>
                <a:spcPts val="0"/>
              </a:spcAft>
              <a:buClr>
                <a:schemeClr val="dk1"/>
              </a:buClr>
              <a:buSzPct val="100000"/>
              <a:buNone/>
            </a:pPr>
            <a:r>
              <a:t/>
            </a:r>
            <a:endParaRPr>
              <a:solidFill>
                <a:srgbClr val="002060"/>
              </a:solidFill>
            </a:endParaRPr>
          </a:p>
          <a:p>
            <a:pPr indent="-342900" lvl="0" marL="342900" rtl="0" algn="l">
              <a:spcBef>
                <a:spcPts val="352"/>
              </a:spcBef>
              <a:spcAft>
                <a:spcPts val="0"/>
              </a:spcAft>
              <a:buClr>
                <a:srgbClr val="002060"/>
              </a:buClr>
              <a:buSzPct val="100000"/>
              <a:buChar char="•"/>
            </a:pPr>
            <a:r>
              <a:rPr lang="en-US">
                <a:solidFill>
                  <a:srgbClr val="002060"/>
                </a:solidFill>
              </a:rPr>
              <a:t>rnorm is used to generate random numbers whose distribution is normal. It takes the sample size as input and generates that many random numbers. We draw a histogram to show the distribution of the generated numbers.</a:t>
            </a:r>
            <a:endParaRPr/>
          </a:p>
          <a:p>
            <a:pPr indent="-342900" lvl="0" marL="342900" rtl="0" algn="l">
              <a:spcBef>
                <a:spcPts val="352"/>
              </a:spcBef>
              <a:spcAft>
                <a:spcPts val="0"/>
              </a:spcAft>
              <a:buClr>
                <a:srgbClr val="002060"/>
              </a:buClr>
              <a:buSzPct val="100000"/>
              <a:buChar char="•"/>
            </a:pPr>
            <a:r>
              <a:rPr lang="en-US">
                <a:solidFill>
                  <a:srgbClr val="002060"/>
                </a:solidFill>
              </a:rPr>
              <a:t># Create a sample of 50 numbers which are normally distributed</a:t>
            </a:r>
            <a:endParaRPr/>
          </a:p>
          <a:p>
            <a:pPr indent="-342900" lvl="0" marL="342900" rtl="0" algn="l">
              <a:spcBef>
                <a:spcPts val="352"/>
              </a:spcBef>
              <a:spcAft>
                <a:spcPts val="0"/>
              </a:spcAft>
              <a:buClr>
                <a:srgbClr val="002060"/>
              </a:buClr>
              <a:buSzPct val="100000"/>
              <a:buChar char="•"/>
            </a:pPr>
            <a:r>
              <a:rPr lang="en-US">
                <a:solidFill>
                  <a:srgbClr val="002060"/>
                </a:solidFill>
              </a:rPr>
              <a:t>&gt; y &lt;- rnorm(50, mean = 2.5, sd = 0.5) </a:t>
            </a:r>
            <a:endParaRPr/>
          </a:p>
          <a:p>
            <a:pPr indent="-342900" lvl="0" marL="342900" rtl="0" algn="l">
              <a:spcBef>
                <a:spcPts val="352"/>
              </a:spcBef>
              <a:spcAft>
                <a:spcPts val="0"/>
              </a:spcAft>
              <a:buClr>
                <a:srgbClr val="002060"/>
              </a:buClr>
              <a:buSzPct val="100000"/>
              <a:buChar char="•"/>
            </a:pPr>
            <a:r>
              <a:rPr lang="en-US">
                <a:solidFill>
                  <a:srgbClr val="002060"/>
                </a:solidFill>
              </a:rPr>
              <a:t># Plot the histogram for this sample.</a:t>
            </a:r>
            <a:endParaRPr/>
          </a:p>
          <a:p>
            <a:pPr indent="-342900" lvl="0" marL="342900" rtl="0" algn="l">
              <a:spcBef>
                <a:spcPts val="352"/>
              </a:spcBef>
              <a:spcAft>
                <a:spcPts val="0"/>
              </a:spcAft>
              <a:buClr>
                <a:srgbClr val="002060"/>
              </a:buClr>
              <a:buSzPct val="100000"/>
              <a:buChar char="•"/>
            </a:pPr>
            <a:r>
              <a:rPr lang="en-US">
                <a:solidFill>
                  <a:srgbClr val="002060"/>
                </a:solidFill>
              </a:rPr>
              <a:t>&gt;hist(y, main = "Normal DIstribution") </a:t>
            </a:r>
            <a:endParaRPr>
              <a:solidFill>
                <a:srgbClr val="002060"/>
              </a:solidFill>
            </a:endParaRPr>
          </a:p>
          <a:p>
            <a:pPr indent="-231140" lvl="0" marL="342900" rtl="0" algn="l">
              <a:spcBef>
                <a:spcPts val="352"/>
              </a:spcBef>
              <a:spcAft>
                <a:spcPts val="0"/>
              </a:spcAft>
              <a:buClr>
                <a:schemeClr val="dk1"/>
              </a:buClr>
              <a:buSzPct val="100000"/>
              <a:buNone/>
            </a:pPr>
            <a:r>
              <a:t/>
            </a:r>
            <a:endParaRPr>
              <a:solidFill>
                <a:srgbClr val="002060"/>
              </a:solidFill>
            </a:endParaRPr>
          </a:p>
          <a:p>
            <a:pPr indent="-342900" lvl="0" marL="342900" rtl="0" algn="l">
              <a:spcBef>
                <a:spcPts val="352"/>
              </a:spcBef>
              <a:spcAft>
                <a:spcPts val="0"/>
              </a:spcAft>
              <a:buClr>
                <a:srgbClr val="002060"/>
              </a:buClr>
              <a:buSzPct val="100000"/>
              <a:buChar char="•"/>
            </a:pPr>
            <a:r>
              <a:rPr lang="en-US">
                <a:solidFill>
                  <a:srgbClr val="002060"/>
                </a:solidFill>
              </a:rPr>
              <a:t>#to test if the variable is normally distributed</a:t>
            </a:r>
            <a:endParaRPr/>
          </a:p>
          <a:p>
            <a:pPr indent="-342900" lvl="0" marL="342900" rtl="0" algn="l">
              <a:spcBef>
                <a:spcPts val="352"/>
              </a:spcBef>
              <a:spcAft>
                <a:spcPts val="0"/>
              </a:spcAft>
              <a:buClr>
                <a:srgbClr val="002060"/>
              </a:buClr>
              <a:buSzPct val="100000"/>
              <a:buChar char="•"/>
            </a:pPr>
            <a:r>
              <a:rPr lang="en-US">
                <a:solidFill>
                  <a:srgbClr val="002060"/>
                </a:solidFill>
              </a:rPr>
              <a:t>&gt;shapiro.test(y)</a:t>
            </a:r>
            <a:r>
              <a:rPr b="1" lang="en-US"/>
              <a:t> </a:t>
            </a:r>
            <a:r>
              <a:rPr lang="en-US">
                <a:solidFill>
                  <a:srgbClr val="002060"/>
                </a:solidFill>
              </a:rPr>
              <a:t>#Shapiro-Wilk Test for Normality in R</a:t>
            </a:r>
            <a:endParaRPr/>
          </a:p>
          <a:p>
            <a:pPr indent="-342900" lvl="0" marL="342900" rtl="0" algn="l">
              <a:spcBef>
                <a:spcPts val="352"/>
              </a:spcBef>
              <a:spcAft>
                <a:spcPts val="0"/>
              </a:spcAft>
              <a:buClr>
                <a:srgbClr val="002060"/>
              </a:buClr>
              <a:buSzPct val="100000"/>
              <a:buChar char="•"/>
            </a:pPr>
            <a:r>
              <a:rPr lang="en-US">
                <a:solidFill>
                  <a:srgbClr val="002060"/>
                </a:solidFill>
              </a:rPr>
              <a:t>The data is normal if the p-value is above 0.05.</a:t>
            </a:r>
            <a:endParaRPr/>
          </a:p>
          <a:p>
            <a:pPr indent="-231140" lvl="0" marL="342900" rtl="0" algn="l">
              <a:spcBef>
                <a:spcPts val="352"/>
              </a:spcBef>
              <a:spcAft>
                <a:spcPts val="0"/>
              </a:spcAft>
              <a:buClr>
                <a:schemeClr val="dk1"/>
              </a:buClr>
              <a:buSzPct val="100000"/>
              <a:buNone/>
            </a:pPr>
            <a:r>
              <a:t/>
            </a:r>
            <a:endParaRPr>
              <a:solidFill>
                <a:srgbClr val="002060"/>
              </a:solidFill>
            </a:endParaRPr>
          </a:p>
          <a:p>
            <a:pPr indent="-342900" lvl="0" marL="342900" rtl="0" algn="r">
              <a:spcBef>
                <a:spcPts val="275"/>
              </a:spcBef>
              <a:spcAft>
                <a:spcPts val="0"/>
              </a:spcAft>
              <a:buClr>
                <a:srgbClr val="002060"/>
              </a:buClr>
              <a:buSzPct val="100000"/>
              <a:buNone/>
            </a:pPr>
            <a:r>
              <a:rPr lang="en-US" sz="2500">
                <a:solidFill>
                  <a:srgbClr val="002060"/>
                </a:solidFill>
              </a:rPr>
              <a:t>https://www.tutorialspoint.com/r/r_normal_distribution.htm</a:t>
            </a:r>
            <a:endParaRPr sz="2500">
              <a:solidFill>
                <a:srgbClr val="00206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T-test, критерий Стьюдента</a:t>
            </a:r>
            <a:endParaRPr>
              <a:solidFill>
                <a:srgbClr val="002060"/>
              </a:solidFill>
            </a:endParaRPr>
          </a:p>
        </p:txBody>
      </p:sp>
      <p:sp>
        <p:nvSpPr>
          <p:cNvPr id="244" name="Google Shape;244;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1800"/>
              <a:buChar char="•"/>
            </a:pPr>
            <a:r>
              <a:rPr lang="en-US" sz="1800">
                <a:solidFill>
                  <a:srgbClr val="002060"/>
                </a:solidFill>
              </a:rPr>
              <a:t>t-test is used to compare the means of two groups under the assumption that both samples are random, independent, and come from normally distributed population with unknown but equal variances</a:t>
            </a:r>
            <a:endParaRPr sz="1800">
              <a:solidFill>
                <a:srgbClr val="002060"/>
              </a:solidFill>
            </a:endParaRPr>
          </a:p>
          <a:p>
            <a:pPr indent="-342900" lvl="0" marL="342900" rtl="0" algn="l">
              <a:spcBef>
                <a:spcPts val="360"/>
              </a:spcBef>
              <a:spcAft>
                <a:spcPts val="0"/>
              </a:spcAft>
              <a:buClr>
                <a:srgbClr val="002060"/>
              </a:buClr>
              <a:buSzPts val="1800"/>
              <a:buChar char="•"/>
            </a:pPr>
            <a:r>
              <a:rPr lang="en-US" sz="1800">
                <a:solidFill>
                  <a:srgbClr val="002060"/>
                </a:solidFill>
              </a:rPr>
              <a:t>Любопытно, что создал этот метод Уильямом Госсет - химик, приглашенный работать на фабрику Guinness. Разработанный им тест служил изначально для оценки качества пива. Однако, химикам фабрики запрещалось независимо публиковать научные работы под своим именем. Поэтому в 1908 году Уильям опубликовал свою статью в журнале "Biometrika" под псевдонимом "Стьюдент". Позже, выдающийся математик и статистик Рональд Фишер доработал метод, который затем получил массовое распространение под названием Student's t-test</a:t>
            </a:r>
            <a:endParaRPr sz="1800">
              <a:solidFill>
                <a:srgbClr val="002060"/>
              </a:solidFill>
            </a:endParaRPr>
          </a:p>
          <a:p>
            <a:pPr indent="-342900" lvl="0" marL="342900" rtl="0" algn="l">
              <a:spcBef>
                <a:spcPts val="360"/>
              </a:spcBef>
              <a:spcAft>
                <a:spcPts val="0"/>
              </a:spcAft>
              <a:buClr>
                <a:srgbClr val="002060"/>
              </a:buClr>
              <a:buSzPts val="1800"/>
              <a:buChar char="•"/>
            </a:pPr>
            <a:r>
              <a:rPr b="1" lang="en-US" sz="1800">
                <a:solidFill>
                  <a:srgbClr val="002060"/>
                </a:solidFill>
              </a:rPr>
              <a:t>Критерий Стьюдента (t-тест)</a:t>
            </a:r>
            <a:r>
              <a:rPr lang="en-US" sz="1800">
                <a:solidFill>
                  <a:srgbClr val="002060"/>
                </a:solidFill>
              </a:rPr>
              <a:t> - это статистический метод, который позволяет сравнивать средние значения двух выборок и на основе результатов теста делать заключение о том, различаются ли они друг от друга статистически или нет.  Предполагает, что данные выборок имеют </a:t>
            </a:r>
            <a:r>
              <a:rPr b="1" lang="en-US" sz="1800">
                <a:solidFill>
                  <a:srgbClr val="002060"/>
                </a:solidFill>
              </a:rPr>
              <a:t>нормальное распределение</a:t>
            </a:r>
            <a:r>
              <a:rPr lang="en-US" sz="1800">
                <a:solidFill>
                  <a:srgbClr val="002060"/>
                </a:solidFill>
              </a:rPr>
              <a:t>.</a:t>
            </a:r>
            <a:endParaRPr sz="1800">
              <a:solidFill>
                <a:srgbClr val="002060"/>
              </a:solidFill>
            </a:endParaRPr>
          </a:p>
        </p:txBody>
      </p:sp>
      <p:sp>
        <p:nvSpPr>
          <p:cNvPr id="245" name="Google Shape;245;p26"/>
          <p:cNvSpPr/>
          <p:nvPr/>
        </p:nvSpPr>
        <p:spPr>
          <a:xfrm>
            <a:off x="4786314" y="6000768"/>
            <a:ext cx="34147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https://samoedd.com/soft/r-t-test</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T-test, критерий Стьюдента</a:t>
            </a:r>
            <a:endParaRPr>
              <a:solidFill>
                <a:srgbClr val="002060"/>
              </a:solidFill>
            </a:endParaRPr>
          </a:p>
        </p:txBody>
      </p:sp>
      <p:sp>
        <p:nvSpPr>
          <p:cNvPr id="251" name="Google Shape;251;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002060"/>
              </a:buClr>
              <a:buSzPct val="100000"/>
              <a:buChar char="•"/>
            </a:pPr>
            <a:r>
              <a:rPr b="1" lang="en-US" sz="1800">
                <a:solidFill>
                  <a:srgbClr val="002060"/>
                </a:solidFill>
              </a:rPr>
              <a:t>Одновыборочный критерий Стьюдента (one-sample t-test)</a:t>
            </a:r>
            <a:endParaRPr/>
          </a:p>
          <a:p>
            <a:pPr indent="-342900" lvl="0" marL="342900" rtl="0" algn="l">
              <a:spcBef>
                <a:spcPts val="333"/>
              </a:spcBef>
              <a:spcAft>
                <a:spcPts val="0"/>
              </a:spcAft>
              <a:buClr>
                <a:srgbClr val="002060"/>
              </a:buClr>
              <a:buSzPct val="100000"/>
              <a:buChar char="•"/>
            </a:pPr>
            <a:r>
              <a:rPr lang="en-US" sz="1800">
                <a:solidFill>
                  <a:srgbClr val="002060"/>
                </a:solidFill>
              </a:rPr>
              <a:t>Одновыборочный t-тест следует выбирать, </a:t>
            </a:r>
            <a:r>
              <a:rPr lang="en-US" sz="1800" u="sng">
                <a:solidFill>
                  <a:srgbClr val="002060"/>
                </a:solidFill>
              </a:rPr>
              <a:t>если Вы сравниваете выборку с общеизвестным средним.</a:t>
            </a:r>
            <a:r>
              <a:rPr lang="en-US" sz="1800">
                <a:solidFill>
                  <a:srgbClr val="002060"/>
                </a:solidFill>
              </a:rPr>
              <a:t> </a:t>
            </a:r>
            <a:endParaRPr/>
          </a:p>
          <a:p>
            <a:pPr indent="-342900" lvl="0" marL="342900" rtl="0" algn="l">
              <a:spcBef>
                <a:spcPts val="333"/>
              </a:spcBef>
              <a:spcAft>
                <a:spcPts val="0"/>
              </a:spcAft>
              <a:buClr>
                <a:srgbClr val="002060"/>
              </a:buClr>
              <a:buSzPct val="100000"/>
              <a:buChar char="•"/>
            </a:pPr>
            <a:r>
              <a:rPr lang="en-US" sz="1800">
                <a:solidFill>
                  <a:srgbClr val="002060"/>
                </a:solidFill>
              </a:rPr>
              <a:t>Например, отличается ли средний возраст жителей Северо-Кавказского Федерального округа от общего по России. </a:t>
            </a:r>
            <a:endParaRPr/>
          </a:p>
          <a:p>
            <a:pPr indent="-342900" lvl="0" marL="342900" rtl="0" algn="l">
              <a:spcBef>
                <a:spcPts val="333"/>
              </a:spcBef>
              <a:spcAft>
                <a:spcPts val="0"/>
              </a:spcAft>
              <a:buClr>
                <a:srgbClr val="002060"/>
              </a:buClr>
              <a:buSzPct val="100000"/>
              <a:buChar char="•"/>
            </a:pPr>
            <a:r>
              <a:rPr lang="en-US" sz="1800">
                <a:solidFill>
                  <a:srgbClr val="002060"/>
                </a:solidFill>
              </a:rPr>
              <a:t>Нулевая гипотеза: различий между средним ожидаемым уровнем продолжительности по России и республикам Северного Кавказа нет. </a:t>
            </a:r>
            <a:endParaRPr/>
          </a:p>
          <a:p>
            <a:pPr indent="-342900" lvl="0" marL="342900" rtl="0" algn="l">
              <a:spcBef>
                <a:spcPts val="333"/>
              </a:spcBef>
              <a:spcAft>
                <a:spcPts val="0"/>
              </a:spcAft>
              <a:buClr>
                <a:srgbClr val="002060"/>
              </a:buClr>
              <a:buSzPct val="100000"/>
              <a:buChar char="•"/>
            </a:pPr>
            <a:r>
              <a:rPr lang="en-US" sz="1800">
                <a:solidFill>
                  <a:srgbClr val="002060"/>
                </a:solidFill>
              </a:rPr>
              <a:t>Если различия существуют, то для того, чтобы считать их статистически значимыми </a:t>
            </a:r>
            <a:r>
              <a:rPr i="1" lang="en-US" sz="1800">
                <a:solidFill>
                  <a:srgbClr val="002060"/>
                </a:solidFill>
              </a:rPr>
              <a:t>p-value </a:t>
            </a:r>
            <a:r>
              <a:rPr lang="en-US" sz="1800">
                <a:solidFill>
                  <a:srgbClr val="002060"/>
                </a:solidFill>
              </a:rPr>
              <a:t>должно быть менее 0.05.</a:t>
            </a:r>
            <a:endParaRPr/>
          </a:p>
          <a:p>
            <a:pPr indent="-342900" lvl="0" marL="342900" rtl="0" algn="l">
              <a:spcBef>
                <a:spcPts val="333"/>
              </a:spcBef>
              <a:spcAft>
                <a:spcPts val="0"/>
              </a:spcAft>
              <a:buClr>
                <a:srgbClr val="002060"/>
              </a:buClr>
              <a:buSzPct val="100000"/>
              <a:buChar char="•"/>
            </a:pPr>
            <a:r>
              <a:rPr lang="en-US" sz="1800">
                <a:solidFill>
                  <a:srgbClr val="002060"/>
                </a:solidFill>
              </a:rPr>
              <a:t>&gt;rosstat &lt;-c(79.42, 75.83, 74.16, 73.91, 73.82, 73.06, 72.01) #продолжительность жизни в республиках Кавказа</a:t>
            </a:r>
            <a:endParaRPr/>
          </a:p>
          <a:p>
            <a:pPr indent="-342900" lvl="0" marL="342900" rtl="0" algn="l">
              <a:spcBef>
                <a:spcPts val="333"/>
              </a:spcBef>
              <a:spcAft>
                <a:spcPts val="0"/>
              </a:spcAft>
              <a:buClr>
                <a:srgbClr val="002060"/>
              </a:buClr>
              <a:buSzPct val="100000"/>
              <a:buChar char="•"/>
            </a:pPr>
            <a:r>
              <a:rPr lang="en-US" sz="1800">
                <a:solidFill>
                  <a:srgbClr val="002060"/>
                </a:solidFill>
              </a:rPr>
              <a:t>&gt;shapiro.test(rosstat) #тестируем на нормальность</a:t>
            </a:r>
            <a:endParaRPr sz="1800">
              <a:solidFill>
                <a:srgbClr val="002060"/>
              </a:solidFill>
            </a:endParaRPr>
          </a:p>
          <a:p>
            <a:pPr indent="-342900" lvl="0" marL="342900" rtl="0" algn="l">
              <a:spcBef>
                <a:spcPts val="333"/>
              </a:spcBef>
              <a:spcAft>
                <a:spcPts val="0"/>
              </a:spcAft>
              <a:buClr>
                <a:srgbClr val="002060"/>
              </a:buClr>
              <a:buSzPct val="100000"/>
              <a:buChar char="•"/>
            </a:pPr>
            <a:r>
              <a:rPr lang="en-US" sz="1800">
                <a:solidFill>
                  <a:srgbClr val="002060"/>
                </a:solidFill>
              </a:rPr>
              <a:t>&gt;t.test(rosstat, mu = 70.93) #mu = средняя продолжительность жизни в России</a:t>
            </a:r>
            <a:endParaRPr sz="1800">
              <a:solidFill>
                <a:srgbClr val="002060"/>
              </a:solidFill>
            </a:endParaRPr>
          </a:p>
          <a:p>
            <a:pPr indent="-342900" lvl="0" marL="342900" rtl="0" algn="l">
              <a:spcBef>
                <a:spcPts val="333"/>
              </a:spcBef>
              <a:spcAft>
                <a:spcPts val="0"/>
              </a:spcAft>
              <a:buClr>
                <a:srgbClr val="002060"/>
              </a:buClr>
              <a:buSzPct val="100000"/>
              <a:buChar char="•"/>
            </a:pPr>
            <a:r>
              <a:rPr lang="en-US" sz="1800">
                <a:solidFill>
                  <a:srgbClr val="002060"/>
                </a:solidFill>
              </a:rPr>
              <a:t>Результаты t-теста говорят о том, что средняя ожидаемая продолжительность жизни у жителей Северного Кавказа (74.6 лет) действительно выше, чем в среднем по России (70.93 лет), а результаты теста являются статистически значимыми (p &lt; 0.05).</a:t>
            </a:r>
            <a:endParaRPr sz="1800">
              <a:solidFill>
                <a:srgbClr val="002060"/>
              </a:solidFill>
            </a:endParaRPr>
          </a:p>
        </p:txBody>
      </p:sp>
      <p:sp>
        <p:nvSpPr>
          <p:cNvPr id="252" name="Google Shape;252;p27"/>
          <p:cNvSpPr/>
          <p:nvPr/>
        </p:nvSpPr>
        <p:spPr>
          <a:xfrm>
            <a:off x="4786314" y="6000768"/>
            <a:ext cx="34147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https://samoedd.com/soft/r-t-test</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8"/>
          <p:cNvSpPr txBox="1"/>
          <p:nvPr>
            <p:ph type="title"/>
          </p:nvPr>
        </p:nvSpPr>
        <p:spPr>
          <a:xfrm>
            <a:off x="457200" y="274638"/>
            <a:ext cx="8229600" cy="79690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T-test, критерий Стьюдента</a:t>
            </a:r>
            <a:endParaRPr>
              <a:solidFill>
                <a:srgbClr val="002060"/>
              </a:solidFill>
            </a:endParaRPr>
          </a:p>
        </p:txBody>
      </p:sp>
      <p:sp>
        <p:nvSpPr>
          <p:cNvPr id="258" name="Google Shape;258;p28"/>
          <p:cNvSpPr txBox="1"/>
          <p:nvPr>
            <p:ph idx="1" type="body"/>
          </p:nvPr>
        </p:nvSpPr>
        <p:spPr>
          <a:xfrm>
            <a:off x="457200" y="1142984"/>
            <a:ext cx="8229600" cy="528641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rgbClr val="002060"/>
              </a:buClr>
              <a:buSzPct val="100000"/>
              <a:buChar char="•"/>
            </a:pPr>
            <a:r>
              <a:rPr b="1" lang="en-US" sz="1800">
                <a:solidFill>
                  <a:srgbClr val="002060"/>
                </a:solidFill>
              </a:rPr>
              <a:t>Двувыборочный для независимых выборок (independent two-sample t-test)</a:t>
            </a:r>
            <a:endParaRPr/>
          </a:p>
          <a:p>
            <a:pPr indent="-342900" lvl="0" marL="342900" rtl="0" algn="l">
              <a:spcBef>
                <a:spcPts val="333"/>
              </a:spcBef>
              <a:spcAft>
                <a:spcPts val="0"/>
              </a:spcAft>
              <a:buClr>
                <a:srgbClr val="002060"/>
              </a:buClr>
              <a:buSzPct val="100000"/>
              <a:buChar char="•"/>
            </a:pPr>
            <a:r>
              <a:rPr lang="en-US" sz="1800">
                <a:solidFill>
                  <a:srgbClr val="002060"/>
                </a:solidFill>
              </a:rPr>
              <a:t>Двувыборочный t-тест используется, </a:t>
            </a:r>
            <a:r>
              <a:rPr lang="en-US" sz="1800" u="sng">
                <a:solidFill>
                  <a:srgbClr val="002060"/>
                </a:solidFill>
              </a:rPr>
              <a:t>когда Вы сравниваете две независимые выборки</a:t>
            </a:r>
            <a:r>
              <a:rPr lang="en-US" sz="1800">
                <a:solidFill>
                  <a:srgbClr val="002060"/>
                </a:solidFill>
              </a:rPr>
              <a:t>. </a:t>
            </a:r>
            <a:endParaRPr/>
          </a:p>
          <a:p>
            <a:pPr indent="-342900" lvl="0" marL="342900" rtl="0" algn="l">
              <a:spcBef>
                <a:spcPts val="333"/>
              </a:spcBef>
              <a:spcAft>
                <a:spcPts val="0"/>
              </a:spcAft>
              <a:buClr>
                <a:srgbClr val="002060"/>
              </a:buClr>
              <a:buSzPct val="100000"/>
              <a:buChar char="•"/>
            </a:pPr>
            <a:r>
              <a:rPr lang="en-US" sz="1800">
                <a:solidFill>
                  <a:srgbClr val="002060"/>
                </a:solidFill>
              </a:rPr>
              <a:t>Допустим, мы хотим узнать, отличается ли урожайность картофеля на севере и на юге какого-либо региона. Для этого, мы собрали данные с 40 фермерских хозяйств: 20 из которых располагались на севере и сформировали выборку "North", а остальные 20 - на юге, сформировав выборку "South".</a:t>
            </a:r>
            <a:endParaRPr/>
          </a:p>
          <a:p>
            <a:pPr indent="-342900" lvl="0" marL="342900" rtl="0" algn="l">
              <a:spcBef>
                <a:spcPts val="333"/>
              </a:spcBef>
              <a:spcAft>
                <a:spcPts val="0"/>
              </a:spcAft>
              <a:buClr>
                <a:srgbClr val="002060"/>
              </a:buClr>
              <a:buSzPct val="100000"/>
              <a:buChar char="•"/>
            </a:pPr>
            <a:r>
              <a:rPr lang="en-US" sz="1800">
                <a:solidFill>
                  <a:srgbClr val="002060"/>
                </a:solidFill>
              </a:rPr>
              <a:t>&gt;North &lt;- c(122, 150, 136, 129, 169, 158, 132, 162, 143, 179, 139, 193, 155, 160, 165, 149, 173, 173, 141, 166) </a:t>
            </a:r>
            <a:endParaRPr sz="1800">
              <a:solidFill>
                <a:srgbClr val="002060"/>
              </a:solidFill>
            </a:endParaRPr>
          </a:p>
          <a:p>
            <a:pPr indent="-342900" lvl="0" marL="342900" rtl="0" algn="l">
              <a:spcBef>
                <a:spcPts val="333"/>
              </a:spcBef>
              <a:spcAft>
                <a:spcPts val="0"/>
              </a:spcAft>
              <a:buClr>
                <a:srgbClr val="002060"/>
              </a:buClr>
              <a:buSzPct val="100000"/>
              <a:buChar char="•"/>
            </a:pPr>
            <a:r>
              <a:rPr lang="en-US" sz="1800">
                <a:solidFill>
                  <a:srgbClr val="002060"/>
                </a:solidFill>
              </a:rPr>
              <a:t>&gt;shapiro.test(North) </a:t>
            </a:r>
            <a:endParaRPr/>
          </a:p>
          <a:p>
            <a:pPr indent="-342900" lvl="0" marL="342900" rtl="0" algn="l">
              <a:spcBef>
                <a:spcPts val="333"/>
              </a:spcBef>
              <a:spcAft>
                <a:spcPts val="0"/>
              </a:spcAft>
              <a:buClr>
                <a:srgbClr val="002060"/>
              </a:buClr>
              <a:buSzPct val="100000"/>
              <a:buChar char="•"/>
            </a:pPr>
            <a:r>
              <a:rPr lang="en-US" sz="1800">
                <a:solidFill>
                  <a:srgbClr val="002060"/>
                </a:solidFill>
              </a:rPr>
              <a:t>&gt;South &lt;- c(170, 163, 178, 150, 166, 142, 157, 149, 151, 164, 163, 161, 159, 139, 180, 155, 144, 139, 151, 160) </a:t>
            </a:r>
            <a:endParaRPr/>
          </a:p>
          <a:p>
            <a:pPr indent="-342900" lvl="0" marL="342900" rtl="0" algn="l">
              <a:spcBef>
                <a:spcPts val="333"/>
              </a:spcBef>
              <a:spcAft>
                <a:spcPts val="0"/>
              </a:spcAft>
              <a:buClr>
                <a:srgbClr val="002060"/>
              </a:buClr>
              <a:buSzPct val="100000"/>
              <a:buChar char="•"/>
            </a:pPr>
            <a:r>
              <a:rPr lang="en-US" sz="1800">
                <a:solidFill>
                  <a:srgbClr val="002060"/>
                </a:solidFill>
              </a:rPr>
              <a:t>&gt;shapiro.test(South)</a:t>
            </a:r>
            <a:endParaRPr/>
          </a:p>
          <a:p>
            <a:pPr indent="-342900" lvl="0" marL="342900" rtl="0" algn="l">
              <a:spcBef>
                <a:spcPts val="333"/>
              </a:spcBef>
              <a:spcAft>
                <a:spcPts val="0"/>
              </a:spcAft>
              <a:buClr>
                <a:srgbClr val="002060"/>
              </a:buClr>
              <a:buSzPct val="100000"/>
              <a:buChar char="•"/>
            </a:pPr>
            <a:r>
              <a:rPr lang="en-US" sz="1800">
                <a:solidFill>
                  <a:srgbClr val="002060"/>
                </a:solidFill>
              </a:rPr>
              <a:t>&gt;t.test(North, South)</a:t>
            </a:r>
            <a:endParaRPr/>
          </a:p>
          <a:p>
            <a:pPr indent="-342900" lvl="0" marL="342900" rtl="0" algn="l">
              <a:spcBef>
                <a:spcPts val="333"/>
              </a:spcBef>
              <a:spcAft>
                <a:spcPts val="0"/>
              </a:spcAft>
              <a:buClr>
                <a:srgbClr val="002060"/>
              </a:buClr>
              <a:buSzPct val="100000"/>
              <a:buChar char="•"/>
            </a:pPr>
            <a:r>
              <a:rPr lang="en-US" sz="1800">
                <a:solidFill>
                  <a:srgbClr val="002060"/>
                </a:solidFill>
              </a:rPr>
              <a:t>Результаты теста говорят о том, что средняя урожайность картофеля на севере статистически не отличается от урожайности на юге (</a:t>
            </a:r>
            <a:r>
              <a:rPr i="1" lang="en-US" sz="1800">
                <a:solidFill>
                  <a:srgbClr val="002060"/>
                </a:solidFill>
              </a:rPr>
              <a:t>p</a:t>
            </a:r>
            <a:r>
              <a:rPr lang="en-US" sz="1800">
                <a:solidFill>
                  <a:srgbClr val="002060"/>
                </a:solidFill>
              </a:rPr>
              <a:t> = 0.6339).</a:t>
            </a:r>
            <a:endParaRPr sz="1800">
              <a:solidFill>
                <a:srgbClr val="002060"/>
              </a:solidFill>
            </a:endParaRPr>
          </a:p>
          <a:p>
            <a:pPr indent="-237172" lvl="0" marL="342900" rtl="0" algn="l">
              <a:spcBef>
                <a:spcPts val="333"/>
              </a:spcBef>
              <a:spcAft>
                <a:spcPts val="0"/>
              </a:spcAft>
              <a:buClr>
                <a:schemeClr val="dk1"/>
              </a:buClr>
              <a:buSzPct val="100000"/>
              <a:buNone/>
            </a:pPr>
            <a:r>
              <a:t/>
            </a:r>
            <a:endParaRPr sz="1800">
              <a:solidFill>
                <a:srgbClr val="002060"/>
              </a:solidFill>
            </a:endParaRPr>
          </a:p>
          <a:p>
            <a:pPr indent="-342900" lvl="0" marL="342900" rtl="0" algn="l">
              <a:spcBef>
                <a:spcPts val="333"/>
              </a:spcBef>
              <a:spcAft>
                <a:spcPts val="0"/>
              </a:spcAft>
              <a:buClr>
                <a:srgbClr val="002060"/>
              </a:buClr>
              <a:buSzPct val="100000"/>
              <a:buChar char="•"/>
            </a:pPr>
            <a:r>
              <a:rPr lang="en-US" sz="1800">
                <a:solidFill>
                  <a:srgbClr val="002060"/>
                </a:solidFill>
              </a:rPr>
              <a:t>Какой тест используется вместо критерия Стьюдента в случае, если данные распределены не нормально?</a:t>
            </a:r>
            <a:endParaRPr sz="1800">
              <a:solidFill>
                <a:srgbClr val="002060"/>
              </a:solidFill>
            </a:endParaRPr>
          </a:p>
        </p:txBody>
      </p:sp>
      <p:sp>
        <p:nvSpPr>
          <p:cNvPr id="259" name="Google Shape;259;p28"/>
          <p:cNvSpPr/>
          <p:nvPr/>
        </p:nvSpPr>
        <p:spPr>
          <a:xfrm>
            <a:off x="4786314" y="6000768"/>
            <a:ext cx="34147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https://samoedd.com/soft/r-t-test</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type="title"/>
          </p:nvPr>
        </p:nvSpPr>
        <p:spPr>
          <a:xfrm>
            <a:off x="457200" y="274638"/>
            <a:ext cx="8229600" cy="36828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2060"/>
              </a:buClr>
              <a:buSzPct val="100000"/>
              <a:buFont typeface="Calibri"/>
              <a:buNone/>
            </a:pPr>
            <a:r>
              <a:rPr lang="en-US">
                <a:solidFill>
                  <a:srgbClr val="002060"/>
                </a:solidFill>
              </a:rPr>
              <a:t>T-test, критерий Стьюдента</a:t>
            </a:r>
            <a:endParaRPr>
              <a:solidFill>
                <a:srgbClr val="002060"/>
              </a:solidFill>
            </a:endParaRPr>
          </a:p>
        </p:txBody>
      </p:sp>
      <p:sp>
        <p:nvSpPr>
          <p:cNvPr id="265" name="Google Shape;265;p29"/>
          <p:cNvSpPr txBox="1"/>
          <p:nvPr>
            <p:ph idx="1" type="body"/>
          </p:nvPr>
        </p:nvSpPr>
        <p:spPr>
          <a:xfrm>
            <a:off x="457200" y="857232"/>
            <a:ext cx="8229600" cy="5643602"/>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002060"/>
              </a:buClr>
              <a:buSzPct val="100000"/>
              <a:buChar char="•"/>
            </a:pPr>
            <a:r>
              <a:rPr b="1" lang="en-US" sz="1800">
                <a:solidFill>
                  <a:srgbClr val="002060"/>
                </a:solidFill>
              </a:rPr>
              <a:t>Двувыборочный для зависимых выборок (dependent two-sample </a:t>
            </a:r>
            <a:r>
              <a:rPr b="1" i="1" lang="en-US" sz="1800">
                <a:solidFill>
                  <a:srgbClr val="002060"/>
                </a:solidFill>
              </a:rPr>
              <a:t>t</a:t>
            </a:r>
            <a:r>
              <a:rPr b="1" lang="en-US" sz="1800">
                <a:solidFill>
                  <a:srgbClr val="002060"/>
                </a:solidFill>
              </a:rPr>
              <a:t>-test)</a:t>
            </a:r>
            <a:endParaRPr/>
          </a:p>
          <a:p>
            <a:pPr indent="-342900" lvl="0" marL="342900" rtl="0" algn="l">
              <a:spcBef>
                <a:spcPts val="333"/>
              </a:spcBef>
              <a:spcAft>
                <a:spcPts val="0"/>
              </a:spcAft>
              <a:buClr>
                <a:srgbClr val="002060"/>
              </a:buClr>
              <a:buSzPct val="100000"/>
              <a:buChar char="•"/>
            </a:pPr>
            <a:r>
              <a:rPr lang="en-US" sz="1800">
                <a:solidFill>
                  <a:srgbClr val="002060"/>
                </a:solidFill>
              </a:rPr>
              <a:t>Третий вид t-теста используется в том случае, </a:t>
            </a:r>
            <a:r>
              <a:rPr lang="en-US" sz="1800" u="sng">
                <a:solidFill>
                  <a:srgbClr val="002060"/>
                </a:solidFill>
              </a:rPr>
              <a:t>если элементы выборок зависят друг от друга</a:t>
            </a:r>
            <a:r>
              <a:rPr lang="en-US" sz="1800">
                <a:solidFill>
                  <a:srgbClr val="002060"/>
                </a:solidFill>
              </a:rPr>
              <a:t>. </a:t>
            </a:r>
            <a:endParaRPr sz="1800">
              <a:solidFill>
                <a:srgbClr val="002060"/>
              </a:solidFill>
            </a:endParaRPr>
          </a:p>
          <a:p>
            <a:pPr indent="-342900" lvl="0" marL="342900" rtl="0" algn="l">
              <a:spcBef>
                <a:spcPts val="333"/>
              </a:spcBef>
              <a:spcAft>
                <a:spcPts val="0"/>
              </a:spcAft>
              <a:buClr>
                <a:srgbClr val="002060"/>
              </a:buClr>
              <a:buSzPct val="100000"/>
              <a:buChar char="•"/>
            </a:pPr>
            <a:r>
              <a:rPr lang="en-US" sz="1800">
                <a:solidFill>
                  <a:srgbClr val="002060"/>
                </a:solidFill>
              </a:rPr>
              <a:t>Он идеально подходит для </a:t>
            </a:r>
            <a:r>
              <a:rPr b="1" lang="en-US" sz="1800">
                <a:solidFill>
                  <a:srgbClr val="002060"/>
                </a:solidFill>
              </a:rPr>
              <a:t>проверки повторяемости результатов</a:t>
            </a:r>
            <a:r>
              <a:rPr lang="en-US" sz="1800">
                <a:solidFill>
                  <a:srgbClr val="002060"/>
                </a:solidFill>
              </a:rPr>
              <a:t> эксперимента: если данные повтора статистически не отличаются от оригинала, то повторяемость данных высокая. </a:t>
            </a:r>
            <a:endParaRPr sz="1800">
              <a:solidFill>
                <a:srgbClr val="002060"/>
              </a:solidFill>
            </a:endParaRPr>
          </a:p>
          <a:p>
            <a:pPr indent="-342900" lvl="0" marL="342900" rtl="0" algn="l">
              <a:spcBef>
                <a:spcPts val="333"/>
              </a:spcBef>
              <a:spcAft>
                <a:spcPts val="0"/>
              </a:spcAft>
              <a:buClr>
                <a:srgbClr val="002060"/>
              </a:buClr>
              <a:buSzPct val="100000"/>
              <a:buChar char="•"/>
            </a:pPr>
            <a:r>
              <a:rPr lang="en-US" sz="1800">
                <a:solidFill>
                  <a:srgbClr val="002060"/>
                </a:solidFill>
              </a:rPr>
              <a:t>Также двувыборочный критерий Стьюдента для зависимых выборок широко применяется </a:t>
            </a:r>
            <a:r>
              <a:rPr b="1" lang="en-US" sz="1800">
                <a:solidFill>
                  <a:srgbClr val="002060"/>
                </a:solidFill>
              </a:rPr>
              <a:t>в медицинских исследованиях</a:t>
            </a:r>
            <a:r>
              <a:rPr lang="en-US" sz="1800">
                <a:solidFill>
                  <a:srgbClr val="002060"/>
                </a:solidFill>
              </a:rPr>
              <a:t> при изучении эффекта лекарства на организм до и после приема.</a:t>
            </a:r>
            <a:endParaRPr sz="1800">
              <a:solidFill>
                <a:srgbClr val="002060"/>
              </a:solidFill>
            </a:endParaRPr>
          </a:p>
          <a:p>
            <a:pPr indent="-342900" lvl="0" marL="342900" rtl="0" algn="l">
              <a:spcBef>
                <a:spcPts val="333"/>
              </a:spcBef>
              <a:spcAft>
                <a:spcPts val="0"/>
              </a:spcAft>
              <a:buClr>
                <a:srgbClr val="002060"/>
              </a:buClr>
              <a:buSzPct val="100000"/>
              <a:buChar char="•"/>
            </a:pPr>
            <a:r>
              <a:rPr lang="en-US" sz="1800">
                <a:solidFill>
                  <a:srgbClr val="002060"/>
                </a:solidFill>
              </a:rPr>
              <a:t>Для того, чтобы запустить его в R, следует ввести все ту же функцию t.test. Однако, в скобках, после таблиц данных, следует ввести дополнительный аргумент paired = TRUE. Этот аргумент говорит о том, что Ваши данные зависят друг от друга. Например:</a:t>
            </a:r>
            <a:endParaRPr/>
          </a:p>
          <a:p>
            <a:pPr indent="-342900" lvl="0" marL="342900" rtl="0" algn="l">
              <a:spcBef>
                <a:spcPts val="333"/>
              </a:spcBef>
              <a:spcAft>
                <a:spcPts val="0"/>
              </a:spcAft>
              <a:buClr>
                <a:srgbClr val="002060"/>
              </a:buClr>
              <a:buSzPct val="100000"/>
              <a:buChar char="•"/>
            </a:pPr>
            <a:r>
              <a:rPr lang="en-US" sz="1800">
                <a:solidFill>
                  <a:srgbClr val="002060"/>
                </a:solidFill>
              </a:rPr>
              <a:t>&gt;t.test(experiment, povtor.experimenta, paired = TRUE) </a:t>
            </a:r>
            <a:endParaRPr sz="1800">
              <a:solidFill>
                <a:srgbClr val="002060"/>
              </a:solidFill>
            </a:endParaRPr>
          </a:p>
          <a:p>
            <a:pPr indent="-342900" lvl="0" marL="342900" rtl="0" algn="l">
              <a:spcBef>
                <a:spcPts val="333"/>
              </a:spcBef>
              <a:spcAft>
                <a:spcPts val="0"/>
              </a:spcAft>
              <a:buClr>
                <a:srgbClr val="002060"/>
              </a:buClr>
              <a:buSzPct val="100000"/>
              <a:buChar char="•"/>
            </a:pPr>
            <a:r>
              <a:rPr lang="en-US" sz="1800">
                <a:solidFill>
                  <a:srgbClr val="002060"/>
                </a:solidFill>
              </a:rPr>
              <a:t>&gt;t.test(davlenie.do.priema, davlenie.posle.priema, paired = TRUE) </a:t>
            </a:r>
            <a:endParaRPr sz="1800">
              <a:solidFill>
                <a:srgbClr val="002060"/>
              </a:solidFill>
            </a:endParaRPr>
          </a:p>
          <a:p>
            <a:pPr indent="-342900" lvl="0" marL="342900" rtl="0" algn="l">
              <a:spcBef>
                <a:spcPts val="333"/>
              </a:spcBef>
              <a:spcAft>
                <a:spcPts val="0"/>
              </a:spcAft>
              <a:buClr>
                <a:srgbClr val="002060"/>
              </a:buClr>
              <a:buSzPct val="100000"/>
              <a:buChar char="•"/>
            </a:pPr>
            <a:r>
              <a:rPr lang="en-US" sz="1800">
                <a:solidFill>
                  <a:srgbClr val="002060"/>
                </a:solidFill>
              </a:rPr>
              <a:t>Также в функции t.test существует два дополнительных аргумента, которые могут улучшить качество результатов теста: var.equal и alternative. </a:t>
            </a:r>
            <a:endParaRPr sz="1800">
              <a:solidFill>
                <a:srgbClr val="002060"/>
              </a:solidFill>
            </a:endParaRPr>
          </a:p>
          <a:p>
            <a:pPr indent="-342900" lvl="0" marL="342900" rtl="0" algn="l">
              <a:spcBef>
                <a:spcPts val="333"/>
              </a:spcBef>
              <a:spcAft>
                <a:spcPts val="0"/>
              </a:spcAft>
              <a:buClr>
                <a:srgbClr val="002060"/>
              </a:buClr>
              <a:buSzPct val="100000"/>
              <a:buChar char="•"/>
            </a:pPr>
            <a:r>
              <a:rPr lang="en-US" sz="1800">
                <a:solidFill>
                  <a:srgbClr val="002060"/>
                </a:solidFill>
              </a:rPr>
              <a:t>Если вы знаете, что вариация между выборками равна, вставьте аргумент var.equal = TRUE.</a:t>
            </a:r>
            <a:endParaRPr sz="1800">
              <a:solidFill>
                <a:srgbClr val="002060"/>
              </a:solidFill>
            </a:endParaRPr>
          </a:p>
          <a:p>
            <a:pPr indent="-342900" lvl="0" marL="342900" rtl="0" algn="l">
              <a:spcBef>
                <a:spcPts val="333"/>
              </a:spcBef>
              <a:spcAft>
                <a:spcPts val="0"/>
              </a:spcAft>
              <a:buClr>
                <a:srgbClr val="002060"/>
              </a:buClr>
              <a:buSzPct val="100000"/>
              <a:buChar char="•"/>
            </a:pPr>
            <a:r>
              <a:rPr lang="en-US" sz="1800">
                <a:solidFill>
                  <a:srgbClr val="002060"/>
                </a:solidFill>
              </a:rPr>
              <a:t>Если же вы хотите проверить гипотезу о том, что разница между средними в выборках значительно меньше или больше 0, то введите аргумент alternative="less" или alternative="greater" (по умолчанию альтернативная гипотеза говорит о том, что выборки просто отличаются друг от друга: alternative="two.sided").</a:t>
            </a:r>
            <a:endParaRPr/>
          </a:p>
          <a:p>
            <a:pPr indent="-237172" lvl="0" marL="342900" rtl="0" algn="l">
              <a:spcBef>
                <a:spcPts val="333"/>
              </a:spcBef>
              <a:spcAft>
                <a:spcPts val="0"/>
              </a:spcAft>
              <a:buClr>
                <a:schemeClr val="dk1"/>
              </a:buClr>
              <a:buSzPct val="100000"/>
              <a:buNone/>
            </a:pPr>
            <a:r>
              <a:t/>
            </a:r>
            <a:endParaRPr sz="1800"/>
          </a:p>
        </p:txBody>
      </p:sp>
      <p:sp>
        <p:nvSpPr>
          <p:cNvPr id="266" name="Google Shape;266;p29"/>
          <p:cNvSpPr/>
          <p:nvPr/>
        </p:nvSpPr>
        <p:spPr>
          <a:xfrm>
            <a:off x="4786314" y="6286520"/>
            <a:ext cx="34147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https://samoedd.com/soft/r-t-test</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Рисуем дерево критериев</a:t>
            </a:r>
            <a:endParaRPr>
              <a:solidFill>
                <a:srgbClr val="002060"/>
              </a:solidFill>
            </a:endParaRPr>
          </a:p>
        </p:txBody>
      </p:sp>
      <p:sp>
        <p:nvSpPr>
          <p:cNvPr id="272" name="Google Shape;272;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ctr">
              <a:spcBef>
                <a:spcPts val="0"/>
              </a:spcBef>
              <a:spcAft>
                <a:spcPts val="0"/>
              </a:spcAft>
              <a:buClr>
                <a:schemeClr val="dk1"/>
              </a:buClr>
              <a:buSzPct val="100000"/>
              <a:buNone/>
            </a:pPr>
            <a:r>
              <a:rPr b="1" lang="en-US"/>
              <a:t>Категориальные данные?</a:t>
            </a:r>
            <a:endParaRPr/>
          </a:p>
          <a:p>
            <a:pPr indent="-342900" lvl="0" marL="342900" rtl="0" algn="ctr">
              <a:spcBef>
                <a:spcPts val="592"/>
              </a:spcBef>
              <a:spcAft>
                <a:spcPts val="0"/>
              </a:spcAft>
              <a:buClr>
                <a:schemeClr val="dk1"/>
              </a:buClr>
              <a:buSzPct val="100000"/>
              <a:buNone/>
            </a:pPr>
            <a:r>
              <a:rPr b="1" lang="en-US"/>
              <a:t>Да:</a:t>
            </a:r>
            <a:endParaRPr/>
          </a:p>
          <a:p>
            <a:pPr indent="-342900" lvl="0" marL="342900" rtl="0" algn="ctr">
              <a:spcBef>
                <a:spcPts val="592"/>
              </a:spcBef>
              <a:spcAft>
                <a:spcPts val="0"/>
              </a:spcAft>
              <a:buClr>
                <a:srgbClr val="E36C09"/>
              </a:buClr>
              <a:buSzPct val="100000"/>
              <a:buNone/>
            </a:pPr>
            <a:r>
              <a:rPr b="1" lang="en-US">
                <a:solidFill>
                  <a:srgbClr val="E36C09"/>
                </a:solidFill>
              </a:rPr>
              <a:t>критерий хи-квадрат</a:t>
            </a:r>
            <a:endParaRPr b="1">
              <a:solidFill>
                <a:srgbClr val="E36C09"/>
              </a:solidFill>
            </a:endParaRPr>
          </a:p>
          <a:p>
            <a:pPr indent="-342900" lvl="0" marL="342900" rtl="0" algn="ctr">
              <a:spcBef>
                <a:spcPts val="592"/>
              </a:spcBef>
              <a:spcAft>
                <a:spcPts val="0"/>
              </a:spcAft>
              <a:buClr>
                <a:srgbClr val="002060"/>
              </a:buClr>
              <a:buSzPct val="100000"/>
              <a:buNone/>
            </a:pPr>
            <a:r>
              <a:rPr lang="en-US">
                <a:solidFill>
                  <a:srgbClr val="002060"/>
                </a:solidFill>
              </a:rPr>
              <a:t>chisq.test</a:t>
            </a:r>
            <a:endParaRPr b="1"/>
          </a:p>
          <a:p>
            <a:pPr indent="-342900" lvl="0" marL="342900" rtl="0" algn="just">
              <a:spcBef>
                <a:spcPts val="592"/>
              </a:spcBef>
              <a:spcAft>
                <a:spcPts val="0"/>
              </a:spcAft>
              <a:buClr>
                <a:schemeClr val="dk1"/>
              </a:buClr>
              <a:buSzPct val="100000"/>
              <a:buNone/>
            </a:pPr>
            <a:r>
              <a:rPr lang="en-US"/>
              <a:t>нулевая гипотеза: переменные независимы</a:t>
            </a:r>
            <a:endParaRPr/>
          </a:p>
          <a:p>
            <a:pPr indent="-342900" lvl="0" marL="342900" rtl="0" algn="just">
              <a:spcBef>
                <a:spcPts val="592"/>
              </a:spcBef>
              <a:spcAft>
                <a:spcPts val="0"/>
              </a:spcAft>
              <a:buClr>
                <a:schemeClr val="dk1"/>
              </a:buClr>
              <a:buSzPct val="100000"/>
              <a:buNone/>
            </a:pPr>
            <a:r>
              <a:rPr lang="en-US"/>
              <a:t>p-value &gt; 0.05 – принимаем нулевую гипотезу</a:t>
            </a:r>
            <a:endParaRPr/>
          </a:p>
          <a:p>
            <a:pPr indent="-342900" lvl="0" marL="342900" rtl="0" algn="just">
              <a:spcBef>
                <a:spcPts val="592"/>
              </a:spcBef>
              <a:spcAft>
                <a:spcPts val="0"/>
              </a:spcAft>
              <a:buClr>
                <a:schemeClr val="dk1"/>
              </a:buClr>
              <a:buSzPct val="100000"/>
              <a:buNone/>
            </a:pPr>
            <a:r>
              <a:rPr lang="en-US"/>
              <a:t>p-value &lt; 0.05 – отвергаем нулевую гипотезу, принимаем альтернативную: переменные зависимы</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Рисуем дерево критериев</a:t>
            </a:r>
            <a:endParaRPr>
              <a:solidFill>
                <a:srgbClr val="002060"/>
              </a:solidFill>
            </a:endParaRPr>
          </a:p>
        </p:txBody>
      </p:sp>
      <p:sp>
        <p:nvSpPr>
          <p:cNvPr id="278" name="Google Shape;278;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ctr">
              <a:spcBef>
                <a:spcPts val="0"/>
              </a:spcBef>
              <a:spcAft>
                <a:spcPts val="0"/>
              </a:spcAft>
              <a:buClr>
                <a:schemeClr val="dk1"/>
              </a:buClr>
              <a:buSzPct val="100000"/>
              <a:buNone/>
            </a:pPr>
            <a:r>
              <a:rPr b="1" lang="en-US"/>
              <a:t>Категориальные данные?</a:t>
            </a:r>
            <a:endParaRPr/>
          </a:p>
          <a:p>
            <a:pPr indent="-342900" lvl="0" marL="342900" rtl="0" algn="ctr">
              <a:spcBef>
                <a:spcPts val="592"/>
              </a:spcBef>
              <a:spcAft>
                <a:spcPts val="0"/>
              </a:spcAft>
              <a:buClr>
                <a:schemeClr val="dk1"/>
              </a:buClr>
              <a:buSzPct val="100000"/>
              <a:buNone/>
            </a:pPr>
            <a:r>
              <a:rPr b="1" lang="en-US"/>
              <a:t>Нет:</a:t>
            </a:r>
            <a:endParaRPr/>
          </a:p>
          <a:p>
            <a:pPr indent="-342900" lvl="0" marL="342900" rtl="0" algn="ctr">
              <a:spcBef>
                <a:spcPts val="592"/>
              </a:spcBef>
              <a:spcAft>
                <a:spcPts val="0"/>
              </a:spcAft>
              <a:buClr>
                <a:schemeClr val="dk1"/>
              </a:buClr>
              <a:buSzPct val="100000"/>
              <a:buNone/>
            </a:pPr>
            <a:r>
              <a:rPr b="1" lang="en-US"/>
              <a:t>Нормально распределены?</a:t>
            </a:r>
            <a:endParaRPr/>
          </a:p>
          <a:p>
            <a:pPr indent="-342900" lvl="0" marL="342900" rtl="0" algn="ctr">
              <a:spcBef>
                <a:spcPts val="592"/>
              </a:spcBef>
              <a:spcAft>
                <a:spcPts val="0"/>
              </a:spcAft>
              <a:buClr>
                <a:srgbClr val="00B050"/>
              </a:buClr>
              <a:buSzPct val="100000"/>
              <a:buNone/>
            </a:pPr>
            <a:r>
              <a:rPr b="1" lang="en-US">
                <a:solidFill>
                  <a:srgbClr val="00B050"/>
                </a:solidFill>
              </a:rPr>
              <a:t>Тест Шапиро-Уилка(Вилка)</a:t>
            </a:r>
            <a:endParaRPr/>
          </a:p>
          <a:p>
            <a:pPr indent="-342900" lvl="0" marL="342900" rtl="0" algn="ctr">
              <a:spcBef>
                <a:spcPts val="592"/>
              </a:spcBef>
              <a:spcAft>
                <a:spcPts val="0"/>
              </a:spcAft>
              <a:buClr>
                <a:srgbClr val="002060"/>
              </a:buClr>
              <a:buSzPct val="100000"/>
              <a:buNone/>
            </a:pPr>
            <a:r>
              <a:rPr lang="en-US">
                <a:solidFill>
                  <a:srgbClr val="002060"/>
                </a:solidFill>
              </a:rPr>
              <a:t>shapiro.test()</a:t>
            </a:r>
            <a:endParaRPr>
              <a:solidFill>
                <a:srgbClr val="002060"/>
              </a:solidFill>
            </a:endParaRPr>
          </a:p>
          <a:p>
            <a:pPr indent="-342900" lvl="0" marL="342900" rtl="0" algn="just">
              <a:spcBef>
                <a:spcPts val="592"/>
              </a:spcBef>
              <a:spcAft>
                <a:spcPts val="0"/>
              </a:spcAft>
              <a:buClr>
                <a:schemeClr val="dk1"/>
              </a:buClr>
              <a:buSzPct val="100000"/>
              <a:buNone/>
            </a:pPr>
            <a:r>
              <a:rPr lang="en-US"/>
              <a:t>Нулевая гипотеза: распределена нормально</a:t>
            </a:r>
            <a:endParaRPr/>
          </a:p>
          <a:p>
            <a:pPr indent="-342900" lvl="0" marL="342900" rtl="0" algn="just">
              <a:spcBef>
                <a:spcPts val="592"/>
              </a:spcBef>
              <a:spcAft>
                <a:spcPts val="0"/>
              </a:spcAft>
              <a:buClr>
                <a:schemeClr val="dk1"/>
              </a:buClr>
              <a:buSzPct val="100000"/>
              <a:buNone/>
            </a:pPr>
            <a:r>
              <a:rPr lang="en-US"/>
              <a:t>p-value &gt; 0.05 – принимаем нулевую гипотезу</a:t>
            </a:r>
            <a:endParaRPr/>
          </a:p>
          <a:p>
            <a:pPr indent="-342900" lvl="0" marL="342900" rtl="0" algn="just">
              <a:spcBef>
                <a:spcPts val="592"/>
              </a:spcBef>
              <a:spcAft>
                <a:spcPts val="0"/>
              </a:spcAft>
              <a:buClr>
                <a:schemeClr val="dk1"/>
              </a:buClr>
              <a:buSzPct val="100000"/>
              <a:buNone/>
            </a:pPr>
            <a:r>
              <a:rPr lang="en-US"/>
              <a:t>p-value &lt; 0.05 – отвергаем нулевую гипотезу, принимаем альтернативную: распределена не нормально</a:t>
            </a:r>
            <a:endParaRPr/>
          </a:p>
          <a:p>
            <a:pPr indent="-342900" lvl="0" marL="342900" rtl="0" algn="ctr">
              <a:spcBef>
                <a:spcPts val="592"/>
              </a:spcBef>
              <a:spcAft>
                <a:spcPts val="0"/>
              </a:spcAft>
              <a:buClr>
                <a:schemeClr val="dk1"/>
              </a:buClr>
              <a:buSzPct val="100000"/>
              <a:buNone/>
            </a:pPr>
            <a:r>
              <a:t/>
            </a:r>
            <a:endParaRPr b="1"/>
          </a:p>
          <a:p>
            <a:pPr indent="-342900" lvl="0" marL="342900" rtl="0" algn="ctr">
              <a:spcBef>
                <a:spcPts val="592"/>
              </a:spcBef>
              <a:spcAft>
                <a:spcPts val="0"/>
              </a:spcAft>
              <a:buClr>
                <a:schemeClr val="dk1"/>
              </a:buClr>
              <a:buSzPct val="100000"/>
              <a:buNone/>
            </a:pPr>
            <a:r>
              <a:t/>
            </a:r>
            <a:endParaRPr b="1"/>
          </a:p>
          <a:p>
            <a:pPr indent="-342900" lvl="0" marL="342900" rtl="0" algn="ctr">
              <a:spcBef>
                <a:spcPts val="592"/>
              </a:spcBef>
              <a:spcAft>
                <a:spcPts val="0"/>
              </a:spcAft>
              <a:buClr>
                <a:schemeClr val="dk1"/>
              </a:buClr>
              <a:buSzPct val="100000"/>
              <a:buNone/>
            </a:pPr>
            <a:r>
              <a:t/>
            </a:r>
            <a:endParaRPr b="1"/>
          </a:p>
          <a:p>
            <a:pPr indent="-342900" lvl="0" marL="342900" rtl="0" algn="ctr">
              <a:spcBef>
                <a:spcPts val="592"/>
              </a:spcBef>
              <a:spcAft>
                <a:spcPts val="0"/>
              </a:spcAft>
              <a:buClr>
                <a:schemeClr val="dk1"/>
              </a:buClr>
              <a:buSzPct val="100000"/>
              <a:buNone/>
            </a:pPr>
            <a:r>
              <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Рисуем дерево критериев</a:t>
            </a:r>
            <a:endParaRPr>
              <a:solidFill>
                <a:srgbClr val="002060"/>
              </a:solidFill>
            </a:endParaRPr>
          </a:p>
        </p:txBody>
      </p:sp>
      <p:sp>
        <p:nvSpPr>
          <p:cNvPr id="284" name="Google Shape;284;p32"/>
          <p:cNvSpPr txBox="1"/>
          <p:nvPr>
            <p:ph idx="1" type="body"/>
          </p:nvPr>
        </p:nvSpPr>
        <p:spPr>
          <a:xfrm>
            <a:off x="457200" y="1600200"/>
            <a:ext cx="8229600" cy="4933500"/>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ctr">
              <a:spcBef>
                <a:spcPts val="0"/>
              </a:spcBef>
              <a:spcAft>
                <a:spcPts val="0"/>
              </a:spcAft>
              <a:buClr>
                <a:schemeClr val="dk1"/>
              </a:buClr>
              <a:buSzPct val="100000"/>
              <a:buNone/>
            </a:pPr>
            <a:r>
              <a:rPr b="1" lang="en-US"/>
              <a:t>Категориальные данные?</a:t>
            </a:r>
            <a:endParaRPr/>
          </a:p>
          <a:p>
            <a:pPr indent="-342900" lvl="0" marL="342900" rtl="0" algn="ctr">
              <a:spcBef>
                <a:spcPts val="496"/>
              </a:spcBef>
              <a:spcAft>
                <a:spcPts val="0"/>
              </a:spcAft>
              <a:buClr>
                <a:schemeClr val="dk1"/>
              </a:buClr>
              <a:buSzPct val="100000"/>
              <a:buNone/>
            </a:pPr>
            <a:r>
              <a:rPr b="1" lang="en-US"/>
              <a:t>Нет:</a:t>
            </a:r>
            <a:endParaRPr/>
          </a:p>
          <a:p>
            <a:pPr indent="-342900" lvl="0" marL="342900" rtl="0" algn="ctr">
              <a:spcBef>
                <a:spcPts val="496"/>
              </a:spcBef>
              <a:spcAft>
                <a:spcPts val="0"/>
              </a:spcAft>
              <a:buClr>
                <a:schemeClr val="dk1"/>
              </a:buClr>
              <a:buSzPct val="100000"/>
              <a:buNone/>
            </a:pPr>
            <a:r>
              <a:rPr b="1" lang="en-US"/>
              <a:t>Нормально распределены?</a:t>
            </a:r>
            <a:endParaRPr/>
          </a:p>
          <a:p>
            <a:pPr indent="-342900" lvl="0" marL="342900" rtl="0" algn="ctr">
              <a:spcBef>
                <a:spcPts val="496"/>
              </a:spcBef>
              <a:spcAft>
                <a:spcPts val="0"/>
              </a:spcAft>
              <a:buClr>
                <a:schemeClr val="dk1"/>
              </a:buClr>
              <a:buSzPct val="100000"/>
              <a:buNone/>
            </a:pPr>
            <a:r>
              <a:rPr b="1" lang="en-US"/>
              <a:t>Нет:</a:t>
            </a:r>
            <a:endParaRPr/>
          </a:p>
          <a:p>
            <a:pPr indent="-342900" lvl="0" marL="342900" rtl="0" algn="ctr">
              <a:spcBef>
                <a:spcPts val="496"/>
              </a:spcBef>
              <a:spcAft>
                <a:spcPts val="0"/>
              </a:spcAft>
              <a:buClr>
                <a:srgbClr val="D60093"/>
              </a:buClr>
              <a:buSzPct val="100000"/>
              <a:buNone/>
            </a:pPr>
            <a:r>
              <a:rPr b="1" lang="en-US">
                <a:solidFill>
                  <a:srgbClr val="D60093"/>
                </a:solidFill>
              </a:rPr>
              <a:t>Критерий Вилкоксона</a:t>
            </a:r>
            <a:endParaRPr b="1">
              <a:solidFill>
                <a:srgbClr val="D60093"/>
              </a:solidFill>
            </a:endParaRPr>
          </a:p>
          <a:p>
            <a:pPr indent="-342900" lvl="0" marL="342900" rtl="0" algn="ctr">
              <a:spcBef>
                <a:spcPts val="496"/>
              </a:spcBef>
              <a:spcAft>
                <a:spcPts val="0"/>
              </a:spcAft>
              <a:buClr>
                <a:srgbClr val="002060"/>
              </a:buClr>
              <a:buSzPct val="100000"/>
              <a:buNone/>
            </a:pPr>
            <a:r>
              <a:rPr lang="en-US">
                <a:solidFill>
                  <a:srgbClr val="002060"/>
                </a:solidFill>
              </a:rPr>
              <a:t>wilcox.test(x, y) </a:t>
            </a:r>
            <a:endParaRPr>
              <a:solidFill>
                <a:srgbClr val="002060"/>
              </a:solidFill>
            </a:endParaRPr>
          </a:p>
          <a:p>
            <a:pPr indent="-342900" lvl="0" marL="342900" rtl="0" algn="just">
              <a:spcBef>
                <a:spcPts val="496"/>
              </a:spcBef>
              <a:spcAft>
                <a:spcPts val="0"/>
              </a:spcAft>
              <a:buClr>
                <a:srgbClr val="002060"/>
              </a:buClr>
              <a:buSzPct val="100000"/>
              <a:buNone/>
            </a:pPr>
            <a:r>
              <a:rPr lang="en-US">
                <a:solidFill>
                  <a:srgbClr val="002060"/>
                </a:solidFill>
              </a:rPr>
              <a:t>Нулевая гипотеза H</a:t>
            </a:r>
            <a:r>
              <a:rPr baseline="-25000" lang="en-US">
                <a:solidFill>
                  <a:srgbClr val="002060"/>
                </a:solidFill>
              </a:rPr>
              <a:t>0</a:t>
            </a:r>
            <a:r>
              <a:rPr lang="en-US">
                <a:solidFill>
                  <a:srgbClr val="002060"/>
                </a:solidFill>
              </a:rPr>
              <a:t>: медиана разницы в популяции равна нулю/рейтинги статистически не различаются</a:t>
            </a:r>
            <a:endParaRPr>
              <a:solidFill>
                <a:srgbClr val="002060"/>
              </a:solidFill>
            </a:endParaRPr>
          </a:p>
          <a:p>
            <a:pPr indent="-342900" lvl="0" marL="342900" rtl="0" algn="just">
              <a:spcBef>
                <a:spcPts val="496"/>
              </a:spcBef>
              <a:spcAft>
                <a:spcPts val="0"/>
              </a:spcAft>
              <a:buClr>
                <a:srgbClr val="002060"/>
              </a:buClr>
              <a:buSzPct val="100000"/>
              <a:buNone/>
            </a:pPr>
            <a:r>
              <a:t/>
            </a:r>
            <a:endParaRPr>
              <a:solidFill>
                <a:srgbClr val="002060"/>
              </a:solidFill>
            </a:endParaRPr>
          </a:p>
          <a:p>
            <a:pPr indent="-342900" lvl="0" marL="342900" rtl="0" algn="just">
              <a:spcBef>
                <a:spcPts val="496"/>
              </a:spcBef>
              <a:spcAft>
                <a:spcPts val="0"/>
              </a:spcAft>
              <a:buClr>
                <a:srgbClr val="002060"/>
              </a:buClr>
              <a:buSzPct val="100000"/>
              <a:buNone/>
            </a:pPr>
            <a:r>
              <a:rPr lang="en-US">
                <a:solidFill>
                  <a:srgbClr val="002060"/>
                </a:solidFill>
              </a:rPr>
              <a:t>p-value &gt; 0.05 – принимаем нулевую гипотезу</a:t>
            </a:r>
            <a:endParaRPr/>
          </a:p>
          <a:p>
            <a:pPr indent="-342900" lvl="0" marL="342900" rtl="0" algn="just">
              <a:spcBef>
                <a:spcPts val="496"/>
              </a:spcBef>
              <a:spcAft>
                <a:spcPts val="0"/>
              </a:spcAft>
              <a:buClr>
                <a:srgbClr val="002060"/>
              </a:buClr>
              <a:buSzPct val="100000"/>
              <a:buNone/>
            </a:pPr>
            <a:r>
              <a:rPr lang="en-US">
                <a:solidFill>
                  <a:srgbClr val="002060"/>
                </a:solidFill>
              </a:rPr>
              <a:t>p-value &lt; 0.05 – отвергаем нулевую гипотезу, принимаем альтернативную: медиана разницы в популяции не равна нулю</a:t>
            </a:r>
            <a:endParaRPr/>
          </a:p>
          <a:p>
            <a:pPr indent="-342900" lvl="0" marL="342900" rtl="0" algn="ctr">
              <a:spcBef>
                <a:spcPts val="496"/>
              </a:spcBef>
              <a:spcAft>
                <a:spcPts val="0"/>
              </a:spcAft>
              <a:buClr>
                <a:schemeClr val="dk1"/>
              </a:buClr>
              <a:buSzPct val="100000"/>
              <a:buNone/>
            </a:pPr>
            <a:r>
              <a:t/>
            </a:r>
            <a:endParaRPr>
              <a:solidFill>
                <a:srgbClr val="002060"/>
              </a:solidFill>
            </a:endParaRPr>
          </a:p>
          <a:p>
            <a:pPr indent="-342900" lvl="0" marL="342900" rtl="0" algn="ctr">
              <a:spcBef>
                <a:spcPts val="496"/>
              </a:spcBef>
              <a:spcAft>
                <a:spcPts val="0"/>
              </a:spcAft>
              <a:buClr>
                <a:schemeClr val="dk1"/>
              </a:buClr>
              <a:buSzPct val="100000"/>
              <a:buNone/>
            </a:pPr>
            <a:r>
              <a:t/>
            </a:r>
            <a:endParaRPr b="1"/>
          </a:p>
          <a:p>
            <a:pPr indent="-342900" lvl="0" marL="342900" rtl="0" algn="ctr">
              <a:spcBef>
                <a:spcPts val="496"/>
              </a:spcBef>
              <a:spcAft>
                <a:spcPts val="0"/>
              </a:spcAft>
              <a:buClr>
                <a:schemeClr val="dk1"/>
              </a:buClr>
              <a:buSzPct val="100000"/>
              <a:buNone/>
            </a:pPr>
            <a:r>
              <a:t/>
            </a:r>
            <a:endParaRPr b="1"/>
          </a:p>
          <a:p>
            <a:pPr indent="-342900" lvl="0" marL="342900" rtl="0" algn="ctr">
              <a:spcBef>
                <a:spcPts val="496"/>
              </a:spcBef>
              <a:spcAft>
                <a:spcPts val="0"/>
              </a:spcAft>
              <a:buClr>
                <a:schemeClr val="dk1"/>
              </a:buClr>
              <a:buSzPct val="100000"/>
              <a:buNone/>
            </a:pPr>
            <a:r>
              <a:t/>
            </a:r>
            <a:endParaRPr b="1"/>
          </a:p>
          <a:p>
            <a:pPr indent="-342900" lvl="0" marL="342900" rtl="0" algn="ctr">
              <a:spcBef>
                <a:spcPts val="496"/>
              </a:spcBef>
              <a:spcAft>
                <a:spcPts val="0"/>
              </a:spcAft>
              <a:buClr>
                <a:schemeClr val="dk1"/>
              </a:buClr>
              <a:buSzPct val="100000"/>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2060"/>
              </a:buClr>
              <a:buSzPct val="100000"/>
              <a:buFont typeface="Calibri"/>
              <a:buNone/>
            </a:pPr>
            <a:r>
              <a:rPr lang="en-US">
                <a:solidFill>
                  <a:srgbClr val="002060"/>
                </a:solidFill>
              </a:rPr>
              <a:t>Paired vectors: Functional relations: Linear regression</a:t>
            </a:r>
            <a:endParaRPr>
              <a:solidFill>
                <a:srgbClr val="002060"/>
              </a:solidFill>
            </a:endParaRPr>
          </a:p>
        </p:txBody>
      </p:sp>
      <p:sp>
        <p:nvSpPr>
          <p:cNvPr id="101" name="Google Shape;101;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Clr>
                <a:srgbClr val="002060"/>
              </a:buClr>
              <a:buSzPct val="100000"/>
              <a:buChar char="•"/>
            </a:pPr>
            <a:r>
              <a:rPr lang="en-US">
                <a:solidFill>
                  <a:srgbClr val="002060"/>
                </a:solidFill>
              </a:rPr>
              <a:t>Regression analysis is a very widely used statistical tool to establish a relationship model between two variables. </a:t>
            </a:r>
            <a:endParaRPr>
              <a:solidFill>
                <a:srgbClr val="002060"/>
              </a:solidFill>
            </a:endParaRPr>
          </a:p>
          <a:p>
            <a:pPr indent="-342900" lvl="0" marL="342900" rtl="0" algn="l">
              <a:spcBef>
                <a:spcPts val="400"/>
              </a:spcBef>
              <a:spcAft>
                <a:spcPts val="0"/>
              </a:spcAft>
              <a:buClr>
                <a:srgbClr val="002060"/>
              </a:buClr>
              <a:buSzPct val="100000"/>
              <a:buChar char="•"/>
            </a:pPr>
            <a:r>
              <a:rPr lang="en-US">
                <a:solidFill>
                  <a:srgbClr val="002060"/>
                </a:solidFill>
              </a:rPr>
              <a:t>One of these variable is called predictor variable whose value is gathered through experiments. </a:t>
            </a:r>
            <a:endParaRPr>
              <a:solidFill>
                <a:srgbClr val="002060"/>
              </a:solidFill>
            </a:endParaRPr>
          </a:p>
          <a:p>
            <a:pPr indent="-342900" lvl="0" marL="342900" rtl="0" algn="l">
              <a:spcBef>
                <a:spcPts val="400"/>
              </a:spcBef>
              <a:spcAft>
                <a:spcPts val="0"/>
              </a:spcAft>
              <a:buClr>
                <a:srgbClr val="002060"/>
              </a:buClr>
              <a:buSzPct val="100000"/>
              <a:buChar char="•"/>
            </a:pPr>
            <a:r>
              <a:rPr lang="en-US">
                <a:solidFill>
                  <a:srgbClr val="002060"/>
                </a:solidFill>
              </a:rPr>
              <a:t>The other variable is called response variable whose value is derived from the predictor variable.</a:t>
            </a:r>
            <a:endParaRPr/>
          </a:p>
          <a:p>
            <a:pPr indent="-342900" lvl="0" marL="342900" rtl="0" algn="l">
              <a:spcBef>
                <a:spcPts val="400"/>
              </a:spcBef>
              <a:spcAft>
                <a:spcPts val="0"/>
              </a:spcAft>
              <a:buClr>
                <a:srgbClr val="002060"/>
              </a:buClr>
              <a:buSzPct val="100000"/>
              <a:buChar char="•"/>
            </a:pPr>
            <a:r>
              <a:rPr lang="en-US">
                <a:solidFill>
                  <a:srgbClr val="002060"/>
                </a:solidFill>
              </a:rPr>
              <a:t>In Linear Regression these two variables are related through an equation. </a:t>
            </a:r>
            <a:endParaRPr/>
          </a:p>
          <a:p>
            <a:pPr indent="-342900" lvl="0" marL="342900" rtl="0" algn="l">
              <a:spcBef>
                <a:spcPts val="400"/>
              </a:spcBef>
              <a:spcAft>
                <a:spcPts val="0"/>
              </a:spcAft>
              <a:buClr>
                <a:srgbClr val="002060"/>
              </a:buClr>
              <a:buSzPct val="100000"/>
              <a:buChar char="•"/>
            </a:pPr>
            <a:r>
              <a:rPr lang="en-US">
                <a:solidFill>
                  <a:srgbClr val="002060"/>
                </a:solidFill>
              </a:rPr>
              <a:t>Mathematically a linear relationship represents a straight line when plotted as a graph.</a:t>
            </a:r>
            <a:endParaRPr>
              <a:solidFill>
                <a:srgbClr val="002060"/>
              </a:solidFill>
            </a:endParaRPr>
          </a:p>
          <a:p>
            <a:pPr indent="-342900" lvl="0" marL="342900" rtl="0" algn="l">
              <a:spcBef>
                <a:spcPts val="400"/>
              </a:spcBef>
              <a:spcAft>
                <a:spcPts val="0"/>
              </a:spcAft>
              <a:buClr>
                <a:srgbClr val="002060"/>
              </a:buClr>
              <a:buSzPct val="100000"/>
              <a:buChar char="•"/>
            </a:pPr>
            <a:r>
              <a:rPr lang="en-US">
                <a:solidFill>
                  <a:srgbClr val="002060"/>
                </a:solidFill>
              </a:rPr>
              <a:t>A non-linear relationship where the exponent of any variable is not equal to 1 creates a curve.</a:t>
            </a:r>
            <a:endParaRPr/>
          </a:p>
          <a:p>
            <a:pPr indent="-342900" lvl="0" marL="342900" rtl="0" algn="l">
              <a:spcBef>
                <a:spcPts val="400"/>
              </a:spcBef>
              <a:spcAft>
                <a:spcPts val="0"/>
              </a:spcAft>
              <a:buClr>
                <a:srgbClr val="002060"/>
              </a:buClr>
              <a:buSzPct val="100000"/>
              <a:buChar char="•"/>
            </a:pPr>
            <a:r>
              <a:rPr lang="en-US">
                <a:solidFill>
                  <a:srgbClr val="002060"/>
                </a:solidFill>
              </a:rPr>
              <a:t>The general mathematical equation for a linear regression is y = ax + b.</a:t>
            </a:r>
            <a:endParaRPr/>
          </a:p>
          <a:p>
            <a:pPr indent="-342900" lvl="0" marL="342900" rtl="0" algn="l">
              <a:spcBef>
                <a:spcPts val="400"/>
              </a:spcBef>
              <a:spcAft>
                <a:spcPts val="0"/>
              </a:spcAft>
              <a:buClr>
                <a:srgbClr val="002060"/>
              </a:buClr>
              <a:buSzPct val="100000"/>
              <a:buChar char="•"/>
            </a:pPr>
            <a:r>
              <a:rPr b="1" lang="en-US">
                <a:solidFill>
                  <a:srgbClr val="002060"/>
                </a:solidFill>
              </a:rPr>
              <a:t>y</a:t>
            </a:r>
            <a:r>
              <a:rPr lang="en-US">
                <a:solidFill>
                  <a:srgbClr val="002060"/>
                </a:solidFill>
              </a:rPr>
              <a:t> is the response variable.</a:t>
            </a:r>
            <a:endParaRPr/>
          </a:p>
          <a:p>
            <a:pPr indent="-342900" lvl="0" marL="342900" rtl="0" algn="l">
              <a:spcBef>
                <a:spcPts val="400"/>
              </a:spcBef>
              <a:spcAft>
                <a:spcPts val="0"/>
              </a:spcAft>
              <a:buClr>
                <a:srgbClr val="002060"/>
              </a:buClr>
              <a:buSzPct val="100000"/>
              <a:buChar char="•"/>
            </a:pPr>
            <a:r>
              <a:rPr b="1" lang="en-US">
                <a:solidFill>
                  <a:srgbClr val="002060"/>
                </a:solidFill>
              </a:rPr>
              <a:t>x</a:t>
            </a:r>
            <a:r>
              <a:rPr lang="en-US">
                <a:solidFill>
                  <a:srgbClr val="002060"/>
                </a:solidFill>
              </a:rPr>
              <a:t> is the predictor variable.</a:t>
            </a:r>
            <a:endParaRPr/>
          </a:p>
          <a:p>
            <a:pPr indent="-342900" lvl="0" marL="342900" rtl="0" algn="l">
              <a:spcBef>
                <a:spcPts val="400"/>
              </a:spcBef>
              <a:spcAft>
                <a:spcPts val="0"/>
              </a:spcAft>
              <a:buClr>
                <a:srgbClr val="002060"/>
              </a:buClr>
              <a:buSzPct val="100000"/>
              <a:buChar char="•"/>
            </a:pPr>
            <a:r>
              <a:rPr b="1" lang="en-US">
                <a:solidFill>
                  <a:srgbClr val="002060"/>
                </a:solidFill>
              </a:rPr>
              <a:t>a</a:t>
            </a:r>
            <a:r>
              <a:rPr lang="en-US">
                <a:solidFill>
                  <a:srgbClr val="002060"/>
                </a:solidFill>
              </a:rPr>
              <a:t> and </a:t>
            </a:r>
            <a:r>
              <a:rPr b="1" lang="en-US">
                <a:solidFill>
                  <a:srgbClr val="002060"/>
                </a:solidFill>
              </a:rPr>
              <a:t>b</a:t>
            </a:r>
            <a:r>
              <a:rPr lang="en-US">
                <a:solidFill>
                  <a:srgbClr val="002060"/>
                </a:solidFill>
              </a:rPr>
              <a:t> are constants which are called the coefficients.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Рисуем дерево критериев</a:t>
            </a:r>
            <a:endParaRPr>
              <a:solidFill>
                <a:srgbClr val="002060"/>
              </a:solidFill>
            </a:endParaRPr>
          </a:p>
        </p:txBody>
      </p:sp>
      <p:sp>
        <p:nvSpPr>
          <p:cNvPr id="290" name="Google Shape;290;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ctr">
              <a:spcBef>
                <a:spcPts val="0"/>
              </a:spcBef>
              <a:spcAft>
                <a:spcPts val="0"/>
              </a:spcAft>
              <a:buClr>
                <a:schemeClr val="dk1"/>
              </a:buClr>
              <a:buSzPct val="100000"/>
              <a:buNone/>
            </a:pPr>
            <a:r>
              <a:rPr b="1" lang="en-US"/>
              <a:t>Категориальные данные?</a:t>
            </a:r>
            <a:endParaRPr/>
          </a:p>
          <a:p>
            <a:pPr indent="-342900" lvl="0" marL="342900" rtl="0" algn="ctr">
              <a:spcBef>
                <a:spcPts val="544"/>
              </a:spcBef>
              <a:spcAft>
                <a:spcPts val="0"/>
              </a:spcAft>
              <a:buClr>
                <a:schemeClr val="dk1"/>
              </a:buClr>
              <a:buSzPct val="100000"/>
              <a:buNone/>
            </a:pPr>
            <a:r>
              <a:rPr b="1" lang="en-US"/>
              <a:t>Нет:</a:t>
            </a:r>
            <a:endParaRPr/>
          </a:p>
          <a:p>
            <a:pPr indent="-342900" lvl="0" marL="342900" rtl="0" algn="ctr">
              <a:spcBef>
                <a:spcPts val="544"/>
              </a:spcBef>
              <a:spcAft>
                <a:spcPts val="0"/>
              </a:spcAft>
              <a:buClr>
                <a:schemeClr val="dk1"/>
              </a:buClr>
              <a:buSzPct val="100000"/>
              <a:buNone/>
            </a:pPr>
            <a:r>
              <a:rPr b="1" lang="en-US"/>
              <a:t>Нормально распределены?</a:t>
            </a:r>
            <a:endParaRPr/>
          </a:p>
          <a:p>
            <a:pPr indent="-342900" lvl="0" marL="342900" rtl="0" algn="ctr">
              <a:spcBef>
                <a:spcPts val="544"/>
              </a:spcBef>
              <a:spcAft>
                <a:spcPts val="0"/>
              </a:spcAft>
              <a:buClr>
                <a:schemeClr val="dk1"/>
              </a:buClr>
              <a:buSzPct val="100000"/>
              <a:buNone/>
            </a:pPr>
            <a:r>
              <a:rPr b="1" lang="en-US"/>
              <a:t>Да:</a:t>
            </a:r>
            <a:endParaRPr/>
          </a:p>
          <a:p>
            <a:pPr indent="-342900" lvl="0" marL="342900" rtl="0" algn="ctr">
              <a:spcBef>
                <a:spcPts val="544"/>
              </a:spcBef>
              <a:spcAft>
                <a:spcPts val="0"/>
              </a:spcAft>
              <a:buClr>
                <a:srgbClr val="92D050"/>
              </a:buClr>
              <a:buSzPct val="100000"/>
              <a:buNone/>
            </a:pPr>
            <a:r>
              <a:rPr b="1" lang="en-US">
                <a:solidFill>
                  <a:srgbClr val="92D050"/>
                </a:solidFill>
              </a:rPr>
              <a:t>Критерий Стьюдента</a:t>
            </a:r>
            <a:endParaRPr/>
          </a:p>
          <a:p>
            <a:pPr indent="-342900" lvl="0" marL="342900" rtl="0" algn="ctr">
              <a:spcBef>
                <a:spcPts val="544"/>
              </a:spcBef>
              <a:spcAft>
                <a:spcPts val="0"/>
              </a:spcAft>
              <a:buClr>
                <a:srgbClr val="002060"/>
              </a:buClr>
              <a:buSzPct val="100000"/>
              <a:buNone/>
            </a:pPr>
            <a:r>
              <a:rPr lang="en-US">
                <a:solidFill>
                  <a:srgbClr val="002060"/>
                </a:solidFill>
              </a:rPr>
              <a:t>t.test() </a:t>
            </a:r>
            <a:endParaRPr>
              <a:solidFill>
                <a:srgbClr val="002060"/>
              </a:solidFill>
            </a:endParaRPr>
          </a:p>
          <a:p>
            <a:pPr indent="-342900" lvl="0" marL="342900" rtl="0" algn="just">
              <a:spcBef>
                <a:spcPts val="544"/>
              </a:spcBef>
              <a:spcAft>
                <a:spcPts val="0"/>
              </a:spcAft>
              <a:buClr>
                <a:schemeClr val="dk1"/>
              </a:buClr>
              <a:buSzPct val="100000"/>
              <a:buNone/>
            </a:pPr>
            <a:r>
              <a:rPr lang="en-US"/>
              <a:t>Нулевая гипотеза H</a:t>
            </a:r>
            <a:r>
              <a:rPr baseline="-25000" lang="en-US"/>
              <a:t>0</a:t>
            </a:r>
            <a:r>
              <a:rPr lang="en-US"/>
              <a:t>: различий нет</a:t>
            </a:r>
            <a:endParaRPr/>
          </a:p>
          <a:p>
            <a:pPr indent="-342900" lvl="0" marL="342900" rtl="0" algn="just">
              <a:spcBef>
                <a:spcPts val="544"/>
              </a:spcBef>
              <a:spcAft>
                <a:spcPts val="0"/>
              </a:spcAft>
              <a:buClr>
                <a:schemeClr val="dk1"/>
              </a:buClr>
              <a:buSzPct val="100000"/>
              <a:buNone/>
            </a:pPr>
            <a:r>
              <a:rPr lang="en-US"/>
              <a:t>p-value &gt; 0.05 – принимаем нулевую гипотезу</a:t>
            </a:r>
            <a:endParaRPr/>
          </a:p>
          <a:p>
            <a:pPr indent="-342900" lvl="0" marL="342900" rtl="0" algn="just">
              <a:spcBef>
                <a:spcPts val="544"/>
              </a:spcBef>
              <a:spcAft>
                <a:spcPts val="0"/>
              </a:spcAft>
              <a:buClr>
                <a:schemeClr val="dk1"/>
              </a:buClr>
              <a:buSzPct val="100000"/>
              <a:buNone/>
            </a:pPr>
            <a:r>
              <a:rPr lang="en-US"/>
              <a:t>p-value &lt; 0.05 – отвергаем нулевую гипотезу, принимаем альтернативную: сравниваемые выборки/выборка и величина различаются</a:t>
            </a:r>
            <a:endParaRPr/>
          </a:p>
          <a:p>
            <a:pPr indent="-342900" lvl="0" marL="342900" rtl="0" algn="ctr">
              <a:spcBef>
                <a:spcPts val="544"/>
              </a:spcBef>
              <a:spcAft>
                <a:spcPts val="0"/>
              </a:spcAft>
              <a:buClr>
                <a:schemeClr val="dk1"/>
              </a:buClr>
              <a:buSzPct val="100000"/>
              <a:buNone/>
            </a:pPr>
            <a:r>
              <a:t/>
            </a:r>
            <a:endParaRPr>
              <a:solidFill>
                <a:srgbClr val="002060"/>
              </a:solidFill>
            </a:endParaRPr>
          </a:p>
          <a:p>
            <a:pPr indent="-342900" lvl="0" marL="342900" rtl="0" algn="ctr">
              <a:spcBef>
                <a:spcPts val="544"/>
              </a:spcBef>
              <a:spcAft>
                <a:spcPts val="0"/>
              </a:spcAft>
              <a:buClr>
                <a:schemeClr val="dk1"/>
              </a:buClr>
              <a:buSzPct val="100000"/>
              <a:buNone/>
            </a:pPr>
            <a:r>
              <a:t/>
            </a:r>
            <a:endParaRPr b="1"/>
          </a:p>
          <a:p>
            <a:pPr indent="-342900" lvl="0" marL="342900" rtl="0" algn="ctr">
              <a:spcBef>
                <a:spcPts val="544"/>
              </a:spcBef>
              <a:spcAft>
                <a:spcPts val="0"/>
              </a:spcAft>
              <a:buClr>
                <a:schemeClr val="dk1"/>
              </a:buClr>
              <a:buSzPct val="100000"/>
              <a:buNone/>
            </a:pPr>
            <a:r>
              <a:t/>
            </a:r>
            <a:endParaRPr b="1"/>
          </a:p>
          <a:p>
            <a:pPr indent="-342900" lvl="0" marL="342900" rtl="0" algn="ctr">
              <a:spcBef>
                <a:spcPts val="544"/>
              </a:spcBef>
              <a:spcAft>
                <a:spcPts val="0"/>
              </a:spcAft>
              <a:buClr>
                <a:schemeClr val="dk1"/>
              </a:buClr>
              <a:buSzPct val="100000"/>
              <a:buNone/>
            </a:pPr>
            <a:r>
              <a:t/>
            </a:r>
            <a:endParaRPr b="1"/>
          </a:p>
          <a:p>
            <a:pPr indent="-342900" lvl="0" marL="342900" rtl="0" algn="ctr">
              <a:spcBef>
                <a:spcPts val="544"/>
              </a:spcBef>
              <a:spcAft>
                <a:spcPts val="0"/>
              </a:spcAft>
              <a:buClr>
                <a:schemeClr val="dk1"/>
              </a:buClr>
              <a:buSzPct val="100000"/>
              <a:buNone/>
            </a:pPr>
            <a:r>
              <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Научное знание</a:t>
            </a:r>
            <a:endParaRPr>
              <a:solidFill>
                <a:srgbClr val="002060"/>
              </a:solidFill>
            </a:endParaRPr>
          </a:p>
        </p:txBody>
      </p:sp>
      <p:sp>
        <p:nvSpPr>
          <p:cNvPr id="296" name="Google Shape;296;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2060"/>
              </a:buClr>
              <a:buSzPts val="2800"/>
              <a:buChar char="•"/>
            </a:pPr>
            <a:r>
              <a:rPr lang="en-US" sz="2800" u="sng">
                <a:solidFill>
                  <a:srgbClr val="002060"/>
                </a:solidFill>
              </a:rPr>
              <a:t>Системность</a:t>
            </a:r>
            <a:endParaRPr/>
          </a:p>
          <a:p>
            <a:pPr indent="-342900" lvl="0" marL="342900" rtl="0" algn="l">
              <a:spcBef>
                <a:spcPts val="560"/>
              </a:spcBef>
              <a:spcAft>
                <a:spcPts val="0"/>
              </a:spcAft>
              <a:buClr>
                <a:srgbClr val="002060"/>
              </a:buClr>
              <a:buSzPts val="2800"/>
              <a:buNone/>
            </a:pPr>
            <a:r>
              <a:rPr lang="en-US" sz="2800">
                <a:solidFill>
                  <a:srgbClr val="002060"/>
                </a:solidFill>
              </a:rPr>
              <a:t>А.А. Зализняк и С.П. Капица: мин. 5 – 7 и 19 – 24.30: </a:t>
            </a:r>
            <a:r>
              <a:rPr lang="en-US" sz="2800" u="sng">
                <a:solidFill>
                  <a:schemeClr val="hlink"/>
                </a:solidFill>
                <a:hlinkClick r:id="rId3"/>
              </a:rPr>
              <a:t>https://www.youtube.com/watch?v=2OmVPytZbGg</a:t>
            </a:r>
            <a:endParaRPr sz="2800">
              <a:solidFill>
                <a:srgbClr val="002060"/>
              </a:solidFill>
            </a:endParaRPr>
          </a:p>
          <a:p>
            <a:pPr indent="-342900" lvl="0" marL="342900" rtl="0" algn="l">
              <a:spcBef>
                <a:spcPts val="560"/>
              </a:spcBef>
              <a:spcAft>
                <a:spcPts val="0"/>
              </a:spcAft>
              <a:buClr>
                <a:srgbClr val="002060"/>
              </a:buClr>
              <a:buSzPts val="2800"/>
              <a:buChar char="•"/>
            </a:pPr>
            <a:r>
              <a:rPr lang="en-US" sz="2800" u="sng">
                <a:solidFill>
                  <a:srgbClr val="002060"/>
                </a:solidFill>
              </a:rPr>
              <a:t>Воспроизводимость </a:t>
            </a:r>
            <a:endParaRPr/>
          </a:p>
          <a:p>
            <a:pPr indent="-342900" lvl="0" marL="342900" rtl="0" algn="l">
              <a:spcBef>
                <a:spcPts val="560"/>
              </a:spcBef>
              <a:spcAft>
                <a:spcPts val="0"/>
              </a:spcAft>
              <a:buClr>
                <a:srgbClr val="002060"/>
              </a:buClr>
              <a:buSzPts val="2800"/>
              <a:buChar char="•"/>
            </a:pPr>
            <a:r>
              <a:rPr lang="en-US" sz="2800" u="sng">
                <a:solidFill>
                  <a:srgbClr val="002060"/>
                </a:solidFill>
              </a:rPr>
              <a:t>Верифицируемость </a:t>
            </a:r>
            <a:r>
              <a:rPr lang="en-US" sz="2800">
                <a:solidFill>
                  <a:srgbClr val="002060"/>
                </a:solidFill>
              </a:rPr>
              <a:t>– возможность подтвердить утверждение</a:t>
            </a:r>
            <a:endParaRPr/>
          </a:p>
          <a:p>
            <a:pPr indent="-342900" lvl="0" marL="342900" rtl="0" algn="l">
              <a:spcBef>
                <a:spcPts val="560"/>
              </a:spcBef>
              <a:spcAft>
                <a:spcPts val="0"/>
              </a:spcAft>
              <a:buClr>
                <a:srgbClr val="002060"/>
              </a:buClr>
              <a:buSzPts val="2800"/>
              <a:buChar char="•"/>
            </a:pPr>
            <a:r>
              <a:rPr lang="en-US" sz="2800" u="sng">
                <a:solidFill>
                  <a:srgbClr val="002060"/>
                </a:solidFill>
              </a:rPr>
              <a:t>Фальсифицируемость</a:t>
            </a:r>
            <a:r>
              <a:rPr lang="en-US" sz="2800">
                <a:solidFill>
                  <a:srgbClr val="002060"/>
                </a:solidFill>
              </a:rPr>
              <a:t> – принципиальная возможность опровержения утверждения, опровергаемость, критерий Поппера, который предложил этот критерий в 1935г.</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457200" y="274638"/>
            <a:ext cx="8229600" cy="72547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2060"/>
              </a:buClr>
              <a:buSzPct val="100000"/>
              <a:buFont typeface="Calibri"/>
              <a:buNone/>
            </a:pPr>
            <a:br>
              <a:rPr b="1" lang="en-US">
                <a:solidFill>
                  <a:srgbClr val="002060"/>
                </a:solidFill>
              </a:rPr>
            </a:br>
            <a:r>
              <a:rPr b="1" lang="en-US">
                <a:solidFill>
                  <a:srgbClr val="002060"/>
                </a:solidFill>
              </a:rPr>
              <a:t>What is linear regression?</a:t>
            </a:r>
            <a:br>
              <a:rPr b="1" lang="en-US">
                <a:solidFill>
                  <a:srgbClr val="002060"/>
                </a:solidFill>
              </a:rPr>
            </a:br>
            <a:endParaRPr>
              <a:solidFill>
                <a:srgbClr val="002060"/>
              </a:solidFill>
            </a:endParaRPr>
          </a:p>
        </p:txBody>
      </p:sp>
      <p:sp>
        <p:nvSpPr>
          <p:cNvPr id="107" name="Google Shape;10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002060"/>
              </a:buClr>
              <a:buSzPct val="100000"/>
              <a:buNone/>
            </a:pPr>
            <a:r>
              <a:rPr lang="en-US">
                <a:solidFill>
                  <a:srgbClr val="002060"/>
                </a:solidFill>
              </a:rPr>
              <a:t>A linear regression is a statistical model that analyzes the relationship between a response variable (often called y) and one or more variables and their interactions (often called x or explanatory variables). </a:t>
            </a:r>
            <a:endParaRPr/>
          </a:p>
          <a:p>
            <a:pPr indent="-342900" lvl="0" marL="342900" rtl="0" algn="l">
              <a:spcBef>
                <a:spcPts val="448"/>
              </a:spcBef>
              <a:spcAft>
                <a:spcPts val="0"/>
              </a:spcAft>
              <a:buClr>
                <a:schemeClr val="dk1"/>
              </a:buClr>
              <a:buSzPct val="100000"/>
              <a:buNone/>
            </a:pPr>
            <a:r>
              <a:t/>
            </a:r>
            <a:endParaRPr>
              <a:solidFill>
                <a:srgbClr val="002060"/>
              </a:solidFill>
            </a:endParaRPr>
          </a:p>
          <a:p>
            <a:pPr indent="-342900" lvl="0" marL="342900" rtl="0" algn="l">
              <a:spcBef>
                <a:spcPts val="448"/>
              </a:spcBef>
              <a:spcAft>
                <a:spcPts val="0"/>
              </a:spcAft>
              <a:buClr>
                <a:srgbClr val="002060"/>
              </a:buClr>
              <a:buSzPct val="100000"/>
              <a:buNone/>
            </a:pPr>
            <a:r>
              <a:rPr lang="en-US">
                <a:solidFill>
                  <a:srgbClr val="002060"/>
                </a:solidFill>
              </a:rPr>
              <a:t>You make this kind of relationships in your head all the time, for example when you calculate the age of a child based on her height, you are assuming the older she is, the taller she will be. </a:t>
            </a:r>
            <a:endParaRPr/>
          </a:p>
          <a:p>
            <a:pPr indent="-342900" lvl="0" marL="342900" rtl="0" algn="l">
              <a:spcBef>
                <a:spcPts val="448"/>
              </a:spcBef>
              <a:spcAft>
                <a:spcPts val="0"/>
              </a:spcAft>
              <a:buClr>
                <a:schemeClr val="dk1"/>
              </a:buClr>
              <a:buSzPct val="100000"/>
              <a:buNone/>
            </a:pPr>
            <a:r>
              <a:t/>
            </a:r>
            <a:endParaRPr>
              <a:solidFill>
                <a:srgbClr val="002060"/>
              </a:solidFill>
            </a:endParaRPr>
          </a:p>
          <a:p>
            <a:pPr indent="-342900" lvl="0" marL="342900" rtl="0" algn="l">
              <a:spcBef>
                <a:spcPts val="448"/>
              </a:spcBef>
              <a:spcAft>
                <a:spcPts val="0"/>
              </a:spcAft>
              <a:buClr>
                <a:srgbClr val="002060"/>
              </a:buClr>
              <a:buSzPct val="100000"/>
              <a:buNone/>
            </a:pPr>
            <a:r>
              <a:rPr lang="en-US">
                <a:solidFill>
                  <a:srgbClr val="002060"/>
                </a:solidFill>
              </a:rPr>
              <a:t>Linear regression is one of the most basic statistical models out there, its results can be interpreted by almost everyone, and it has been around since the 19th century. This is precisely what makes linear regression so popular. It’s simple, and it has survived for hundreds of years. </a:t>
            </a:r>
            <a:endParaRPr>
              <a:solidFill>
                <a:srgbClr val="002060"/>
              </a:solidFill>
            </a:endParaRPr>
          </a:p>
        </p:txBody>
      </p:sp>
      <p:sp>
        <p:nvSpPr>
          <p:cNvPr id="108" name="Google Shape;108;p4"/>
          <p:cNvSpPr/>
          <p:nvPr/>
        </p:nvSpPr>
        <p:spPr>
          <a:xfrm>
            <a:off x="1785918" y="6286520"/>
            <a:ext cx="70009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https://www.datacamp.com/community/tutorials/linear-regression-R</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Linear regression</a:t>
            </a:r>
            <a:endParaRPr>
              <a:solidFill>
                <a:srgbClr val="002060"/>
              </a:solidFill>
            </a:endParaRPr>
          </a:p>
        </p:txBody>
      </p:sp>
      <p:sp>
        <p:nvSpPr>
          <p:cNvPr id="114" name="Google Shape;114;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3200"/>
              <a:buChar char="•"/>
            </a:pPr>
            <a:r>
              <a:rPr lang="en-US">
                <a:solidFill>
                  <a:srgbClr val="002060"/>
                </a:solidFill>
              </a:rPr>
              <a:t>Not every problem can be solved with the same algorithm. </a:t>
            </a:r>
            <a:endParaRPr/>
          </a:p>
          <a:p>
            <a:pPr indent="-342900" lvl="0" marL="342900" rtl="0" algn="l">
              <a:spcBef>
                <a:spcPts val="640"/>
              </a:spcBef>
              <a:spcAft>
                <a:spcPts val="0"/>
              </a:spcAft>
              <a:buClr>
                <a:srgbClr val="002060"/>
              </a:buClr>
              <a:buSzPts val="3200"/>
              <a:buChar char="•"/>
            </a:pPr>
            <a:r>
              <a:rPr lang="en-US">
                <a:solidFill>
                  <a:srgbClr val="002060"/>
                </a:solidFill>
              </a:rPr>
              <a:t>Linear regression assumes that there exists a linear relationship between the response variable and the explanatory variables. </a:t>
            </a:r>
            <a:endParaRPr/>
          </a:p>
          <a:p>
            <a:pPr indent="-342900" lvl="0" marL="342900" rtl="0" algn="l">
              <a:spcBef>
                <a:spcPts val="640"/>
              </a:spcBef>
              <a:spcAft>
                <a:spcPts val="0"/>
              </a:spcAft>
              <a:buClr>
                <a:srgbClr val="002060"/>
              </a:buClr>
              <a:buSzPts val="3200"/>
              <a:buChar char="•"/>
            </a:pPr>
            <a:r>
              <a:rPr lang="en-US">
                <a:solidFill>
                  <a:srgbClr val="002060"/>
                </a:solidFill>
              </a:rPr>
              <a:t>This means that you can fit a line between the two (or more variables).</a:t>
            </a:r>
            <a:endParaRPr>
              <a:solidFill>
                <a:srgbClr val="002060"/>
              </a:solidFill>
            </a:endParaRPr>
          </a:p>
        </p:txBody>
      </p:sp>
      <p:sp>
        <p:nvSpPr>
          <p:cNvPr id="115" name="Google Shape;115;p5"/>
          <p:cNvSpPr/>
          <p:nvPr/>
        </p:nvSpPr>
        <p:spPr>
          <a:xfrm>
            <a:off x="1785918" y="6286520"/>
            <a:ext cx="70009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https://www.datacamp.com/community/tutorials/linear-regression-R</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6"/>
          <p:cNvPicPr preferRelativeResize="0"/>
          <p:nvPr>
            <p:ph idx="4294967295" type="body"/>
          </p:nvPr>
        </p:nvPicPr>
        <p:blipFill rotWithShape="1">
          <a:blip r:embed="rId3">
            <a:alphaModFix/>
          </a:blip>
          <a:srcRect b="0" l="0" r="0" t="0"/>
          <a:stretch/>
        </p:blipFill>
        <p:spPr>
          <a:xfrm>
            <a:off x="785786" y="857232"/>
            <a:ext cx="7427913" cy="4505325"/>
          </a:xfrm>
          <a:prstGeom prst="rect">
            <a:avLst/>
          </a:prstGeom>
          <a:noFill/>
          <a:ln>
            <a:noFill/>
          </a:ln>
        </p:spPr>
      </p:pic>
      <p:sp>
        <p:nvSpPr>
          <p:cNvPr id="121" name="Google Shape;121;p6"/>
          <p:cNvSpPr/>
          <p:nvPr/>
        </p:nvSpPr>
        <p:spPr>
          <a:xfrm>
            <a:off x="1785918" y="6286520"/>
            <a:ext cx="70009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https://www.datacamp.com/community/tutorials/linear-regression-R</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Linear regression</a:t>
            </a:r>
            <a:endParaRPr>
              <a:solidFill>
                <a:srgbClr val="002060"/>
              </a:solidFill>
            </a:endParaRPr>
          </a:p>
        </p:txBody>
      </p:sp>
      <p:sp>
        <p:nvSpPr>
          <p:cNvPr id="127" name="Google Shape;127;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200660" lvl="0" marL="342900" rtl="0" algn="l">
              <a:spcBef>
                <a:spcPts val="0"/>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a:p>
            <a:pPr indent="-342900" lvl="0" marL="342900" rtl="0" algn="l">
              <a:spcBef>
                <a:spcPts val="448"/>
              </a:spcBef>
              <a:spcAft>
                <a:spcPts val="0"/>
              </a:spcAft>
              <a:buClr>
                <a:schemeClr val="dk1"/>
              </a:buClr>
              <a:buSzPct val="100000"/>
              <a:buNone/>
            </a:pPr>
            <a:r>
              <a:t/>
            </a:r>
            <a:endParaRPr/>
          </a:p>
          <a:p>
            <a:pPr indent="-342900" lvl="0" marL="342900" rtl="0" algn="l">
              <a:spcBef>
                <a:spcPts val="448"/>
              </a:spcBef>
              <a:spcAft>
                <a:spcPts val="0"/>
              </a:spcAft>
              <a:buClr>
                <a:srgbClr val="002060"/>
              </a:buClr>
              <a:buSzPct val="100000"/>
              <a:buChar char="•"/>
            </a:pPr>
            <a:r>
              <a:rPr lang="en-US">
                <a:solidFill>
                  <a:srgbClr val="002060"/>
                </a:solidFill>
              </a:rPr>
              <a:t>In this case, “a” and “b” are called the intercept and the slope respectively. With the same example, “a” or the intercept, is the value from where you start measuring. Newborn babies with zero months are not zero centimeters necessarily; this is the function of the intercept. The slope measures the change of height with respect to the age in months. In general, for every month older the child is, his or her height will increase with “b”.</a:t>
            </a:r>
            <a:endParaRPr/>
          </a:p>
          <a:p>
            <a:pPr indent="-342900" lvl="0" marL="342900" rtl="0" algn="l">
              <a:spcBef>
                <a:spcPts val="448"/>
              </a:spcBef>
              <a:spcAft>
                <a:spcPts val="0"/>
              </a:spcAft>
              <a:buClr>
                <a:schemeClr val="dk1"/>
              </a:buClr>
              <a:buSzPct val="100000"/>
              <a:buNone/>
            </a:pPr>
            <a:r>
              <a:t/>
            </a:r>
            <a:endParaRPr>
              <a:solidFill>
                <a:srgbClr val="002060"/>
              </a:solidFill>
            </a:endParaRPr>
          </a:p>
          <a:p>
            <a:pPr indent="-342900" lvl="0" marL="342900" rtl="0" algn="l">
              <a:spcBef>
                <a:spcPts val="448"/>
              </a:spcBef>
              <a:spcAft>
                <a:spcPts val="0"/>
              </a:spcAft>
              <a:buClr>
                <a:srgbClr val="002060"/>
              </a:buClr>
              <a:buSzPct val="100000"/>
              <a:buChar char="•"/>
            </a:pPr>
            <a:r>
              <a:rPr lang="en-US">
                <a:solidFill>
                  <a:srgbClr val="002060"/>
                </a:solidFill>
              </a:rPr>
              <a:t>A linear regression can be calculated in R with the command </a:t>
            </a:r>
            <a:r>
              <a:rPr b="1" lang="en-US">
                <a:solidFill>
                  <a:srgbClr val="002060"/>
                </a:solidFill>
              </a:rPr>
              <a:t>lm</a:t>
            </a:r>
            <a:r>
              <a:rPr lang="en-US">
                <a:solidFill>
                  <a:srgbClr val="002060"/>
                </a:solidFill>
              </a:rPr>
              <a:t>. </a:t>
            </a:r>
            <a:endParaRPr/>
          </a:p>
          <a:p>
            <a:pPr indent="-200660" lvl="0" marL="34290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p:txBody>
      </p:sp>
      <p:pic>
        <p:nvPicPr>
          <p:cNvPr id="128" name="Google Shape;128;p7"/>
          <p:cNvPicPr preferRelativeResize="0"/>
          <p:nvPr/>
        </p:nvPicPr>
        <p:blipFill rotWithShape="1">
          <a:blip r:embed="rId3">
            <a:alphaModFix/>
          </a:blip>
          <a:srcRect b="0" l="0" r="0" t="0"/>
          <a:stretch/>
        </p:blipFill>
        <p:spPr>
          <a:xfrm>
            <a:off x="714348" y="1357298"/>
            <a:ext cx="2714644" cy="742951"/>
          </a:xfrm>
          <a:prstGeom prst="rect">
            <a:avLst/>
          </a:prstGeom>
          <a:noFill/>
          <a:ln>
            <a:noFill/>
          </a:ln>
        </p:spPr>
      </p:pic>
      <p:sp>
        <p:nvSpPr>
          <p:cNvPr id="129" name="Google Shape;129;p7"/>
          <p:cNvSpPr/>
          <p:nvPr/>
        </p:nvSpPr>
        <p:spPr>
          <a:xfrm>
            <a:off x="1785918" y="6286520"/>
            <a:ext cx="70009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https://www.datacamp.com/community/tutorials/linear-regression-R</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Linear regression: coefficients</a:t>
            </a:r>
            <a:endParaRPr/>
          </a:p>
        </p:txBody>
      </p:sp>
      <p:pic>
        <p:nvPicPr>
          <p:cNvPr id="135" name="Google Shape;135;p8"/>
          <p:cNvPicPr preferRelativeResize="0"/>
          <p:nvPr>
            <p:ph idx="1" type="body"/>
          </p:nvPr>
        </p:nvPicPr>
        <p:blipFill rotWithShape="1">
          <a:blip r:embed="rId3">
            <a:alphaModFix/>
          </a:blip>
          <a:srcRect b="0" l="0" r="0" t="0"/>
          <a:stretch/>
        </p:blipFill>
        <p:spPr>
          <a:xfrm>
            <a:off x="214282" y="1214423"/>
            <a:ext cx="4857784" cy="2786082"/>
          </a:xfrm>
          <a:prstGeom prst="rect">
            <a:avLst/>
          </a:prstGeom>
          <a:noFill/>
          <a:ln>
            <a:noFill/>
          </a:ln>
        </p:spPr>
      </p:pic>
      <p:sp>
        <p:nvSpPr>
          <p:cNvPr id="136" name="Google Shape;136;p8"/>
          <p:cNvSpPr/>
          <p:nvPr/>
        </p:nvSpPr>
        <p:spPr>
          <a:xfrm>
            <a:off x="4214810" y="3714752"/>
            <a:ext cx="457200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the red square, you can see the values of the intercept (“a” value) and the slope (“b” value) for the age. These “a” and “b” values plot a line between all the points of the data. So in this case, if there is a child that is 20.5 months old, a is 64.92 and b is 0.635, the model predicts (on average) that its height in centimeters is around 64.92 + (0.635 * 20.5) = 77.93 cm.</a:t>
            </a:r>
            <a:endParaRPr sz="1800">
              <a:solidFill>
                <a:schemeClr val="dk1"/>
              </a:solidFill>
              <a:latin typeface="Calibri"/>
              <a:ea typeface="Calibri"/>
              <a:cs typeface="Calibri"/>
              <a:sym typeface="Calibri"/>
            </a:endParaRPr>
          </a:p>
        </p:txBody>
      </p:sp>
      <p:sp>
        <p:nvSpPr>
          <p:cNvPr id="137" name="Google Shape;137;p8"/>
          <p:cNvSpPr/>
          <p:nvPr/>
        </p:nvSpPr>
        <p:spPr>
          <a:xfrm>
            <a:off x="214282" y="6286520"/>
            <a:ext cx="70009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https://www.datacamp.com/community/tutorials/linear-regression-R</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Linear regression: coefficients</a:t>
            </a:r>
            <a:endParaRPr/>
          </a:p>
        </p:txBody>
      </p:sp>
      <p:sp>
        <p:nvSpPr>
          <p:cNvPr id="143" name="Google Shape;143;p9"/>
          <p:cNvSpPr/>
          <p:nvPr/>
        </p:nvSpPr>
        <p:spPr>
          <a:xfrm>
            <a:off x="214282" y="6286520"/>
            <a:ext cx="70009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https://www.datacamp.com/community/tutorials/linear-regression-R</a:t>
            </a:r>
            <a:endParaRPr sz="1800">
              <a:solidFill>
                <a:schemeClr val="dk1"/>
              </a:solidFill>
              <a:latin typeface="Calibri"/>
              <a:ea typeface="Calibri"/>
              <a:cs typeface="Calibri"/>
              <a:sym typeface="Calibri"/>
            </a:endParaRPr>
          </a:p>
        </p:txBody>
      </p:sp>
      <p:sp>
        <p:nvSpPr>
          <p:cNvPr id="144" name="Google Shape;144;p9"/>
          <p:cNvSpPr txBox="1"/>
          <p:nvPr>
            <p:ph idx="1" type="body"/>
          </p:nvPr>
        </p:nvSpPr>
        <p:spPr>
          <a:xfrm>
            <a:off x="457200" y="1600200"/>
            <a:ext cx="8043890" cy="454344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Another aspect to pay attention to in your linear models is the p-value of the coefficients.</a:t>
            </a:r>
            <a:endParaRPr/>
          </a:p>
          <a:p>
            <a:pPr indent="-342900" lvl="0" marL="342900" rtl="0" algn="l">
              <a:spcBef>
                <a:spcPts val="640"/>
              </a:spcBef>
              <a:spcAft>
                <a:spcPts val="0"/>
              </a:spcAft>
              <a:buClr>
                <a:schemeClr val="dk1"/>
              </a:buClr>
              <a:buSzPts val="3200"/>
              <a:buChar char="•"/>
            </a:pPr>
            <a:r>
              <a:rPr lang="en-US"/>
              <a:t>The smaller the p-value the better the predictor</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2018-11-21T10:23:15Z</dcterms:created>
  <dc:creator>Admin</dc:creator>
</cp:coreProperties>
</file>