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57" r:id="rId3"/>
    <p:sldId id="259" r:id="rId4"/>
    <p:sldId id="269" r:id="rId5"/>
    <p:sldId id="268" r:id="rId6"/>
    <p:sldId id="270" r:id="rId7"/>
    <p:sldId id="260" r:id="rId8"/>
    <p:sldId id="305" r:id="rId9"/>
    <p:sldId id="324" r:id="rId10"/>
    <p:sldId id="261" r:id="rId11"/>
    <p:sldId id="262" r:id="rId12"/>
    <p:sldId id="301" r:id="rId13"/>
    <p:sldId id="302" r:id="rId14"/>
    <p:sldId id="304" r:id="rId15"/>
    <p:sldId id="303" r:id="rId16"/>
    <p:sldId id="264" r:id="rId17"/>
    <p:sldId id="306" r:id="rId18"/>
    <p:sldId id="307" r:id="rId19"/>
    <p:sldId id="267" r:id="rId20"/>
    <p:sldId id="308" r:id="rId21"/>
    <p:sldId id="266" r:id="rId22"/>
    <p:sldId id="325" r:id="rId23"/>
    <p:sldId id="326" r:id="rId24"/>
    <p:sldId id="271" r:id="rId25"/>
    <p:sldId id="272" r:id="rId26"/>
    <p:sldId id="278" r:id="rId27"/>
    <p:sldId id="280" r:id="rId28"/>
    <p:sldId id="281" r:id="rId29"/>
    <p:sldId id="295" r:id="rId30"/>
    <p:sldId id="296" r:id="rId31"/>
    <p:sldId id="284" r:id="rId32"/>
    <p:sldId id="285" r:id="rId33"/>
    <p:sldId id="286" r:id="rId34"/>
    <p:sldId id="287" r:id="rId35"/>
    <p:sldId id="288" r:id="rId36"/>
    <p:sldId id="309" r:id="rId37"/>
    <p:sldId id="289" r:id="rId38"/>
    <p:sldId id="290" r:id="rId39"/>
    <p:sldId id="291" r:id="rId40"/>
    <p:sldId id="293" r:id="rId41"/>
    <p:sldId id="294" r:id="rId42"/>
    <p:sldId id="292" r:id="rId43"/>
    <p:sldId id="310"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 id="323" r:id="rId57"/>
    <p:sldId id="273" r:id="rId58"/>
    <p:sldId id="297" r:id="rId59"/>
    <p:sldId id="265" r:id="rId6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F92972-C7DB-4EE9-A85D-821B07A7591E}" type="datetimeFigureOut">
              <a:rPr lang="ru-RU" smtClean="0"/>
              <a:pPr/>
              <a:t>01.11.2019</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5BEEB9-404F-4ABE-A8EC-E3E226335022}"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Как</a:t>
            </a:r>
            <a:r>
              <a:rPr lang="ru-RU" baseline="0" dirty="0" smtClean="0"/>
              <a:t> дела? – через сколько человек новых ответов не станет появляться?</a:t>
            </a:r>
            <a:endParaRPr lang="ru-RU" dirty="0"/>
          </a:p>
        </p:txBody>
      </p:sp>
      <p:sp>
        <p:nvSpPr>
          <p:cNvPr id="4" name="Номер слайда 3"/>
          <p:cNvSpPr>
            <a:spLocks noGrp="1"/>
          </p:cNvSpPr>
          <p:nvPr>
            <p:ph type="sldNum" sz="quarter" idx="10"/>
          </p:nvPr>
        </p:nvSpPr>
        <p:spPr/>
        <p:txBody>
          <a:bodyPr/>
          <a:lstStyle/>
          <a:p>
            <a:fld id="{555BEEB9-404F-4ABE-A8EC-E3E226335022}" type="slidenum">
              <a:rPr lang="ru-RU" smtClean="0"/>
              <a:pPr/>
              <a:t>3</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77E31DD4-8CFB-4FBD-B59A-7968DCD71B96}" type="datetimeFigureOut">
              <a:rPr lang="ru-RU" smtClean="0"/>
              <a:pPr/>
              <a:t>01.11.2019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BF07182-E522-4857-92A8-F532A126810B}"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7E31DD4-8CFB-4FBD-B59A-7968DCD71B96}" type="datetimeFigureOut">
              <a:rPr lang="ru-RU" smtClean="0"/>
              <a:pPr/>
              <a:t>01.11.2019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BF07182-E522-4857-92A8-F532A126810B}"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7E31DD4-8CFB-4FBD-B59A-7968DCD71B96}" type="datetimeFigureOut">
              <a:rPr lang="ru-RU" smtClean="0"/>
              <a:pPr/>
              <a:t>01.11.2019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BF07182-E522-4857-92A8-F532A126810B}"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7E31DD4-8CFB-4FBD-B59A-7968DCD71B96}" type="datetimeFigureOut">
              <a:rPr lang="ru-RU" smtClean="0"/>
              <a:pPr/>
              <a:t>01.11.2019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BF07182-E522-4857-92A8-F532A126810B}"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77E31DD4-8CFB-4FBD-B59A-7968DCD71B96}" type="datetimeFigureOut">
              <a:rPr lang="ru-RU" smtClean="0"/>
              <a:pPr/>
              <a:t>01.11.2019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BF07182-E522-4857-92A8-F532A126810B}"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77E31DD4-8CFB-4FBD-B59A-7968DCD71B96}" type="datetimeFigureOut">
              <a:rPr lang="ru-RU" smtClean="0"/>
              <a:pPr/>
              <a:t>01.11.2019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BF07182-E522-4857-92A8-F532A126810B}"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77E31DD4-8CFB-4FBD-B59A-7968DCD71B96}" type="datetimeFigureOut">
              <a:rPr lang="ru-RU" smtClean="0"/>
              <a:pPr/>
              <a:t>01.11.2019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CBF07182-E522-4857-92A8-F532A126810B}"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77E31DD4-8CFB-4FBD-B59A-7968DCD71B96}" type="datetimeFigureOut">
              <a:rPr lang="ru-RU" smtClean="0"/>
              <a:pPr/>
              <a:t>01.11.2019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BF07182-E522-4857-92A8-F532A126810B}"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7E31DD4-8CFB-4FBD-B59A-7968DCD71B96}" type="datetimeFigureOut">
              <a:rPr lang="ru-RU" smtClean="0"/>
              <a:pPr/>
              <a:t>01.11.2019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BF07182-E522-4857-92A8-F532A126810B}"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77E31DD4-8CFB-4FBD-B59A-7968DCD71B96}" type="datetimeFigureOut">
              <a:rPr lang="ru-RU" smtClean="0"/>
              <a:pPr/>
              <a:t>01.11.2019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BF07182-E522-4857-92A8-F532A126810B}"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77E31DD4-8CFB-4FBD-B59A-7968DCD71B96}" type="datetimeFigureOut">
              <a:rPr lang="ru-RU" smtClean="0"/>
              <a:pPr/>
              <a:t>01.11.2019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BF07182-E522-4857-92A8-F532A126810B}"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C000"/>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E31DD4-8CFB-4FBD-B59A-7968DCD71B96}" type="datetimeFigureOut">
              <a:rPr lang="ru-RU" smtClean="0"/>
              <a:pPr/>
              <a:t>01.11.2019</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F07182-E522-4857-92A8-F532A126810B}"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ruscorpora.ru/search-main.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urbandictionary.co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web.stanford.edu/~cgpotts/talks/acton-potts-css-dems.pdf" TargetMode="External"/><Relationship Id="rId2" Type="http://schemas.openxmlformats.org/officeDocument/2006/relationships/hyperlink" Target="https://web.stanford.edu/~cgpotts/papers/acton-potts-palindems.pdf"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solidFill>
                  <a:srgbClr val="7030A0"/>
                </a:solidFill>
              </a:rPr>
              <a:t>Корпусные исследования</a:t>
            </a:r>
            <a:endParaRPr lang="ru-RU" dirty="0">
              <a:solidFill>
                <a:srgbClr val="7030A0"/>
              </a:solidFill>
            </a:endParaRPr>
          </a:p>
        </p:txBody>
      </p:sp>
      <p:sp>
        <p:nvSpPr>
          <p:cNvPr id="3" name="Подзаголовок 2"/>
          <p:cNvSpPr>
            <a:spLocks noGrp="1"/>
          </p:cNvSpPr>
          <p:nvPr>
            <p:ph type="subTitle" idx="1"/>
          </p:nvPr>
        </p:nvSpPr>
        <p:spPr/>
        <p:txBody>
          <a:bodyPr>
            <a:normAutofit fontScale="70000" lnSpcReduction="20000"/>
          </a:bodyPr>
          <a:lstStyle/>
          <a:p>
            <a:r>
              <a:rPr lang="ru-RU" dirty="0" smtClean="0"/>
              <a:t>Корпусные методы исследований языковых процессов</a:t>
            </a:r>
          </a:p>
          <a:p>
            <a:endParaRPr lang="ru-RU" dirty="0" smtClean="0"/>
          </a:p>
          <a:p>
            <a:r>
              <a:rPr lang="ru-RU" dirty="0" smtClean="0"/>
              <a:t>Даша Попова</a:t>
            </a:r>
          </a:p>
          <a:p>
            <a:r>
              <a:rPr lang="ru-RU" dirty="0" smtClean="0"/>
              <a:t>1.11.2018</a:t>
            </a:r>
            <a:endParaRPr lang="ru-R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457200" y="274638"/>
            <a:ext cx="8229600" cy="725470"/>
          </a:xfrm>
        </p:spPr>
        <p:txBody>
          <a:bodyPr>
            <a:normAutofit fontScale="90000"/>
          </a:bodyPr>
          <a:lstStyle/>
          <a:p>
            <a:pPr algn="l"/>
            <a:r>
              <a:rPr lang="ru-RU" dirty="0" smtClean="0">
                <a:solidFill>
                  <a:schemeClr val="tx1">
                    <a:lumMod val="85000"/>
                    <a:lumOff val="15000"/>
                  </a:schemeClr>
                </a:solidFill>
              </a:rPr>
              <a:t>Примеры корпусов</a:t>
            </a:r>
            <a:endParaRPr lang="ru-RU" dirty="0">
              <a:solidFill>
                <a:schemeClr val="tx1">
                  <a:lumMod val="85000"/>
                  <a:lumOff val="15000"/>
                </a:schemeClr>
              </a:solidFill>
            </a:endParaRPr>
          </a:p>
        </p:txBody>
      </p:sp>
      <p:sp>
        <p:nvSpPr>
          <p:cNvPr id="5" name="Содержимое 4"/>
          <p:cNvSpPr>
            <a:spLocks noGrp="1"/>
          </p:cNvSpPr>
          <p:nvPr>
            <p:ph idx="1"/>
          </p:nvPr>
        </p:nvSpPr>
        <p:spPr>
          <a:xfrm>
            <a:off x="457200" y="1071546"/>
            <a:ext cx="8229600" cy="5429288"/>
          </a:xfrm>
        </p:spPr>
        <p:txBody>
          <a:bodyPr>
            <a:normAutofit fontScale="62500" lnSpcReduction="20000"/>
          </a:bodyPr>
          <a:lstStyle/>
          <a:p>
            <a:r>
              <a:rPr lang="ru-RU" dirty="0" smtClean="0">
                <a:solidFill>
                  <a:schemeClr val="tx1">
                    <a:lumMod val="85000"/>
                    <a:lumOff val="15000"/>
                  </a:schemeClr>
                </a:solidFill>
              </a:rPr>
              <a:t>Национальный корпус русского языка (НКРЯ)</a:t>
            </a:r>
          </a:p>
          <a:p>
            <a:pPr>
              <a:buNone/>
            </a:pPr>
            <a:r>
              <a:rPr lang="ru-RU" dirty="0" smtClean="0">
                <a:solidFill>
                  <a:schemeClr val="tx1">
                    <a:lumMod val="85000"/>
                    <a:lumOff val="15000"/>
                  </a:schemeClr>
                </a:solidFill>
              </a:rPr>
              <a:t>		</a:t>
            </a:r>
            <a:r>
              <a:rPr lang="en-US" dirty="0" smtClean="0">
                <a:solidFill>
                  <a:schemeClr val="tx1">
                    <a:lumMod val="85000"/>
                    <a:lumOff val="15000"/>
                  </a:schemeClr>
                </a:solidFill>
                <a:hlinkClick r:id="rId2"/>
              </a:rPr>
              <a:t>http://www.ruscorpora.ru/search-main.html</a:t>
            </a:r>
            <a:endParaRPr lang="ru-RU" dirty="0" smtClean="0">
              <a:solidFill>
                <a:schemeClr val="tx1">
                  <a:lumMod val="85000"/>
                  <a:lumOff val="15000"/>
                </a:schemeClr>
              </a:solidFill>
            </a:endParaRPr>
          </a:p>
          <a:p>
            <a:pPr>
              <a:buNone/>
            </a:pPr>
            <a:r>
              <a:rPr lang="ru-RU" dirty="0" smtClean="0"/>
              <a:t>	</a:t>
            </a:r>
            <a:r>
              <a:rPr lang="ru-RU" dirty="0" smtClean="0">
                <a:solidFill>
                  <a:schemeClr val="tx1">
                    <a:lumMod val="85000"/>
                    <a:lumOff val="15000"/>
                  </a:schemeClr>
                </a:solidFill>
              </a:rPr>
              <a:t>включает диалектные, литературные, исторические, современные, письменные, устные … тексты; лингвистическая разметка представлена морфологической, синтаксической и семантической аннотациями; общий объем доступных корпусов более 600 млн. слов</a:t>
            </a:r>
            <a:endParaRPr lang="ru-RU" sz="2600" dirty="0" smtClean="0">
              <a:solidFill>
                <a:schemeClr val="tx1">
                  <a:lumMod val="85000"/>
                  <a:lumOff val="15000"/>
                </a:schemeClr>
              </a:solidFill>
            </a:endParaRPr>
          </a:p>
          <a:p>
            <a:pPr>
              <a:buNone/>
            </a:pPr>
            <a:endParaRPr lang="ru-RU" sz="2600" dirty="0" smtClean="0">
              <a:solidFill>
                <a:schemeClr val="tx1">
                  <a:lumMod val="85000"/>
                  <a:lumOff val="15000"/>
                </a:schemeClr>
              </a:solidFill>
            </a:endParaRPr>
          </a:p>
          <a:p>
            <a:r>
              <a:rPr lang="ru-RU" dirty="0" err="1" smtClean="0">
                <a:solidFill>
                  <a:schemeClr val="tx1">
                    <a:lumMod val="85000"/>
                    <a:lumOff val="15000"/>
                  </a:schemeClr>
                </a:solidFill>
              </a:rPr>
              <a:t>Мангеймский</a:t>
            </a:r>
            <a:r>
              <a:rPr lang="ru-RU" dirty="0" smtClean="0">
                <a:solidFill>
                  <a:schemeClr val="tx1">
                    <a:lumMod val="85000"/>
                    <a:lumOff val="15000"/>
                  </a:schemeClr>
                </a:solidFill>
              </a:rPr>
              <a:t> корпус немецкого языка</a:t>
            </a:r>
          </a:p>
          <a:p>
            <a:r>
              <a:rPr lang="ru-RU" dirty="0" smtClean="0">
                <a:solidFill>
                  <a:schemeClr val="tx1">
                    <a:lumMod val="85000"/>
                    <a:lumOff val="15000"/>
                  </a:schemeClr>
                </a:solidFill>
              </a:rPr>
              <a:t>Корпус современного американского английского языка </a:t>
            </a:r>
            <a:r>
              <a:rPr lang="en-US" dirty="0" smtClean="0">
                <a:solidFill>
                  <a:schemeClr val="tx1">
                    <a:lumMod val="85000"/>
                    <a:lumOff val="15000"/>
                  </a:schemeClr>
                </a:solidFill>
              </a:rPr>
              <a:t>COCA</a:t>
            </a:r>
            <a:endParaRPr lang="ru-RU" dirty="0" smtClean="0">
              <a:solidFill>
                <a:schemeClr val="tx1">
                  <a:lumMod val="85000"/>
                  <a:lumOff val="15000"/>
                </a:schemeClr>
              </a:solidFill>
            </a:endParaRPr>
          </a:p>
          <a:p>
            <a:r>
              <a:rPr lang="ru-RU" dirty="0" smtClean="0">
                <a:solidFill>
                  <a:schemeClr val="tx1">
                    <a:lumMod val="85000"/>
                    <a:lumOff val="15000"/>
                  </a:schemeClr>
                </a:solidFill>
              </a:rPr>
              <a:t>Британский национальный корпус </a:t>
            </a:r>
            <a:r>
              <a:rPr lang="en-US" dirty="0" smtClean="0">
                <a:solidFill>
                  <a:schemeClr val="tx1">
                    <a:lumMod val="85000"/>
                    <a:lumOff val="15000"/>
                  </a:schemeClr>
                </a:solidFill>
              </a:rPr>
              <a:t>BNC</a:t>
            </a:r>
            <a:endParaRPr lang="ru-RU" dirty="0" smtClean="0">
              <a:solidFill>
                <a:schemeClr val="tx1">
                  <a:lumMod val="85000"/>
                  <a:lumOff val="15000"/>
                </a:schemeClr>
              </a:solidFill>
            </a:endParaRPr>
          </a:p>
          <a:p>
            <a:r>
              <a:rPr lang="en-US" dirty="0" smtClean="0">
                <a:solidFill>
                  <a:schemeClr val="tx1">
                    <a:lumMod val="85000"/>
                    <a:lumOff val="15000"/>
                  </a:schemeClr>
                </a:solidFill>
              </a:rPr>
              <a:t>Treebank</a:t>
            </a:r>
          </a:p>
          <a:p>
            <a:r>
              <a:rPr lang="en-US" dirty="0" smtClean="0">
                <a:solidFill>
                  <a:schemeClr val="tx1">
                    <a:lumMod val="85000"/>
                    <a:lumOff val="15000"/>
                  </a:schemeClr>
                </a:solidFill>
              </a:rPr>
              <a:t>Switchboard</a:t>
            </a:r>
            <a:endParaRPr lang="ru-RU" dirty="0" smtClean="0">
              <a:solidFill>
                <a:schemeClr val="tx1">
                  <a:lumMod val="85000"/>
                  <a:lumOff val="15000"/>
                </a:schemeClr>
              </a:solidFill>
            </a:endParaRPr>
          </a:p>
          <a:p>
            <a:r>
              <a:rPr lang="ru-RU" dirty="0" smtClean="0">
                <a:solidFill>
                  <a:schemeClr val="tx1">
                    <a:lumMod val="85000"/>
                    <a:lumOff val="15000"/>
                  </a:schemeClr>
                </a:solidFill>
              </a:rPr>
              <a:t>Корпус сновидений</a:t>
            </a:r>
          </a:p>
          <a:p>
            <a:r>
              <a:rPr lang="ru-RU" dirty="0" smtClean="0">
                <a:solidFill>
                  <a:schemeClr val="tx1">
                    <a:lumMod val="85000"/>
                    <a:lumOff val="15000"/>
                  </a:schemeClr>
                </a:solidFill>
              </a:rPr>
              <a:t>Корпус городских диалектов</a:t>
            </a:r>
          </a:p>
          <a:p>
            <a:r>
              <a:rPr lang="ru-RU" dirty="0" smtClean="0">
                <a:solidFill>
                  <a:schemeClr val="tx1">
                    <a:lumMod val="85000"/>
                    <a:lumOff val="15000"/>
                  </a:schemeClr>
                </a:solidFill>
              </a:rPr>
              <a:t>…</a:t>
            </a:r>
          </a:p>
          <a:p>
            <a:r>
              <a:rPr lang="sv-SE" dirty="0" smtClean="0">
                <a:solidFill>
                  <a:schemeClr val="tx1">
                    <a:lumMod val="85000"/>
                    <a:lumOff val="15000"/>
                  </a:schemeClr>
                </a:solidFill>
              </a:rPr>
              <a:t>CLARIN (www.clarin.eu/) и ELRA (http://www.elra.info/) </a:t>
            </a:r>
            <a:r>
              <a:rPr lang="ru-RU" dirty="0" smtClean="0">
                <a:solidFill>
                  <a:schemeClr val="tx1">
                    <a:lumMod val="85000"/>
                    <a:lumOff val="15000"/>
                  </a:schemeClr>
                </a:solidFill>
              </a:rPr>
              <a:t>– каталоги корпусов</a:t>
            </a:r>
            <a:endParaRPr lang="en-US" dirty="0" smtClean="0">
              <a:solidFill>
                <a:schemeClr val="tx1">
                  <a:lumMod val="85000"/>
                  <a:lumOff val="1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fontScale="90000"/>
          </a:bodyPr>
          <a:lstStyle/>
          <a:p>
            <a:r>
              <a:rPr lang="ru-RU" dirty="0" smtClean="0">
                <a:solidFill>
                  <a:srgbClr val="7030A0"/>
                </a:solidFill>
              </a:rPr>
              <a:t>Классификация корпусов</a:t>
            </a:r>
            <a:endParaRPr lang="ru-RU" dirty="0">
              <a:solidFill>
                <a:srgbClr val="7030A0"/>
              </a:solidFill>
            </a:endParaRPr>
          </a:p>
        </p:txBody>
      </p:sp>
      <p:sp>
        <p:nvSpPr>
          <p:cNvPr id="5" name="Содержимое 4"/>
          <p:cNvSpPr>
            <a:spLocks noGrp="1"/>
          </p:cNvSpPr>
          <p:nvPr>
            <p:ph idx="1"/>
          </p:nvPr>
        </p:nvSpPr>
        <p:spPr>
          <a:xfrm>
            <a:off x="457200" y="1071546"/>
            <a:ext cx="8229600" cy="5429288"/>
          </a:xfrm>
        </p:spPr>
        <p:txBody>
          <a:bodyPr>
            <a:normAutofit fontScale="62500" lnSpcReduction="20000"/>
          </a:bodyPr>
          <a:lstStyle/>
          <a:p>
            <a:r>
              <a:rPr lang="ru-RU" b="1" dirty="0" smtClean="0">
                <a:solidFill>
                  <a:schemeClr val="tx1">
                    <a:lumMod val="85000"/>
                    <a:lumOff val="15000"/>
                  </a:schemeClr>
                </a:solidFill>
              </a:rPr>
              <a:t>1. Язык текстов</a:t>
            </a:r>
          </a:p>
          <a:p>
            <a:r>
              <a:rPr lang="ru-RU" dirty="0" smtClean="0">
                <a:solidFill>
                  <a:schemeClr val="tx1">
                    <a:lumMod val="85000"/>
                    <a:lumOff val="15000"/>
                  </a:schemeClr>
                </a:solidFill>
              </a:rPr>
              <a:t>«Самое простое деление корпусов предполагает выделение </a:t>
            </a:r>
            <a:r>
              <a:rPr lang="ru-RU" b="1" dirty="0" smtClean="0">
                <a:solidFill>
                  <a:schemeClr val="tx1">
                    <a:lumMod val="85000"/>
                    <a:lumOff val="15000"/>
                  </a:schemeClr>
                </a:solidFill>
              </a:rPr>
              <a:t>одноязычных</a:t>
            </a:r>
            <a:r>
              <a:rPr lang="ru-RU" dirty="0" smtClean="0">
                <a:solidFill>
                  <a:schemeClr val="tx1">
                    <a:lumMod val="85000"/>
                    <a:lumOff val="15000"/>
                  </a:schemeClr>
                </a:solidFill>
              </a:rPr>
              <a:t> (англ. </a:t>
            </a:r>
            <a:r>
              <a:rPr lang="ru-RU" i="1" dirty="0" err="1" smtClean="0">
                <a:solidFill>
                  <a:schemeClr val="tx1">
                    <a:lumMod val="85000"/>
                    <a:lumOff val="15000"/>
                  </a:schemeClr>
                </a:solidFill>
              </a:rPr>
              <a:t>monolingual</a:t>
            </a:r>
            <a:r>
              <a:rPr lang="ru-RU" dirty="0" smtClean="0">
                <a:solidFill>
                  <a:schemeClr val="tx1">
                    <a:lumMod val="85000"/>
                    <a:lumOff val="15000"/>
                  </a:schemeClr>
                </a:solidFill>
              </a:rPr>
              <a:t>), то есть содержащих тексты на одном языке, и </a:t>
            </a:r>
            <a:r>
              <a:rPr lang="ru-RU" b="1" dirty="0" smtClean="0">
                <a:solidFill>
                  <a:schemeClr val="tx1">
                    <a:lumMod val="85000"/>
                    <a:lumOff val="15000"/>
                  </a:schemeClr>
                </a:solidFill>
              </a:rPr>
              <a:t>многоязычных</a:t>
            </a:r>
            <a:r>
              <a:rPr lang="ru-RU" dirty="0" smtClean="0">
                <a:solidFill>
                  <a:schemeClr val="tx1">
                    <a:lumMod val="85000"/>
                    <a:lumOff val="15000"/>
                  </a:schemeClr>
                </a:solidFill>
              </a:rPr>
              <a:t> (англ. </a:t>
            </a:r>
            <a:r>
              <a:rPr lang="ru-RU" i="1" dirty="0" err="1" smtClean="0">
                <a:solidFill>
                  <a:schemeClr val="tx1">
                    <a:lumMod val="85000"/>
                    <a:lumOff val="15000"/>
                  </a:schemeClr>
                </a:solidFill>
              </a:rPr>
              <a:t>multilingual</a:t>
            </a:r>
            <a:r>
              <a:rPr lang="ru-RU" dirty="0" smtClean="0">
                <a:solidFill>
                  <a:schemeClr val="tx1">
                    <a:lumMod val="85000"/>
                    <a:lumOff val="15000"/>
                  </a:schemeClr>
                </a:solidFill>
              </a:rPr>
              <a:t>). Многоязычные корпуса в свою очередь могут состоять из разных текстов, возникших, например, в ситуации многоязыкового общения, или одинаковых текстов, переведенных на разные языки. Последние представлены в виде </a:t>
            </a:r>
            <a:r>
              <a:rPr lang="ru-RU" b="1" dirty="0" smtClean="0">
                <a:solidFill>
                  <a:schemeClr val="tx1">
                    <a:lumMod val="85000"/>
                    <a:lumOff val="15000"/>
                  </a:schemeClr>
                </a:solidFill>
              </a:rPr>
              <a:t>параллельного корпуса</a:t>
            </a:r>
            <a:r>
              <a:rPr lang="ru-RU" dirty="0" smtClean="0">
                <a:solidFill>
                  <a:schemeClr val="tx1">
                    <a:lumMod val="85000"/>
                    <a:lumOff val="15000"/>
                  </a:schemeClr>
                </a:solidFill>
              </a:rPr>
              <a:t> (англ. </a:t>
            </a:r>
            <a:r>
              <a:rPr lang="ru-RU" i="1" dirty="0" err="1" smtClean="0">
                <a:solidFill>
                  <a:schemeClr val="tx1">
                    <a:lumMod val="85000"/>
                    <a:lumOff val="15000"/>
                  </a:schemeClr>
                </a:solidFill>
              </a:rPr>
              <a:t>parallel</a:t>
            </a:r>
            <a:r>
              <a:rPr lang="ru-RU" i="1" dirty="0" smtClean="0">
                <a:solidFill>
                  <a:schemeClr val="tx1">
                    <a:lumMod val="85000"/>
                    <a:lumOff val="15000"/>
                  </a:schemeClr>
                </a:solidFill>
              </a:rPr>
              <a:t> </a:t>
            </a:r>
            <a:r>
              <a:rPr lang="ru-RU" i="1" dirty="0" err="1" smtClean="0">
                <a:solidFill>
                  <a:schemeClr val="tx1">
                    <a:lumMod val="85000"/>
                    <a:lumOff val="15000"/>
                  </a:schemeClr>
                </a:solidFill>
              </a:rPr>
              <a:t>corpus</a:t>
            </a:r>
            <a:r>
              <a:rPr lang="ru-RU" dirty="0" smtClean="0">
                <a:solidFill>
                  <a:schemeClr val="tx1">
                    <a:lumMod val="85000"/>
                    <a:lumOff val="15000"/>
                  </a:schemeClr>
                </a:solidFill>
              </a:rPr>
              <a:t>), в котором тексты на разных языках связаны на уровне предложений или абзацев (</a:t>
            </a:r>
            <a:r>
              <a:rPr lang="ru-RU" b="1" dirty="0" smtClean="0">
                <a:solidFill>
                  <a:schemeClr val="tx1">
                    <a:lumMod val="85000"/>
                    <a:lumOff val="15000"/>
                  </a:schemeClr>
                </a:solidFill>
              </a:rPr>
              <a:t>выравнивание, </a:t>
            </a:r>
            <a:r>
              <a:rPr lang="ru-RU" dirty="0" smtClean="0">
                <a:solidFill>
                  <a:schemeClr val="tx1">
                    <a:lumMod val="85000"/>
                    <a:lumOff val="15000"/>
                  </a:schemeClr>
                </a:solidFill>
              </a:rPr>
              <a:t>англ. </a:t>
            </a:r>
            <a:r>
              <a:rPr lang="ru-RU" i="1" dirty="0" err="1" smtClean="0">
                <a:solidFill>
                  <a:schemeClr val="tx1">
                    <a:lumMod val="85000"/>
                    <a:lumOff val="15000"/>
                  </a:schemeClr>
                </a:solidFill>
              </a:rPr>
              <a:t>alignment</a:t>
            </a:r>
            <a:r>
              <a:rPr lang="ru-RU" dirty="0" smtClean="0">
                <a:solidFill>
                  <a:schemeClr val="tx1">
                    <a:lumMod val="85000"/>
                    <a:lumOff val="15000"/>
                  </a:schemeClr>
                </a:solidFill>
              </a:rPr>
              <a:t>). Особым типом корпуса является </a:t>
            </a:r>
            <a:r>
              <a:rPr lang="ru-RU" b="1" dirty="0" smtClean="0">
                <a:solidFill>
                  <a:schemeClr val="tx1">
                    <a:lumMod val="85000"/>
                    <a:lumOff val="15000"/>
                  </a:schemeClr>
                </a:solidFill>
              </a:rPr>
              <a:t>сравнительный корпус</a:t>
            </a:r>
            <a:r>
              <a:rPr lang="ru-RU" dirty="0" smtClean="0">
                <a:solidFill>
                  <a:schemeClr val="tx1">
                    <a:lumMod val="85000"/>
                    <a:lumOff val="15000"/>
                  </a:schemeClr>
                </a:solidFill>
              </a:rPr>
              <a:t> (англ. </a:t>
            </a:r>
            <a:r>
              <a:rPr lang="ru-RU" i="1" dirty="0" err="1" smtClean="0">
                <a:solidFill>
                  <a:schemeClr val="tx1">
                    <a:lumMod val="85000"/>
                    <a:lumOff val="15000"/>
                  </a:schemeClr>
                </a:solidFill>
              </a:rPr>
              <a:t>comparable</a:t>
            </a:r>
            <a:r>
              <a:rPr lang="ru-RU" i="1" dirty="0" smtClean="0">
                <a:solidFill>
                  <a:schemeClr val="tx1">
                    <a:lumMod val="85000"/>
                    <a:lumOff val="15000"/>
                  </a:schemeClr>
                </a:solidFill>
              </a:rPr>
              <a:t> </a:t>
            </a:r>
            <a:r>
              <a:rPr lang="ru-RU" i="1" dirty="0" err="1" smtClean="0">
                <a:solidFill>
                  <a:schemeClr val="tx1">
                    <a:lumMod val="85000"/>
                    <a:lumOff val="15000"/>
                  </a:schemeClr>
                </a:solidFill>
              </a:rPr>
              <a:t>corpus</a:t>
            </a:r>
            <a:r>
              <a:rPr lang="ru-RU" dirty="0" smtClean="0">
                <a:solidFill>
                  <a:schemeClr val="tx1">
                    <a:lumMod val="85000"/>
                    <a:lumOff val="15000"/>
                  </a:schemeClr>
                </a:solidFill>
              </a:rPr>
              <a:t>), в котором по определенным одинаковым критериям собраны тексты на разных языках или вариантах языка.</a:t>
            </a:r>
          </a:p>
          <a:p>
            <a:r>
              <a:rPr lang="ru-RU" dirty="0" smtClean="0">
                <a:solidFill>
                  <a:schemeClr val="tx1">
                    <a:lumMod val="85000"/>
                    <a:lumOff val="15000"/>
                  </a:schemeClr>
                </a:solidFill>
              </a:rPr>
              <a:t>Самая переводимая книга – Библия. Число языков, на которые она переведена целиком или частично, приближается к трем тысячам. Параллельный корпус переводов Библии уже много лет создается в Университете Мэриленд (США) и пока не закончен.»</a:t>
            </a:r>
          </a:p>
          <a:p>
            <a:pPr algn="r">
              <a:buNone/>
            </a:pPr>
            <a:r>
              <a:rPr lang="ru-RU" dirty="0" err="1" smtClean="0">
                <a:solidFill>
                  <a:schemeClr val="tx1">
                    <a:lumMod val="85000"/>
                    <a:lumOff val="15000"/>
                  </a:schemeClr>
                </a:solidFill>
              </a:rPr>
              <a:t>Копотев</a:t>
            </a:r>
            <a:r>
              <a:rPr lang="ru-RU" dirty="0" smtClean="0">
                <a:solidFill>
                  <a:schemeClr val="tx1">
                    <a:lumMod val="85000"/>
                    <a:lumOff val="15000"/>
                  </a:schemeClr>
                </a:solidFill>
              </a:rPr>
              <a:t> 2014: Глава 4</a:t>
            </a:r>
          </a:p>
          <a:p>
            <a:endParaRPr lang="ru-R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fontScale="90000"/>
          </a:bodyPr>
          <a:lstStyle/>
          <a:p>
            <a:r>
              <a:rPr lang="ru-RU" dirty="0" smtClean="0">
                <a:solidFill>
                  <a:srgbClr val="7030A0"/>
                </a:solidFill>
              </a:rPr>
              <a:t>Классификация корпусов</a:t>
            </a:r>
            <a:endParaRPr lang="ru-RU" dirty="0">
              <a:solidFill>
                <a:srgbClr val="7030A0"/>
              </a:solidFill>
            </a:endParaRPr>
          </a:p>
        </p:txBody>
      </p:sp>
      <p:sp>
        <p:nvSpPr>
          <p:cNvPr id="5" name="Содержимое 4"/>
          <p:cNvSpPr>
            <a:spLocks noGrp="1"/>
          </p:cNvSpPr>
          <p:nvPr>
            <p:ph idx="1"/>
          </p:nvPr>
        </p:nvSpPr>
        <p:spPr>
          <a:xfrm>
            <a:off x="457200" y="1071546"/>
            <a:ext cx="8229600" cy="5429288"/>
          </a:xfrm>
        </p:spPr>
        <p:txBody>
          <a:bodyPr>
            <a:normAutofit fontScale="77500" lnSpcReduction="20000"/>
          </a:bodyPr>
          <a:lstStyle/>
          <a:p>
            <a:pPr>
              <a:buNone/>
            </a:pPr>
            <a:r>
              <a:rPr lang="ru-RU" b="1" dirty="0" smtClean="0">
                <a:solidFill>
                  <a:schemeClr val="tx1">
                    <a:lumMod val="85000"/>
                    <a:lumOff val="15000"/>
                  </a:schemeClr>
                </a:solidFill>
              </a:rPr>
              <a:t>2. Тип текстов</a:t>
            </a:r>
          </a:p>
          <a:p>
            <a:pPr>
              <a:buNone/>
            </a:pPr>
            <a:r>
              <a:rPr lang="ru-RU" dirty="0" smtClean="0">
                <a:solidFill>
                  <a:schemeClr val="tx1">
                    <a:lumMod val="85000"/>
                    <a:lumOff val="15000"/>
                  </a:schemeClr>
                </a:solidFill>
              </a:rPr>
              <a:t>а) письменные тексты,</a:t>
            </a:r>
          </a:p>
          <a:p>
            <a:pPr>
              <a:buNone/>
            </a:pPr>
            <a:r>
              <a:rPr lang="ru-RU" dirty="0" smtClean="0">
                <a:solidFill>
                  <a:schemeClr val="tx1">
                    <a:lumMod val="85000"/>
                    <a:lumOff val="15000"/>
                  </a:schemeClr>
                </a:solidFill>
              </a:rPr>
              <a:t>б) устные (аудиозаписи и видеозаписи),</a:t>
            </a:r>
          </a:p>
          <a:p>
            <a:pPr>
              <a:buNone/>
            </a:pPr>
            <a:r>
              <a:rPr lang="ru-RU" dirty="0" smtClean="0">
                <a:solidFill>
                  <a:schemeClr val="tx1">
                    <a:lumMod val="85000"/>
                    <a:lumOff val="15000"/>
                  </a:schemeClr>
                </a:solidFill>
              </a:rPr>
              <a:t>в) смешанные (</a:t>
            </a:r>
            <a:r>
              <a:rPr lang="ru-RU" dirty="0" err="1" smtClean="0">
                <a:solidFill>
                  <a:schemeClr val="tx1">
                    <a:lumMod val="85000"/>
                    <a:lumOff val="15000"/>
                  </a:schemeClr>
                </a:solidFill>
              </a:rPr>
              <a:t>мультимодальные</a:t>
            </a:r>
            <a:r>
              <a:rPr lang="ru-RU" dirty="0" smtClean="0">
                <a:solidFill>
                  <a:schemeClr val="tx1">
                    <a:lumMod val="85000"/>
                    <a:lumOff val="15000"/>
                  </a:schemeClr>
                </a:solidFill>
              </a:rPr>
              <a:t>)</a:t>
            </a:r>
          </a:p>
          <a:p>
            <a:pPr>
              <a:buNone/>
            </a:pPr>
            <a:r>
              <a:rPr lang="ru-RU" dirty="0" smtClean="0">
                <a:solidFill>
                  <a:schemeClr val="tx1">
                    <a:lumMod val="85000"/>
                    <a:lumOff val="15000"/>
                  </a:schemeClr>
                </a:solidFill>
              </a:rPr>
              <a:t>…</a:t>
            </a:r>
          </a:p>
          <a:p>
            <a:pPr>
              <a:buNone/>
            </a:pPr>
            <a:r>
              <a:rPr lang="ru-RU" b="1" dirty="0" smtClean="0">
                <a:solidFill>
                  <a:schemeClr val="tx1">
                    <a:lumMod val="85000"/>
                    <a:lumOff val="15000"/>
                  </a:schemeClr>
                </a:solidFill>
              </a:rPr>
              <a:t>3. Жанры текстов</a:t>
            </a:r>
          </a:p>
          <a:p>
            <a:pPr>
              <a:buNone/>
            </a:pPr>
            <a:r>
              <a:rPr lang="ru-RU" dirty="0" smtClean="0">
                <a:solidFill>
                  <a:schemeClr val="tx1">
                    <a:lumMod val="85000"/>
                    <a:lumOff val="15000"/>
                  </a:schemeClr>
                </a:solidFill>
              </a:rPr>
              <a:t>а) литературные,</a:t>
            </a:r>
          </a:p>
          <a:p>
            <a:pPr>
              <a:buNone/>
            </a:pPr>
            <a:r>
              <a:rPr lang="ru-RU" dirty="0" smtClean="0">
                <a:solidFill>
                  <a:schemeClr val="tx1">
                    <a:lumMod val="85000"/>
                    <a:lumOff val="15000"/>
                  </a:schemeClr>
                </a:solidFill>
              </a:rPr>
              <a:t>б) диалектные,</a:t>
            </a:r>
          </a:p>
          <a:p>
            <a:pPr>
              <a:buNone/>
            </a:pPr>
            <a:r>
              <a:rPr lang="ru-RU" dirty="0" smtClean="0">
                <a:solidFill>
                  <a:schemeClr val="tx1">
                    <a:lumMod val="85000"/>
                    <a:lumOff val="15000"/>
                  </a:schemeClr>
                </a:solidFill>
              </a:rPr>
              <a:t>в) разговорные,</a:t>
            </a:r>
          </a:p>
          <a:p>
            <a:pPr>
              <a:buNone/>
            </a:pPr>
            <a:r>
              <a:rPr lang="ru-RU" dirty="0" smtClean="0">
                <a:solidFill>
                  <a:schemeClr val="tx1">
                    <a:lumMod val="85000"/>
                    <a:lumOff val="15000"/>
                  </a:schemeClr>
                </a:solidFill>
              </a:rPr>
              <a:t>г) публицистические,</a:t>
            </a:r>
          </a:p>
          <a:p>
            <a:pPr>
              <a:buNone/>
            </a:pPr>
            <a:r>
              <a:rPr lang="ru-RU" dirty="0" err="1" smtClean="0">
                <a:solidFill>
                  <a:schemeClr val="tx1">
                    <a:lumMod val="85000"/>
                    <a:lumOff val="15000"/>
                  </a:schemeClr>
                </a:solidFill>
              </a:rPr>
              <a:t>д</a:t>
            </a:r>
            <a:r>
              <a:rPr lang="ru-RU" dirty="0" smtClean="0">
                <a:solidFill>
                  <a:schemeClr val="tx1">
                    <a:lumMod val="85000"/>
                    <a:lumOff val="15000"/>
                  </a:schemeClr>
                </a:solidFill>
              </a:rPr>
              <a:t>) исторические,</a:t>
            </a:r>
          </a:p>
          <a:p>
            <a:pPr>
              <a:buNone/>
            </a:pPr>
            <a:r>
              <a:rPr lang="ru-RU" dirty="0" smtClean="0">
                <a:solidFill>
                  <a:schemeClr val="tx1">
                    <a:lumMod val="85000"/>
                    <a:lumOff val="15000"/>
                  </a:schemeClr>
                </a:solidFill>
              </a:rPr>
              <a:t>е) корпуса второго языка (ученические и т. п.).</a:t>
            </a:r>
          </a:p>
          <a:p>
            <a:pPr>
              <a:buNone/>
            </a:pPr>
            <a:endParaRPr lang="ru-RU" dirty="0" smtClean="0">
              <a:solidFill>
                <a:schemeClr val="tx1">
                  <a:lumMod val="85000"/>
                  <a:lumOff val="15000"/>
                </a:schemeClr>
              </a:solidFill>
            </a:endParaRPr>
          </a:p>
          <a:p>
            <a:pPr algn="r">
              <a:buNone/>
            </a:pPr>
            <a:r>
              <a:rPr lang="ru-RU" dirty="0" err="1" smtClean="0">
                <a:solidFill>
                  <a:schemeClr val="tx1">
                    <a:lumMod val="85000"/>
                    <a:lumOff val="15000"/>
                  </a:schemeClr>
                </a:solidFill>
              </a:rPr>
              <a:t>Копотев</a:t>
            </a:r>
            <a:r>
              <a:rPr lang="ru-RU" dirty="0" smtClean="0">
                <a:solidFill>
                  <a:schemeClr val="tx1">
                    <a:lumMod val="85000"/>
                    <a:lumOff val="15000"/>
                  </a:schemeClr>
                </a:solidFill>
              </a:rPr>
              <a:t> 2014: Глава 4</a:t>
            </a:r>
          </a:p>
          <a:p>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fontScale="90000"/>
          </a:bodyPr>
          <a:lstStyle/>
          <a:p>
            <a:r>
              <a:rPr lang="ru-RU" dirty="0" smtClean="0">
                <a:solidFill>
                  <a:srgbClr val="7030A0"/>
                </a:solidFill>
              </a:rPr>
              <a:t>Классификация корпусов</a:t>
            </a:r>
            <a:endParaRPr lang="ru-RU" dirty="0">
              <a:solidFill>
                <a:srgbClr val="7030A0"/>
              </a:solidFill>
            </a:endParaRPr>
          </a:p>
        </p:txBody>
      </p:sp>
      <p:sp>
        <p:nvSpPr>
          <p:cNvPr id="5" name="Содержимое 4"/>
          <p:cNvSpPr>
            <a:spLocks noGrp="1"/>
          </p:cNvSpPr>
          <p:nvPr>
            <p:ph idx="1"/>
          </p:nvPr>
        </p:nvSpPr>
        <p:spPr>
          <a:xfrm>
            <a:off x="457200" y="1071546"/>
            <a:ext cx="8229600" cy="5357850"/>
          </a:xfrm>
        </p:spPr>
        <p:txBody>
          <a:bodyPr>
            <a:normAutofit fontScale="62500" lnSpcReduction="20000"/>
          </a:bodyPr>
          <a:lstStyle/>
          <a:p>
            <a:pPr>
              <a:buNone/>
            </a:pPr>
            <a:r>
              <a:rPr lang="ru-RU" dirty="0" smtClean="0"/>
              <a:t>4. </a:t>
            </a:r>
            <a:r>
              <a:rPr lang="ru-RU" b="1" dirty="0" smtClean="0">
                <a:solidFill>
                  <a:schemeClr val="tx1">
                    <a:lumMod val="85000"/>
                    <a:lumOff val="15000"/>
                  </a:schemeClr>
                </a:solidFill>
              </a:rPr>
              <a:t>Тип данных:</a:t>
            </a:r>
          </a:p>
          <a:p>
            <a:pPr>
              <a:buNone/>
            </a:pPr>
            <a:r>
              <a:rPr lang="ru-RU" dirty="0" smtClean="0">
                <a:solidFill>
                  <a:schemeClr val="tx1">
                    <a:lumMod val="85000"/>
                    <a:lumOff val="15000"/>
                  </a:schemeClr>
                </a:solidFill>
              </a:rPr>
              <a:t>	а) полнотекстовые,</a:t>
            </a:r>
          </a:p>
          <a:p>
            <a:pPr>
              <a:buNone/>
            </a:pPr>
            <a:r>
              <a:rPr lang="ru-RU" dirty="0" smtClean="0">
                <a:solidFill>
                  <a:schemeClr val="tx1">
                    <a:lumMod val="85000"/>
                    <a:lumOff val="15000"/>
                  </a:schemeClr>
                </a:solidFill>
              </a:rPr>
              <a:t>	б) фрагментированные тексты:</a:t>
            </a:r>
          </a:p>
          <a:p>
            <a:pPr>
              <a:buNone/>
            </a:pPr>
            <a:r>
              <a:rPr lang="ru-RU" dirty="0" smtClean="0">
                <a:solidFill>
                  <a:schemeClr val="tx1">
                    <a:lumMod val="85000"/>
                    <a:lumOff val="15000"/>
                  </a:schemeClr>
                </a:solidFill>
              </a:rPr>
              <a:t>		1) </a:t>
            </a:r>
            <a:r>
              <a:rPr lang="ru-RU" dirty="0" err="1" smtClean="0">
                <a:solidFill>
                  <a:schemeClr val="tx1">
                    <a:lumMod val="85000"/>
                    <a:lumOff val="15000"/>
                  </a:schemeClr>
                </a:solidFill>
              </a:rPr>
              <a:t>n-граммный</a:t>
            </a:r>
            <a:r>
              <a:rPr lang="ru-RU" dirty="0" smtClean="0">
                <a:solidFill>
                  <a:schemeClr val="tx1">
                    <a:lumMod val="85000"/>
                    <a:lumOff val="15000"/>
                  </a:schemeClr>
                </a:solidFill>
              </a:rPr>
              <a:t>,</a:t>
            </a:r>
          </a:p>
          <a:p>
            <a:pPr>
              <a:buNone/>
            </a:pPr>
            <a:r>
              <a:rPr lang="ru-RU" dirty="0" smtClean="0">
                <a:solidFill>
                  <a:schemeClr val="tx1">
                    <a:lumMod val="85000"/>
                    <a:lumOff val="15000"/>
                  </a:schemeClr>
                </a:solidFill>
              </a:rPr>
              <a:t>		2) </a:t>
            </a:r>
            <a:r>
              <a:rPr lang="ru-RU" dirty="0" err="1" smtClean="0">
                <a:solidFill>
                  <a:schemeClr val="tx1">
                    <a:lumMod val="85000"/>
                    <a:lumOff val="15000"/>
                  </a:schemeClr>
                </a:solidFill>
              </a:rPr>
              <a:t>конкордансный</a:t>
            </a:r>
            <a:r>
              <a:rPr lang="ru-RU" dirty="0" smtClean="0">
                <a:solidFill>
                  <a:schemeClr val="tx1">
                    <a:lumMod val="85000"/>
                    <a:lumOff val="15000"/>
                  </a:schemeClr>
                </a:solidFill>
              </a:rPr>
              <a:t>.</a:t>
            </a:r>
          </a:p>
          <a:p>
            <a:pPr>
              <a:buNone/>
            </a:pPr>
            <a:endParaRPr lang="ru-RU" dirty="0" smtClean="0">
              <a:solidFill>
                <a:schemeClr val="tx1">
                  <a:lumMod val="85000"/>
                  <a:lumOff val="15000"/>
                </a:schemeClr>
              </a:solidFill>
            </a:endParaRPr>
          </a:p>
          <a:p>
            <a:pPr>
              <a:buNone/>
            </a:pPr>
            <a:r>
              <a:rPr lang="en-US" b="1" dirty="0">
                <a:solidFill>
                  <a:schemeClr val="tx1">
                    <a:lumMod val="85000"/>
                    <a:lumOff val="15000"/>
                  </a:schemeClr>
                </a:solidFill>
              </a:rPr>
              <a:t>N</a:t>
            </a:r>
            <a:r>
              <a:rPr lang="ru-RU" b="1" dirty="0" smtClean="0">
                <a:solidFill>
                  <a:schemeClr val="tx1">
                    <a:lumMod val="85000"/>
                    <a:lumOff val="15000"/>
                  </a:schemeClr>
                </a:solidFill>
              </a:rPr>
              <a:t>-граммы</a:t>
            </a:r>
            <a:r>
              <a:rPr lang="ru-RU" dirty="0" smtClean="0">
                <a:solidFill>
                  <a:schemeClr val="tx1">
                    <a:lumMod val="85000"/>
                    <a:lumOff val="15000"/>
                  </a:schemeClr>
                </a:solidFill>
              </a:rPr>
              <a:t> (англ. </a:t>
            </a:r>
            <a:r>
              <a:rPr lang="ru-RU" i="1" dirty="0" err="1" smtClean="0">
                <a:solidFill>
                  <a:schemeClr val="tx1">
                    <a:lumMod val="85000"/>
                    <a:lumOff val="15000"/>
                  </a:schemeClr>
                </a:solidFill>
              </a:rPr>
              <a:t>n-grams</a:t>
            </a:r>
            <a:r>
              <a:rPr lang="ru-RU" dirty="0" smtClean="0">
                <a:solidFill>
                  <a:schemeClr val="tx1">
                    <a:lumMod val="85000"/>
                    <a:lumOff val="15000"/>
                  </a:schemeClr>
                </a:solidFill>
              </a:rPr>
              <a:t>) – цепочки, состоящие из идущих подряд двух, трех, четырех и т. д. </a:t>
            </a:r>
            <a:r>
              <a:rPr lang="ru-RU" dirty="0" err="1" smtClean="0">
                <a:solidFill>
                  <a:schemeClr val="tx1">
                    <a:lumMod val="85000"/>
                    <a:lumOff val="15000"/>
                  </a:schemeClr>
                </a:solidFill>
              </a:rPr>
              <a:t>токенов</a:t>
            </a:r>
            <a:r>
              <a:rPr lang="ru-RU" dirty="0" smtClean="0">
                <a:solidFill>
                  <a:schemeClr val="tx1">
                    <a:lumMod val="85000"/>
                    <a:lumOff val="15000"/>
                  </a:schemeClr>
                </a:solidFill>
              </a:rPr>
              <a:t> (их называют, соответственно, биграммы, триграммы, 4-граммы и т. д.)</a:t>
            </a:r>
            <a:r>
              <a:rPr lang="en-US" dirty="0" smtClean="0">
                <a:solidFill>
                  <a:schemeClr val="tx1">
                    <a:lumMod val="85000"/>
                    <a:lumOff val="15000"/>
                  </a:schemeClr>
                </a:solidFill>
              </a:rPr>
              <a:t>.</a:t>
            </a:r>
          </a:p>
          <a:p>
            <a:pPr>
              <a:buNone/>
            </a:pPr>
            <a:endParaRPr lang="ru-RU" dirty="0">
              <a:solidFill>
                <a:schemeClr val="tx1">
                  <a:lumMod val="85000"/>
                  <a:lumOff val="15000"/>
                </a:schemeClr>
              </a:solidFill>
            </a:endParaRPr>
          </a:p>
          <a:p>
            <a:pPr>
              <a:buNone/>
            </a:pPr>
            <a:r>
              <a:rPr lang="ru-RU" b="1" dirty="0" smtClean="0">
                <a:solidFill>
                  <a:schemeClr val="tx1">
                    <a:lumMod val="85000"/>
                    <a:lumOff val="15000"/>
                  </a:schemeClr>
                </a:solidFill>
              </a:rPr>
              <a:t>Конкордансом</a:t>
            </a:r>
            <a:r>
              <a:rPr lang="ru-RU" dirty="0" smtClean="0">
                <a:solidFill>
                  <a:schemeClr val="tx1">
                    <a:lumMod val="85000"/>
                    <a:lumOff val="15000"/>
                  </a:schemeClr>
                </a:solidFill>
              </a:rPr>
              <a:t> (англ. </a:t>
            </a:r>
            <a:r>
              <a:rPr lang="ru-RU" i="1" dirty="0" err="1" smtClean="0">
                <a:solidFill>
                  <a:schemeClr val="tx1">
                    <a:lumMod val="85000"/>
                    <a:lumOff val="15000"/>
                  </a:schemeClr>
                </a:solidFill>
              </a:rPr>
              <a:t>concordance</a:t>
            </a:r>
            <a:r>
              <a:rPr lang="ru-RU" dirty="0" smtClean="0">
                <a:solidFill>
                  <a:schemeClr val="tx1">
                    <a:lumMod val="85000"/>
                    <a:lumOff val="15000"/>
                  </a:schemeClr>
                </a:solidFill>
              </a:rPr>
              <a:t>) в корпусной лингвистике называют список найденных примеров (вхождений) нужного </a:t>
            </a:r>
            <a:r>
              <a:rPr lang="ru-RU" dirty="0" err="1" smtClean="0">
                <a:solidFill>
                  <a:schemeClr val="tx1">
                    <a:lumMod val="85000"/>
                    <a:lumOff val="15000"/>
                  </a:schemeClr>
                </a:solidFill>
              </a:rPr>
              <a:t>токена</a:t>
            </a:r>
            <a:r>
              <a:rPr lang="ru-RU" dirty="0" smtClean="0">
                <a:solidFill>
                  <a:schemeClr val="tx1">
                    <a:lumMod val="85000"/>
                    <a:lumOff val="15000"/>
                  </a:schemeClr>
                </a:solidFill>
              </a:rPr>
              <a:t> или леммы в минимальном контексте. Обычно такой контекст представляет собой фрагмент из нескольких единиц слева и справа.</a:t>
            </a:r>
          </a:p>
          <a:p>
            <a:pPr>
              <a:buNone/>
            </a:pPr>
            <a:endParaRPr lang="ru-RU" dirty="0" smtClean="0">
              <a:solidFill>
                <a:schemeClr val="tx1">
                  <a:lumMod val="85000"/>
                  <a:lumOff val="15000"/>
                </a:schemeClr>
              </a:solidFill>
            </a:endParaRPr>
          </a:p>
          <a:p>
            <a:pPr>
              <a:buNone/>
            </a:pPr>
            <a:r>
              <a:rPr lang="ru-RU" dirty="0" err="1" smtClean="0">
                <a:solidFill>
                  <a:schemeClr val="tx1">
                    <a:lumMod val="85000"/>
                    <a:lumOff val="15000"/>
                  </a:schemeClr>
                </a:solidFill>
              </a:rPr>
              <a:t>Токен</a:t>
            </a:r>
            <a:r>
              <a:rPr lang="ru-RU" dirty="0" smtClean="0">
                <a:solidFill>
                  <a:schemeClr val="tx1">
                    <a:lumMod val="85000"/>
                    <a:lumOff val="15000"/>
                  </a:schemeClr>
                </a:solidFill>
              </a:rPr>
              <a:t> (</a:t>
            </a:r>
            <a:r>
              <a:rPr lang="en-US" dirty="0" smtClean="0">
                <a:solidFill>
                  <a:schemeClr val="tx1">
                    <a:lumMod val="85000"/>
                    <a:lumOff val="15000"/>
                  </a:schemeClr>
                </a:solidFill>
              </a:rPr>
              <a:t>token) – </a:t>
            </a:r>
            <a:r>
              <a:rPr lang="ru-RU" dirty="0" smtClean="0">
                <a:solidFill>
                  <a:schemeClr val="tx1">
                    <a:lumMod val="85000"/>
                    <a:lumOff val="15000"/>
                  </a:schemeClr>
                </a:solidFill>
              </a:rPr>
              <a:t>словоформа, лемма (</a:t>
            </a:r>
            <a:r>
              <a:rPr lang="en-US" dirty="0" smtClean="0">
                <a:solidFill>
                  <a:schemeClr val="tx1">
                    <a:lumMod val="85000"/>
                    <a:lumOff val="15000"/>
                  </a:schemeClr>
                </a:solidFill>
              </a:rPr>
              <a:t>lemma, type</a:t>
            </a:r>
            <a:r>
              <a:rPr lang="ru-RU" dirty="0" smtClean="0">
                <a:solidFill>
                  <a:schemeClr val="tx1">
                    <a:lumMod val="85000"/>
                    <a:lumOff val="15000"/>
                  </a:schemeClr>
                </a:solidFill>
              </a:rPr>
              <a:t>)</a:t>
            </a:r>
            <a:r>
              <a:rPr lang="en-US" dirty="0" smtClean="0">
                <a:solidFill>
                  <a:schemeClr val="tx1">
                    <a:lumMod val="85000"/>
                    <a:lumOff val="15000"/>
                  </a:schemeClr>
                </a:solidFill>
              </a:rPr>
              <a:t> – </a:t>
            </a:r>
            <a:r>
              <a:rPr lang="ru-RU" dirty="0" smtClean="0">
                <a:solidFill>
                  <a:schemeClr val="tx1">
                    <a:lumMod val="85000"/>
                    <a:lumOff val="15000"/>
                  </a:schemeClr>
                </a:solidFill>
              </a:rPr>
              <a:t>словарная форма</a:t>
            </a:r>
          </a:p>
          <a:p>
            <a:pPr algn="r">
              <a:buNone/>
            </a:pPr>
            <a:endParaRPr lang="ru-RU" dirty="0">
              <a:solidFill>
                <a:schemeClr val="tx1">
                  <a:lumMod val="85000"/>
                  <a:lumOff val="15000"/>
                </a:schemeClr>
              </a:solidFill>
            </a:endParaRPr>
          </a:p>
          <a:p>
            <a:pPr algn="r">
              <a:buNone/>
            </a:pPr>
            <a:r>
              <a:rPr lang="ru-RU" dirty="0" err="1" smtClean="0">
                <a:solidFill>
                  <a:schemeClr val="tx1">
                    <a:lumMod val="85000"/>
                    <a:lumOff val="15000"/>
                  </a:schemeClr>
                </a:solidFill>
              </a:rPr>
              <a:t>Копотев</a:t>
            </a:r>
            <a:r>
              <a:rPr lang="ru-RU" dirty="0" smtClean="0">
                <a:solidFill>
                  <a:schemeClr val="tx1">
                    <a:lumMod val="85000"/>
                    <a:lumOff val="15000"/>
                  </a:schemeClr>
                </a:solidFill>
              </a:rPr>
              <a:t> 2014: Глава 4</a:t>
            </a:r>
          </a:p>
          <a:p>
            <a:endParaRPr lang="ru-RU"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fontScale="90000"/>
          </a:bodyPr>
          <a:lstStyle/>
          <a:p>
            <a:r>
              <a:rPr lang="ru-RU" dirty="0" smtClean="0">
                <a:solidFill>
                  <a:srgbClr val="7030A0"/>
                </a:solidFill>
              </a:rPr>
              <a:t>Классификация корпусов</a:t>
            </a:r>
            <a:endParaRPr lang="ru-RU" dirty="0">
              <a:solidFill>
                <a:srgbClr val="7030A0"/>
              </a:solidFill>
            </a:endParaRPr>
          </a:p>
        </p:txBody>
      </p:sp>
      <p:sp>
        <p:nvSpPr>
          <p:cNvPr id="5" name="Содержимое 4"/>
          <p:cNvSpPr>
            <a:spLocks noGrp="1"/>
          </p:cNvSpPr>
          <p:nvPr>
            <p:ph idx="1"/>
          </p:nvPr>
        </p:nvSpPr>
        <p:spPr>
          <a:xfrm>
            <a:off x="457200" y="1071546"/>
            <a:ext cx="8229600" cy="5357850"/>
          </a:xfrm>
        </p:spPr>
        <p:txBody>
          <a:bodyPr>
            <a:normAutofit fontScale="62500" lnSpcReduction="20000"/>
          </a:bodyPr>
          <a:lstStyle/>
          <a:p>
            <a:pPr>
              <a:buNone/>
            </a:pPr>
            <a:r>
              <a:rPr lang="ru-RU" dirty="0" smtClean="0">
                <a:solidFill>
                  <a:schemeClr val="tx1">
                    <a:lumMod val="85000"/>
                    <a:lumOff val="15000"/>
                  </a:schemeClr>
                </a:solidFill>
              </a:rPr>
              <a:t>5. </a:t>
            </a:r>
            <a:r>
              <a:rPr lang="ru-RU" b="1" dirty="0" smtClean="0">
                <a:solidFill>
                  <a:schemeClr val="tx1">
                    <a:lumMod val="85000"/>
                    <a:lumOff val="15000"/>
                  </a:schemeClr>
                </a:solidFill>
              </a:rPr>
              <a:t>Типы разметки:</a:t>
            </a:r>
          </a:p>
          <a:p>
            <a:pPr>
              <a:buNone/>
            </a:pPr>
            <a:r>
              <a:rPr lang="ru-RU" dirty="0" smtClean="0">
                <a:solidFill>
                  <a:schemeClr val="tx1">
                    <a:lumMod val="85000"/>
                    <a:lumOff val="15000"/>
                  </a:schemeClr>
                </a:solidFill>
              </a:rPr>
              <a:t>	а) неразмеченные,</a:t>
            </a:r>
          </a:p>
          <a:p>
            <a:pPr>
              <a:buNone/>
            </a:pPr>
            <a:r>
              <a:rPr lang="ru-RU" dirty="0" smtClean="0">
                <a:solidFill>
                  <a:schemeClr val="tx1">
                    <a:lumMod val="85000"/>
                    <a:lumOff val="15000"/>
                  </a:schemeClr>
                </a:solidFill>
              </a:rPr>
              <a:t>	б) размеченные (аннотированные), с типами разметки:</a:t>
            </a:r>
          </a:p>
          <a:p>
            <a:pPr>
              <a:buNone/>
            </a:pPr>
            <a:r>
              <a:rPr lang="ru-RU" dirty="0" smtClean="0">
                <a:solidFill>
                  <a:schemeClr val="tx1">
                    <a:lumMod val="85000"/>
                    <a:lumOff val="15000"/>
                  </a:schemeClr>
                </a:solidFill>
              </a:rPr>
              <a:t>		1) </a:t>
            </a:r>
            <a:r>
              <a:rPr lang="ru-RU" dirty="0" err="1" smtClean="0">
                <a:solidFill>
                  <a:schemeClr val="tx1">
                    <a:lumMod val="85000"/>
                    <a:lumOff val="15000"/>
                  </a:schemeClr>
                </a:solidFill>
              </a:rPr>
              <a:t>метатекстовая</a:t>
            </a:r>
            <a:r>
              <a:rPr lang="ru-RU" dirty="0" smtClean="0">
                <a:solidFill>
                  <a:schemeClr val="tx1">
                    <a:lumMod val="85000"/>
                    <a:lumOff val="15000"/>
                  </a:schemeClr>
                </a:solidFill>
              </a:rPr>
              <a:t> (жанр, время создания текста и т. д.),</a:t>
            </a:r>
          </a:p>
          <a:p>
            <a:pPr>
              <a:buNone/>
            </a:pPr>
            <a:r>
              <a:rPr lang="ru-RU" dirty="0" smtClean="0">
                <a:solidFill>
                  <a:schemeClr val="tx1">
                    <a:lumMod val="85000"/>
                    <a:lumOff val="15000"/>
                  </a:schemeClr>
                </a:solidFill>
              </a:rPr>
              <a:t>		2) лингвистическая:</a:t>
            </a:r>
          </a:p>
          <a:p>
            <a:pPr>
              <a:buNone/>
            </a:pPr>
            <a:r>
              <a:rPr lang="ru-RU" dirty="0" smtClean="0">
                <a:solidFill>
                  <a:schemeClr val="tx1">
                    <a:lumMod val="85000"/>
                    <a:lumOff val="15000"/>
                  </a:schemeClr>
                </a:solidFill>
              </a:rPr>
              <a:t>			● фонетическая,</a:t>
            </a:r>
          </a:p>
          <a:p>
            <a:pPr>
              <a:buNone/>
            </a:pPr>
            <a:r>
              <a:rPr lang="ru-RU" dirty="0" smtClean="0">
                <a:solidFill>
                  <a:schemeClr val="tx1">
                    <a:lumMod val="85000"/>
                    <a:lumOff val="15000"/>
                  </a:schemeClr>
                </a:solidFill>
              </a:rPr>
              <a:t>			● просодическая,</a:t>
            </a:r>
          </a:p>
          <a:p>
            <a:pPr>
              <a:buNone/>
            </a:pPr>
            <a:r>
              <a:rPr lang="ru-RU" dirty="0" smtClean="0">
                <a:solidFill>
                  <a:schemeClr val="tx1">
                    <a:lumMod val="85000"/>
                    <a:lumOff val="15000"/>
                  </a:schemeClr>
                </a:solidFill>
              </a:rPr>
              <a:t>			● морфологическая (полная или только </a:t>
            </a:r>
            <a:r>
              <a:rPr lang="ru-RU" dirty="0" err="1" smtClean="0">
                <a:solidFill>
                  <a:schemeClr val="tx1">
                    <a:lumMod val="85000"/>
                    <a:lumOff val="15000"/>
                  </a:schemeClr>
                </a:solidFill>
              </a:rPr>
              <a:t>частеречная</a:t>
            </a:r>
            <a:r>
              <a:rPr lang="ru-RU" dirty="0" smtClean="0">
                <a:solidFill>
                  <a:schemeClr val="tx1">
                    <a:lumMod val="85000"/>
                    <a:lumOff val="15000"/>
                  </a:schemeClr>
                </a:solidFill>
              </a:rPr>
              <a:t>),</a:t>
            </a:r>
          </a:p>
          <a:p>
            <a:pPr>
              <a:buNone/>
            </a:pPr>
            <a:r>
              <a:rPr lang="ru-RU" dirty="0" smtClean="0">
                <a:solidFill>
                  <a:schemeClr val="tx1">
                    <a:lumMod val="85000"/>
                    <a:lumOff val="15000"/>
                  </a:schemeClr>
                </a:solidFill>
              </a:rPr>
              <a:t>			● словообразовательная,</a:t>
            </a:r>
          </a:p>
          <a:p>
            <a:pPr>
              <a:buNone/>
            </a:pPr>
            <a:r>
              <a:rPr lang="ru-RU" dirty="0" smtClean="0">
                <a:solidFill>
                  <a:schemeClr val="tx1">
                    <a:lumMod val="85000"/>
                    <a:lumOff val="15000"/>
                  </a:schemeClr>
                </a:solidFill>
              </a:rPr>
              <a:t>			● синтаксическая,</a:t>
            </a:r>
          </a:p>
          <a:p>
            <a:pPr>
              <a:buNone/>
            </a:pPr>
            <a:r>
              <a:rPr lang="ru-RU" dirty="0" smtClean="0">
                <a:solidFill>
                  <a:schemeClr val="tx1">
                    <a:lumMod val="85000"/>
                    <a:lumOff val="15000"/>
                  </a:schemeClr>
                </a:solidFill>
              </a:rPr>
              <a:t>			● семантическая</a:t>
            </a:r>
          </a:p>
          <a:p>
            <a:pPr>
              <a:buNone/>
            </a:pPr>
            <a:r>
              <a:rPr lang="ru-RU" dirty="0" smtClean="0">
                <a:solidFill>
                  <a:schemeClr val="tx1">
                    <a:lumMod val="85000"/>
                    <a:lumOff val="15000"/>
                  </a:schemeClr>
                </a:solidFill>
              </a:rPr>
              <a:t>			● и др.,</a:t>
            </a:r>
          </a:p>
          <a:p>
            <a:pPr>
              <a:buNone/>
            </a:pPr>
            <a:r>
              <a:rPr lang="ru-RU" dirty="0" smtClean="0">
                <a:solidFill>
                  <a:schemeClr val="tx1">
                    <a:lumMod val="85000"/>
                    <a:lumOff val="15000"/>
                  </a:schemeClr>
                </a:solidFill>
              </a:rPr>
              <a:t>		3) экстралингвистическая (маркировка эмоций, жестов и т. п.).</a:t>
            </a:r>
          </a:p>
          <a:p>
            <a:pPr algn="r">
              <a:buNone/>
            </a:pPr>
            <a:endParaRPr lang="ru-RU" dirty="0">
              <a:solidFill>
                <a:schemeClr val="tx1">
                  <a:lumMod val="85000"/>
                  <a:lumOff val="15000"/>
                </a:schemeClr>
              </a:solidFill>
            </a:endParaRPr>
          </a:p>
          <a:p>
            <a:pPr algn="r">
              <a:buNone/>
            </a:pPr>
            <a:r>
              <a:rPr lang="ru-RU" dirty="0" err="1" smtClean="0">
                <a:solidFill>
                  <a:schemeClr val="tx1">
                    <a:lumMod val="85000"/>
                    <a:lumOff val="15000"/>
                  </a:schemeClr>
                </a:solidFill>
              </a:rPr>
              <a:t>Копотев</a:t>
            </a:r>
            <a:r>
              <a:rPr lang="ru-RU" dirty="0" smtClean="0">
                <a:solidFill>
                  <a:schemeClr val="tx1">
                    <a:lumMod val="85000"/>
                    <a:lumOff val="15000"/>
                  </a:schemeClr>
                </a:solidFill>
              </a:rPr>
              <a:t> 2014: Глава 4</a:t>
            </a:r>
          </a:p>
          <a:p>
            <a:endParaRPr lang="ru-RU"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fontScale="90000"/>
          </a:bodyPr>
          <a:lstStyle/>
          <a:p>
            <a:r>
              <a:rPr lang="ru-RU" dirty="0" smtClean="0">
                <a:solidFill>
                  <a:srgbClr val="7030A0"/>
                </a:solidFill>
              </a:rPr>
              <a:t>Классификация корпусов</a:t>
            </a:r>
            <a:endParaRPr lang="ru-RU" dirty="0">
              <a:solidFill>
                <a:srgbClr val="7030A0"/>
              </a:solidFill>
            </a:endParaRPr>
          </a:p>
        </p:txBody>
      </p:sp>
      <p:sp>
        <p:nvSpPr>
          <p:cNvPr id="5" name="Содержимое 4"/>
          <p:cNvSpPr>
            <a:spLocks noGrp="1"/>
          </p:cNvSpPr>
          <p:nvPr>
            <p:ph idx="1"/>
          </p:nvPr>
        </p:nvSpPr>
        <p:spPr>
          <a:xfrm>
            <a:off x="457200" y="1071546"/>
            <a:ext cx="8229600" cy="5357850"/>
          </a:xfrm>
        </p:spPr>
        <p:txBody>
          <a:bodyPr>
            <a:normAutofit fontScale="77500" lnSpcReduction="20000"/>
          </a:bodyPr>
          <a:lstStyle/>
          <a:p>
            <a:pPr>
              <a:buNone/>
            </a:pPr>
            <a:r>
              <a:rPr lang="ru-RU" dirty="0" smtClean="0">
                <a:solidFill>
                  <a:schemeClr val="tx1">
                    <a:lumMod val="85000"/>
                    <a:lumOff val="15000"/>
                  </a:schemeClr>
                </a:solidFill>
              </a:rPr>
              <a:t>6. </a:t>
            </a:r>
            <a:r>
              <a:rPr lang="ru-RU" b="1" dirty="0" smtClean="0">
                <a:solidFill>
                  <a:schemeClr val="tx1">
                    <a:lumMod val="85000"/>
                    <a:lumOff val="15000"/>
                  </a:schemeClr>
                </a:solidFill>
              </a:rPr>
              <a:t>Объем данных:</a:t>
            </a:r>
          </a:p>
          <a:p>
            <a:pPr>
              <a:buNone/>
            </a:pPr>
            <a:r>
              <a:rPr lang="ru-RU" dirty="0" smtClean="0">
                <a:solidFill>
                  <a:schemeClr val="tx1">
                    <a:lumMod val="85000"/>
                    <a:lumOff val="15000"/>
                  </a:schemeClr>
                </a:solidFill>
              </a:rPr>
              <a:t>	а) представительный корпус (национальный),</a:t>
            </a:r>
          </a:p>
          <a:p>
            <a:pPr>
              <a:buNone/>
            </a:pPr>
            <a:r>
              <a:rPr lang="ru-RU" dirty="0" smtClean="0">
                <a:solidFill>
                  <a:schemeClr val="tx1">
                    <a:lumMod val="85000"/>
                    <a:lumOff val="15000"/>
                  </a:schemeClr>
                </a:solidFill>
              </a:rPr>
              <a:t>	б) иллюстративный</a:t>
            </a:r>
          </a:p>
          <a:p>
            <a:pPr>
              <a:buNone/>
            </a:pPr>
            <a:endParaRPr lang="ru-RU" dirty="0" smtClean="0">
              <a:solidFill>
                <a:schemeClr val="tx1">
                  <a:lumMod val="85000"/>
                  <a:lumOff val="15000"/>
                </a:schemeClr>
              </a:solidFill>
            </a:endParaRPr>
          </a:p>
          <a:p>
            <a:pPr>
              <a:buNone/>
            </a:pPr>
            <a:r>
              <a:rPr lang="ru-RU" dirty="0" smtClean="0">
                <a:solidFill>
                  <a:schemeClr val="tx1">
                    <a:lumMod val="85000"/>
                    <a:lumOff val="15000"/>
                  </a:schemeClr>
                </a:solidFill>
              </a:rPr>
              <a:t>7. </a:t>
            </a:r>
            <a:r>
              <a:rPr lang="ru-RU" b="1" dirty="0" smtClean="0">
                <a:solidFill>
                  <a:schemeClr val="tx1">
                    <a:lumMod val="85000"/>
                    <a:lumOff val="15000"/>
                  </a:schemeClr>
                </a:solidFill>
              </a:rPr>
              <a:t>Тип доступа:</a:t>
            </a:r>
          </a:p>
          <a:p>
            <a:pPr>
              <a:buNone/>
            </a:pPr>
            <a:r>
              <a:rPr lang="ru-RU" dirty="0" smtClean="0">
                <a:solidFill>
                  <a:schemeClr val="tx1">
                    <a:lumMod val="85000"/>
                    <a:lumOff val="15000"/>
                  </a:schemeClr>
                </a:solidFill>
              </a:rPr>
              <a:t>	а) свободно распространяемый,</a:t>
            </a:r>
          </a:p>
          <a:p>
            <a:pPr>
              <a:buNone/>
            </a:pPr>
            <a:r>
              <a:rPr lang="ru-RU" dirty="0" smtClean="0">
                <a:solidFill>
                  <a:schemeClr val="tx1">
                    <a:lumMod val="85000"/>
                    <a:lumOff val="15000"/>
                  </a:schemeClr>
                </a:solidFill>
              </a:rPr>
              <a:t>	б) академическая лицензия,</a:t>
            </a:r>
          </a:p>
          <a:p>
            <a:pPr>
              <a:buNone/>
            </a:pPr>
            <a:r>
              <a:rPr lang="ru-RU" dirty="0" smtClean="0">
                <a:solidFill>
                  <a:schemeClr val="tx1">
                    <a:lumMod val="85000"/>
                    <a:lumOff val="15000"/>
                  </a:schemeClr>
                </a:solidFill>
              </a:rPr>
              <a:t>	в) ограниченный доступ.</a:t>
            </a:r>
          </a:p>
          <a:p>
            <a:pPr>
              <a:buNone/>
            </a:pPr>
            <a:endParaRPr lang="ru-RU" dirty="0" smtClean="0">
              <a:solidFill>
                <a:schemeClr val="tx1">
                  <a:lumMod val="85000"/>
                  <a:lumOff val="15000"/>
                </a:schemeClr>
              </a:solidFill>
            </a:endParaRPr>
          </a:p>
          <a:p>
            <a:pPr>
              <a:buNone/>
            </a:pPr>
            <a:r>
              <a:rPr lang="ru-RU" dirty="0" smtClean="0">
                <a:solidFill>
                  <a:schemeClr val="tx1">
                    <a:lumMod val="85000"/>
                    <a:lumOff val="15000"/>
                  </a:schemeClr>
                </a:solidFill>
              </a:rPr>
              <a:t>8. </a:t>
            </a:r>
            <a:r>
              <a:rPr lang="ru-RU" b="1" dirty="0" smtClean="0">
                <a:solidFill>
                  <a:schemeClr val="tx1">
                    <a:lumMod val="85000"/>
                    <a:lumOff val="15000"/>
                  </a:schemeClr>
                </a:solidFill>
              </a:rPr>
              <a:t>Страна создания и авторские права</a:t>
            </a:r>
            <a:r>
              <a:rPr lang="ru-RU" dirty="0" smtClean="0">
                <a:solidFill>
                  <a:schemeClr val="tx1">
                    <a:lumMod val="85000"/>
                    <a:lumOff val="15000"/>
                  </a:schemeClr>
                </a:solidFill>
              </a:rPr>
              <a:t>.</a:t>
            </a:r>
          </a:p>
          <a:p>
            <a:pPr algn="r">
              <a:buNone/>
            </a:pPr>
            <a:endParaRPr lang="ru-RU" dirty="0" smtClean="0">
              <a:solidFill>
                <a:schemeClr val="tx1">
                  <a:lumMod val="85000"/>
                  <a:lumOff val="15000"/>
                </a:schemeClr>
              </a:solidFill>
            </a:endParaRPr>
          </a:p>
          <a:p>
            <a:pPr algn="r">
              <a:buNone/>
            </a:pPr>
            <a:endParaRPr lang="ru-RU" dirty="0">
              <a:solidFill>
                <a:schemeClr val="tx1">
                  <a:lumMod val="85000"/>
                  <a:lumOff val="15000"/>
                </a:schemeClr>
              </a:solidFill>
            </a:endParaRPr>
          </a:p>
          <a:p>
            <a:pPr algn="r">
              <a:buNone/>
            </a:pPr>
            <a:r>
              <a:rPr lang="ru-RU" dirty="0" err="1" smtClean="0">
                <a:solidFill>
                  <a:schemeClr val="tx1">
                    <a:lumMod val="85000"/>
                    <a:lumOff val="15000"/>
                  </a:schemeClr>
                </a:solidFill>
              </a:rPr>
              <a:t>Копотев</a:t>
            </a:r>
            <a:r>
              <a:rPr lang="ru-RU" dirty="0" smtClean="0">
                <a:solidFill>
                  <a:schemeClr val="tx1">
                    <a:lumMod val="85000"/>
                    <a:lumOff val="15000"/>
                  </a:schemeClr>
                </a:solidFill>
              </a:rPr>
              <a:t> 2014: Глава 4</a:t>
            </a:r>
          </a:p>
          <a:p>
            <a:endParaRPr lang="ru-RU"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7030A0"/>
                </a:solidFill>
              </a:rPr>
              <a:t>Аннотация</a:t>
            </a:r>
            <a:endParaRPr lang="ru-RU" dirty="0">
              <a:solidFill>
                <a:srgbClr val="7030A0"/>
              </a:solidFill>
            </a:endParaRPr>
          </a:p>
        </p:txBody>
      </p:sp>
      <p:sp>
        <p:nvSpPr>
          <p:cNvPr id="3" name="Подзаголовок 2"/>
          <p:cNvSpPr>
            <a:spLocks noGrp="1"/>
          </p:cNvSpPr>
          <p:nvPr>
            <p:ph idx="1"/>
          </p:nvPr>
        </p:nvSpPr>
        <p:spPr/>
        <p:txBody>
          <a:bodyPr>
            <a:normAutofit/>
          </a:bodyPr>
          <a:lstStyle/>
          <a:p>
            <a:pPr>
              <a:buNone/>
            </a:pPr>
            <a:r>
              <a:rPr lang="ru-RU" b="1" dirty="0" smtClean="0">
                <a:solidFill>
                  <a:schemeClr val="tx1">
                    <a:lumMod val="85000"/>
                    <a:lumOff val="15000"/>
                  </a:schemeClr>
                </a:solidFill>
              </a:rPr>
              <a:t>Аннотация</a:t>
            </a:r>
            <a:r>
              <a:rPr lang="ru-RU" dirty="0" smtClean="0">
                <a:solidFill>
                  <a:schemeClr val="tx1">
                    <a:lumMod val="85000"/>
                    <a:lumOff val="15000"/>
                  </a:schemeClr>
                </a:solidFill>
              </a:rPr>
              <a:t> – это приписанная всем единицам выбранного уровня (текст, предложение, словоформа и т. д.) соответствующая лингвистическая информация. </a:t>
            </a:r>
          </a:p>
          <a:p>
            <a:pPr>
              <a:buNone/>
            </a:pPr>
            <a:r>
              <a:rPr lang="ru-RU" dirty="0" smtClean="0">
                <a:solidFill>
                  <a:schemeClr val="tx1">
                    <a:lumMod val="85000"/>
                    <a:lumOff val="15000"/>
                  </a:schemeClr>
                </a:solidFill>
              </a:rPr>
              <a:t>Например, морфологически аннотированный корпус содержит морфологический разбор частей речи.</a:t>
            </a:r>
          </a:p>
          <a:p>
            <a:pPr algn="r">
              <a:buNone/>
            </a:pPr>
            <a:r>
              <a:rPr lang="ru-RU" dirty="0" smtClean="0">
                <a:solidFill>
                  <a:schemeClr val="tx1">
                    <a:lumMod val="85000"/>
                    <a:lumOff val="15000"/>
                  </a:schemeClr>
                </a:solidFill>
              </a:rPr>
              <a:t>Коптев 2014: Глава 5</a:t>
            </a:r>
            <a:endParaRPr lang="ru-RU" dirty="0">
              <a:solidFill>
                <a:schemeClr val="tx1">
                  <a:lumMod val="85000"/>
                  <a:lumOff val="1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96908"/>
          </a:xfrm>
        </p:spPr>
        <p:txBody>
          <a:bodyPr/>
          <a:lstStyle/>
          <a:p>
            <a:r>
              <a:rPr lang="ru-RU" dirty="0" smtClean="0">
                <a:solidFill>
                  <a:srgbClr val="7030A0"/>
                </a:solidFill>
              </a:rPr>
              <a:t>Аннотация</a:t>
            </a:r>
            <a:endParaRPr lang="ru-RU" dirty="0">
              <a:solidFill>
                <a:srgbClr val="7030A0"/>
              </a:solidFill>
            </a:endParaRPr>
          </a:p>
        </p:txBody>
      </p:sp>
      <p:sp>
        <p:nvSpPr>
          <p:cNvPr id="3" name="Подзаголовок 2"/>
          <p:cNvSpPr>
            <a:spLocks noGrp="1"/>
          </p:cNvSpPr>
          <p:nvPr>
            <p:ph idx="1"/>
          </p:nvPr>
        </p:nvSpPr>
        <p:spPr>
          <a:xfrm>
            <a:off x="457200" y="1142984"/>
            <a:ext cx="8229600" cy="4983179"/>
          </a:xfrm>
        </p:spPr>
        <p:txBody>
          <a:bodyPr>
            <a:normAutofit fontScale="62500" lnSpcReduction="20000"/>
          </a:bodyPr>
          <a:lstStyle/>
          <a:p>
            <a:pPr>
              <a:buNone/>
            </a:pPr>
            <a:r>
              <a:rPr lang="ru-RU" b="1" dirty="0" smtClean="0">
                <a:solidFill>
                  <a:schemeClr val="tx1">
                    <a:lumMod val="85000"/>
                    <a:lumOff val="15000"/>
                  </a:schemeClr>
                </a:solidFill>
              </a:rPr>
              <a:t>Принципы </a:t>
            </a:r>
            <a:r>
              <a:rPr lang="ru-RU" b="1" dirty="0" err="1" smtClean="0">
                <a:solidFill>
                  <a:schemeClr val="tx1">
                    <a:lumMod val="85000"/>
                    <a:lumOff val="15000"/>
                  </a:schemeClr>
                </a:solidFill>
              </a:rPr>
              <a:t>Лича</a:t>
            </a:r>
            <a:r>
              <a:rPr lang="ru-RU" b="1" dirty="0" smtClean="0">
                <a:solidFill>
                  <a:schemeClr val="tx1">
                    <a:lumMod val="85000"/>
                    <a:lumOff val="15000"/>
                  </a:schemeClr>
                </a:solidFill>
              </a:rPr>
              <a:t>:</a:t>
            </a:r>
          </a:p>
          <a:p>
            <a:r>
              <a:rPr lang="ru-RU" dirty="0" smtClean="0">
                <a:solidFill>
                  <a:schemeClr val="tx1">
                    <a:lumMod val="85000"/>
                    <a:lumOff val="15000"/>
                  </a:schemeClr>
                </a:solidFill>
              </a:rPr>
              <a:t>«Разметка должна основываться на доступной для пользователя в виде руководства или инструкции схеме анализа, в которой введение каждого параметра должно быть мотивировано.</a:t>
            </a:r>
          </a:p>
          <a:p>
            <a:pPr>
              <a:buNone/>
            </a:pPr>
            <a:endParaRPr lang="ru-RU" dirty="0" smtClean="0">
              <a:solidFill>
                <a:schemeClr val="tx1">
                  <a:lumMod val="85000"/>
                  <a:lumOff val="15000"/>
                </a:schemeClr>
              </a:solidFill>
            </a:endParaRPr>
          </a:p>
          <a:p>
            <a:r>
              <a:rPr lang="ru-RU" dirty="0" smtClean="0">
                <a:solidFill>
                  <a:schemeClr val="tx1">
                    <a:lumMod val="85000"/>
                    <a:lumOff val="15000"/>
                  </a:schemeClr>
                </a:solidFill>
              </a:rPr>
              <a:t>Разметка общедоступного корпуса должна быть «теоретически нейтральна», то есть схема разметки по возможности должна не разрывать с традицией, а опираться на знакомую всем систему понятий. Если корпус предназначен не для конкретного проекта, то при его разметке стоит избегать пусть и строгих, но авторских, не общепринятых классификаций, которые требуют предварительного знакомства с той или иной теорией.</a:t>
            </a:r>
          </a:p>
          <a:p>
            <a:pPr>
              <a:buNone/>
            </a:pPr>
            <a:endParaRPr lang="ru-RU" dirty="0" smtClean="0">
              <a:solidFill>
                <a:schemeClr val="tx1">
                  <a:lumMod val="85000"/>
                  <a:lumOff val="15000"/>
                </a:schemeClr>
              </a:solidFill>
            </a:endParaRPr>
          </a:p>
          <a:p>
            <a:r>
              <a:rPr lang="ru-RU" dirty="0" smtClean="0">
                <a:solidFill>
                  <a:schemeClr val="tx1">
                    <a:lumMod val="85000"/>
                    <a:lumOff val="15000"/>
                  </a:schemeClr>
                </a:solidFill>
              </a:rPr>
              <a:t>Должно быть ясно, кто и как разрабатывает схему аннотации и каковы ограничения, например юридические или технические, при пользовании корпусом.»</a:t>
            </a:r>
          </a:p>
          <a:p>
            <a:pPr algn="r">
              <a:buNone/>
            </a:pPr>
            <a:r>
              <a:rPr lang="ru-RU" dirty="0" smtClean="0">
                <a:solidFill>
                  <a:schemeClr val="tx1">
                    <a:lumMod val="85000"/>
                    <a:lumOff val="15000"/>
                  </a:schemeClr>
                </a:solidFill>
              </a:rPr>
              <a:t>Коптев 2014: Глава 5</a:t>
            </a:r>
            <a:endParaRPr lang="ru-RU" dirty="0">
              <a:solidFill>
                <a:schemeClr val="tx1">
                  <a:lumMod val="85000"/>
                  <a:lumOff val="15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96908"/>
          </a:xfrm>
        </p:spPr>
        <p:txBody>
          <a:bodyPr/>
          <a:lstStyle/>
          <a:p>
            <a:r>
              <a:rPr lang="ru-RU" dirty="0" smtClean="0">
                <a:solidFill>
                  <a:srgbClr val="7030A0"/>
                </a:solidFill>
              </a:rPr>
              <a:t>Аннотация</a:t>
            </a:r>
            <a:endParaRPr lang="ru-RU" dirty="0">
              <a:solidFill>
                <a:srgbClr val="7030A0"/>
              </a:solidFill>
            </a:endParaRPr>
          </a:p>
        </p:txBody>
      </p:sp>
      <p:sp>
        <p:nvSpPr>
          <p:cNvPr id="3" name="Подзаголовок 2"/>
          <p:cNvSpPr>
            <a:spLocks noGrp="1"/>
          </p:cNvSpPr>
          <p:nvPr>
            <p:ph idx="1"/>
          </p:nvPr>
        </p:nvSpPr>
        <p:spPr>
          <a:xfrm>
            <a:off x="457200" y="1142984"/>
            <a:ext cx="8229600" cy="4983179"/>
          </a:xfrm>
        </p:spPr>
        <p:txBody>
          <a:bodyPr>
            <a:normAutofit fontScale="62500" lnSpcReduction="20000"/>
          </a:bodyPr>
          <a:lstStyle/>
          <a:p>
            <a:pPr>
              <a:buNone/>
            </a:pPr>
            <a:r>
              <a:rPr lang="ru-RU" dirty="0" smtClean="0">
                <a:solidFill>
                  <a:schemeClr val="tx1">
                    <a:lumMod val="85000"/>
                    <a:lumOff val="15000"/>
                  </a:schemeClr>
                </a:solidFill>
              </a:rPr>
              <a:t>Адам </a:t>
            </a:r>
            <a:r>
              <a:rPr lang="ru-RU" dirty="0" err="1" smtClean="0">
                <a:solidFill>
                  <a:schemeClr val="tx1">
                    <a:lumMod val="85000"/>
                    <a:lumOff val="15000"/>
                  </a:schemeClr>
                </a:solidFill>
              </a:rPr>
              <a:t>Килгарифф</a:t>
            </a:r>
            <a:r>
              <a:rPr lang="ru-RU" dirty="0" smtClean="0">
                <a:solidFill>
                  <a:schemeClr val="tx1">
                    <a:lumMod val="85000"/>
                    <a:lumOff val="15000"/>
                  </a:schemeClr>
                </a:solidFill>
              </a:rPr>
              <a:t> (</a:t>
            </a:r>
            <a:r>
              <a:rPr lang="ru-RU" dirty="0" err="1" smtClean="0">
                <a:solidFill>
                  <a:schemeClr val="tx1">
                    <a:lumMod val="85000"/>
                    <a:lumOff val="15000"/>
                  </a:schemeClr>
                </a:solidFill>
              </a:rPr>
              <a:t>Adam</a:t>
            </a:r>
            <a:r>
              <a:rPr lang="ru-RU" dirty="0" smtClean="0">
                <a:solidFill>
                  <a:schemeClr val="tx1">
                    <a:lumMod val="85000"/>
                    <a:lumOff val="15000"/>
                  </a:schemeClr>
                </a:solidFill>
              </a:rPr>
              <a:t> </a:t>
            </a:r>
            <a:r>
              <a:rPr lang="ru-RU" dirty="0" err="1" smtClean="0">
                <a:solidFill>
                  <a:schemeClr val="tx1">
                    <a:lumMod val="85000"/>
                    <a:lumOff val="15000"/>
                  </a:schemeClr>
                </a:solidFill>
              </a:rPr>
              <a:t>Kilgariff</a:t>
            </a:r>
            <a:r>
              <a:rPr lang="ru-RU" dirty="0" smtClean="0">
                <a:solidFill>
                  <a:schemeClr val="tx1">
                    <a:lumMod val="85000"/>
                    <a:lumOff val="15000"/>
                  </a:schemeClr>
                </a:solidFill>
              </a:rPr>
              <a:t>) выделил следующие этапы развития автоматического анализа текста:</a:t>
            </a:r>
          </a:p>
          <a:p>
            <a:pPr>
              <a:buNone/>
            </a:pPr>
            <a:r>
              <a:rPr lang="ru-RU" dirty="0" smtClean="0">
                <a:solidFill>
                  <a:schemeClr val="tx1">
                    <a:lumMod val="85000"/>
                    <a:lumOff val="15000"/>
                  </a:schemeClr>
                </a:solidFill>
              </a:rPr>
              <a:t>● </a:t>
            </a:r>
            <a:r>
              <a:rPr lang="ru-RU" b="1" dirty="0" err="1" smtClean="0">
                <a:solidFill>
                  <a:schemeClr val="tx1">
                    <a:lumMod val="85000"/>
                    <a:lumOff val="15000"/>
                  </a:schemeClr>
                </a:solidFill>
              </a:rPr>
              <a:t>токенизация</a:t>
            </a:r>
            <a:r>
              <a:rPr lang="ru-RU" dirty="0" smtClean="0">
                <a:solidFill>
                  <a:schemeClr val="tx1">
                    <a:lumMod val="85000"/>
                    <a:lumOff val="15000"/>
                  </a:schemeClr>
                </a:solidFill>
              </a:rPr>
              <a:t> (англ. </a:t>
            </a:r>
            <a:r>
              <a:rPr lang="ru-RU" i="1" dirty="0" err="1" smtClean="0">
                <a:solidFill>
                  <a:schemeClr val="tx1">
                    <a:lumMod val="85000"/>
                    <a:lumOff val="15000"/>
                  </a:schemeClr>
                </a:solidFill>
              </a:rPr>
              <a:t>tokenization</a:t>
            </a:r>
            <a:r>
              <a:rPr lang="ru-RU" dirty="0" smtClean="0">
                <a:solidFill>
                  <a:schemeClr val="tx1">
                    <a:lumMod val="85000"/>
                    <a:lumOff val="15000"/>
                  </a:schemeClr>
                </a:solidFill>
              </a:rPr>
              <a:t>): выделение в текстовом потоке минимальных фрагментов для последующего анализа (в корпусной лингвистике их принято называть </a:t>
            </a:r>
            <a:r>
              <a:rPr lang="ru-RU" b="1" dirty="0" err="1" smtClean="0">
                <a:solidFill>
                  <a:schemeClr val="tx1">
                    <a:lumMod val="85000"/>
                    <a:lumOff val="15000"/>
                  </a:schemeClr>
                </a:solidFill>
              </a:rPr>
              <a:t>токены</a:t>
            </a:r>
            <a:r>
              <a:rPr lang="ru-RU" dirty="0" smtClean="0">
                <a:solidFill>
                  <a:schemeClr val="tx1">
                    <a:lumMod val="85000"/>
                    <a:lumOff val="15000"/>
                  </a:schemeClr>
                </a:solidFill>
              </a:rPr>
              <a:t> (англ. </a:t>
            </a:r>
            <a:r>
              <a:rPr lang="ru-RU" i="1" dirty="0" err="1" smtClean="0">
                <a:solidFill>
                  <a:schemeClr val="tx1">
                    <a:lumMod val="85000"/>
                    <a:lumOff val="15000"/>
                  </a:schemeClr>
                </a:solidFill>
              </a:rPr>
              <a:t>token</a:t>
            </a:r>
            <a:r>
              <a:rPr lang="ru-RU" dirty="0" smtClean="0">
                <a:solidFill>
                  <a:schemeClr val="tx1">
                    <a:lumMod val="85000"/>
                    <a:lumOff val="15000"/>
                  </a:schemeClr>
                </a:solidFill>
              </a:rPr>
              <a:t>);</a:t>
            </a:r>
          </a:p>
          <a:p>
            <a:pPr>
              <a:buNone/>
            </a:pPr>
            <a:r>
              <a:rPr lang="ru-RU" dirty="0" smtClean="0">
                <a:solidFill>
                  <a:schemeClr val="tx1">
                    <a:lumMod val="85000"/>
                    <a:lumOff val="15000"/>
                  </a:schemeClr>
                </a:solidFill>
              </a:rPr>
              <a:t>● </a:t>
            </a:r>
            <a:r>
              <a:rPr lang="ru-RU" b="1" dirty="0" err="1" smtClean="0">
                <a:solidFill>
                  <a:schemeClr val="tx1">
                    <a:lumMod val="85000"/>
                    <a:lumOff val="15000"/>
                  </a:schemeClr>
                </a:solidFill>
              </a:rPr>
              <a:t>лемматизация</a:t>
            </a:r>
            <a:r>
              <a:rPr lang="ru-RU" dirty="0" smtClean="0">
                <a:solidFill>
                  <a:schemeClr val="tx1">
                    <a:lumMod val="85000"/>
                    <a:lumOff val="15000"/>
                  </a:schemeClr>
                </a:solidFill>
              </a:rPr>
              <a:t> (англ. </a:t>
            </a:r>
            <a:r>
              <a:rPr lang="ru-RU" i="1" dirty="0" err="1" smtClean="0">
                <a:solidFill>
                  <a:schemeClr val="tx1">
                    <a:lumMod val="85000"/>
                    <a:lumOff val="15000"/>
                  </a:schemeClr>
                </a:solidFill>
              </a:rPr>
              <a:t>lemmatization</a:t>
            </a:r>
            <a:r>
              <a:rPr lang="ru-RU" dirty="0" smtClean="0">
                <a:solidFill>
                  <a:schemeClr val="tx1">
                    <a:lumMod val="85000"/>
                    <a:lumOff val="15000"/>
                  </a:schemeClr>
                </a:solidFill>
              </a:rPr>
              <a:t>): определение для всех </a:t>
            </a:r>
            <a:r>
              <a:rPr lang="ru-RU" dirty="0" err="1" smtClean="0">
                <a:solidFill>
                  <a:schemeClr val="tx1">
                    <a:lumMod val="85000"/>
                    <a:lumOff val="15000"/>
                  </a:schemeClr>
                </a:solidFill>
              </a:rPr>
              <a:t>токенов</a:t>
            </a:r>
            <a:r>
              <a:rPr lang="ru-RU" dirty="0" smtClean="0">
                <a:solidFill>
                  <a:schemeClr val="tx1">
                    <a:lumMod val="85000"/>
                    <a:lumOff val="15000"/>
                  </a:schemeClr>
                </a:solidFill>
              </a:rPr>
              <a:t> их начальной формы (точнее </a:t>
            </a:r>
            <a:r>
              <a:rPr lang="ru-RU" b="1" dirty="0" smtClean="0">
                <a:solidFill>
                  <a:schemeClr val="tx1">
                    <a:lumMod val="85000"/>
                    <a:lumOff val="15000"/>
                  </a:schemeClr>
                </a:solidFill>
              </a:rPr>
              <a:t>леммы</a:t>
            </a:r>
            <a:r>
              <a:rPr lang="ru-RU" dirty="0" smtClean="0">
                <a:solidFill>
                  <a:schemeClr val="tx1">
                    <a:lumMod val="85000"/>
                    <a:lumOff val="15000"/>
                  </a:schemeClr>
                </a:solidFill>
              </a:rPr>
              <a:t> (англ. </a:t>
            </a:r>
            <a:r>
              <a:rPr lang="ru-RU" i="1" dirty="0" err="1" smtClean="0">
                <a:solidFill>
                  <a:schemeClr val="tx1">
                    <a:lumMod val="85000"/>
                    <a:lumOff val="15000"/>
                  </a:schemeClr>
                </a:solidFill>
              </a:rPr>
              <a:t>lemma</a:t>
            </a:r>
            <a:r>
              <a:rPr lang="ru-RU" dirty="0" smtClean="0">
                <a:solidFill>
                  <a:schemeClr val="tx1">
                    <a:lumMod val="85000"/>
                    <a:lumOff val="15000"/>
                  </a:schemeClr>
                </a:solidFill>
              </a:rPr>
              <a:t>); </a:t>
            </a:r>
          </a:p>
          <a:p>
            <a:pPr>
              <a:buNone/>
            </a:pPr>
            <a:r>
              <a:rPr lang="ru-RU" dirty="0" smtClean="0">
                <a:solidFill>
                  <a:schemeClr val="tx1">
                    <a:lumMod val="85000"/>
                    <a:lumOff val="15000"/>
                  </a:schemeClr>
                </a:solidFill>
              </a:rPr>
              <a:t>● </a:t>
            </a:r>
            <a:r>
              <a:rPr lang="ru-RU" b="1" dirty="0" err="1" smtClean="0">
                <a:solidFill>
                  <a:schemeClr val="tx1">
                    <a:lumMod val="85000"/>
                    <a:lumOff val="15000"/>
                  </a:schemeClr>
                </a:solidFill>
              </a:rPr>
              <a:t>частеречная</a:t>
            </a:r>
            <a:r>
              <a:rPr lang="ru-RU" b="1" dirty="0" smtClean="0">
                <a:solidFill>
                  <a:schemeClr val="tx1">
                    <a:lumMod val="85000"/>
                    <a:lumOff val="15000"/>
                  </a:schemeClr>
                </a:solidFill>
              </a:rPr>
              <a:t> разметка</a:t>
            </a:r>
            <a:r>
              <a:rPr lang="ru-RU" dirty="0" smtClean="0">
                <a:solidFill>
                  <a:schemeClr val="tx1">
                    <a:lumMod val="85000"/>
                    <a:lumOff val="15000"/>
                  </a:schemeClr>
                </a:solidFill>
              </a:rPr>
              <a:t> (англ. </a:t>
            </a:r>
            <a:r>
              <a:rPr lang="ru-RU" i="1" dirty="0" smtClean="0">
                <a:solidFill>
                  <a:schemeClr val="tx1">
                    <a:lumMod val="85000"/>
                    <a:lumOff val="15000"/>
                  </a:schemeClr>
                </a:solidFill>
              </a:rPr>
              <a:t>POS </a:t>
            </a:r>
            <a:r>
              <a:rPr lang="ru-RU" i="1" dirty="0" err="1" smtClean="0">
                <a:solidFill>
                  <a:schemeClr val="tx1">
                    <a:lumMod val="85000"/>
                    <a:lumOff val="15000"/>
                  </a:schemeClr>
                </a:solidFill>
              </a:rPr>
              <a:t>tagging</a:t>
            </a:r>
            <a:r>
              <a:rPr lang="ru-RU" dirty="0" smtClean="0">
                <a:solidFill>
                  <a:schemeClr val="tx1">
                    <a:lumMod val="85000"/>
                    <a:lumOff val="15000"/>
                  </a:schemeClr>
                </a:solidFill>
              </a:rPr>
              <a:t>): определение части речи каждого слова;</a:t>
            </a:r>
          </a:p>
          <a:p>
            <a:pPr>
              <a:buNone/>
            </a:pPr>
            <a:r>
              <a:rPr lang="ru-RU" dirty="0" smtClean="0">
                <a:solidFill>
                  <a:schemeClr val="tx1">
                    <a:lumMod val="85000"/>
                    <a:lumOff val="15000"/>
                  </a:schemeClr>
                </a:solidFill>
              </a:rPr>
              <a:t>● </a:t>
            </a:r>
            <a:r>
              <a:rPr lang="ru-RU" b="1" dirty="0" smtClean="0">
                <a:solidFill>
                  <a:schemeClr val="tx1">
                    <a:lumMod val="85000"/>
                    <a:lumOff val="15000"/>
                  </a:schemeClr>
                </a:solidFill>
              </a:rPr>
              <a:t>полная морфологическая разметка</a:t>
            </a:r>
            <a:r>
              <a:rPr lang="ru-RU" dirty="0" smtClean="0">
                <a:solidFill>
                  <a:schemeClr val="tx1">
                    <a:lumMod val="85000"/>
                    <a:lumOff val="15000"/>
                  </a:schemeClr>
                </a:solidFill>
              </a:rPr>
              <a:t> (англ. </a:t>
            </a:r>
            <a:r>
              <a:rPr lang="ru-RU" i="1" dirty="0" err="1" smtClean="0">
                <a:solidFill>
                  <a:schemeClr val="tx1">
                    <a:lumMod val="85000"/>
                    <a:lumOff val="15000"/>
                  </a:schemeClr>
                </a:solidFill>
              </a:rPr>
              <a:t>full</a:t>
            </a:r>
            <a:r>
              <a:rPr lang="ru-RU" i="1" dirty="0" smtClean="0">
                <a:solidFill>
                  <a:schemeClr val="tx1">
                    <a:lumMod val="85000"/>
                    <a:lumOff val="15000"/>
                  </a:schemeClr>
                </a:solidFill>
              </a:rPr>
              <a:t> </a:t>
            </a:r>
            <a:r>
              <a:rPr lang="ru-RU" i="1" dirty="0" err="1" smtClean="0">
                <a:solidFill>
                  <a:schemeClr val="tx1">
                    <a:lumMod val="85000"/>
                    <a:lumOff val="15000"/>
                  </a:schemeClr>
                </a:solidFill>
              </a:rPr>
              <a:t>morphological</a:t>
            </a:r>
            <a:r>
              <a:rPr lang="ru-RU" i="1" dirty="0" smtClean="0">
                <a:solidFill>
                  <a:schemeClr val="tx1">
                    <a:lumMod val="85000"/>
                    <a:lumOff val="15000"/>
                  </a:schemeClr>
                </a:solidFill>
              </a:rPr>
              <a:t> </a:t>
            </a:r>
            <a:r>
              <a:rPr lang="ru-RU" i="1" dirty="0" err="1" smtClean="0">
                <a:solidFill>
                  <a:schemeClr val="tx1">
                    <a:lumMod val="85000"/>
                    <a:lumOff val="15000"/>
                  </a:schemeClr>
                </a:solidFill>
              </a:rPr>
              <a:t>tagging</a:t>
            </a:r>
            <a:r>
              <a:rPr lang="ru-RU" dirty="0" smtClean="0">
                <a:solidFill>
                  <a:schemeClr val="tx1">
                    <a:lumMod val="85000"/>
                    <a:lumOff val="15000"/>
                  </a:schemeClr>
                </a:solidFill>
              </a:rPr>
              <a:t>): приписывание словоформе морфологических признаков;</a:t>
            </a:r>
          </a:p>
          <a:p>
            <a:pPr>
              <a:buNone/>
            </a:pPr>
            <a:r>
              <a:rPr lang="ru-RU" dirty="0" smtClean="0"/>
              <a:t>● </a:t>
            </a:r>
            <a:r>
              <a:rPr lang="ru-RU" b="1" dirty="0" smtClean="0"/>
              <a:t>синтаксическая разметка, или </a:t>
            </a:r>
            <a:r>
              <a:rPr lang="ru-RU" b="1" dirty="0" err="1" smtClean="0"/>
              <a:t>парсинг</a:t>
            </a:r>
            <a:r>
              <a:rPr lang="ru-RU" dirty="0" smtClean="0"/>
              <a:t> (англ. </a:t>
            </a:r>
            <a:r>
              <a:rPr lang="ru-RU" i="1" dirty="0" err="1" smtClean="0"/>
              <a:t>parsing</a:t>
            </a:r>
            <a:r>
              <a:rPr lang="ru-RU" dirty="0" smtClean="0"/>
              <a:t>): приписывание определенных синтаксических признаков слову или сочетанию слов;</a:t>
            </a:r>
          </a:p>
          <a:p>
            <a:pPr>
              <a:buNone/>
            </a:pPr>
            <a:r>
              <a:rPr lang="ru-RU" dirty="0" smtClean="0"/>
              <a:t>● </a:t>
            </a:r>
            <a:r>
              <a:rPr lang="ru-RU" b="1" dirty="0" smtClean="0"/>
              <a:t>семантическая разметка</a:t>
            </a:r>
            <a:r>
              <a:rPr lang="ru-RU" dirty="0" smtClean="0"/>
              <a:t> (англ. </a:t>
            </a:r>
            <a:r>
              <a:rPr lang="ru-RU" i="1" dirty="0" err="1" smtClean="0"/>
              <a:t>semantic</a:t>
            </a:r>
            <a:r>
              <a:rPr lang="ru-RU" i="1" dirty="0" smtClean="0"/>
              <a:t> </a:t>
            </a:r>
            <a:r>
              <a:rPr lang="ru-RU" i="1" dirty="0" err="1" smtClean="0"/>
              <a:t>annotation</a:t>
            </a:r>
            <a:r>
              <a:rPr lang="ru-RU" dirty="0" smtClean="0"/>
              <a:t>): включение лексемы в определенный лексико-семантический класс;</a:t>
            </a:r>
          </a:p>
          <a:p>
            <a:pPr>
              <a:buNone/>
            </a:pPr>
            <a:r>
              <a:rPr lang="ru-RU" dirty="0" smtClean="0"/>
              <a:t>● </a:t>
            </a:r>
            <a:r>
              <a:rPr lang="ru-RU" b="1" dirty="0" smtClean="0"/>
              <a:t>создание семантических сетей</a:t>
            </a:r>
            <a:r>
              <a:rPr lang="ru-RU" dirty="0" smtClean="0"/>
              <a:t> (англ. </a:t>
            </a:r>
            <a:r>
              <a:rPr lang="ru-RU" i="1" dirty="0" err="1" smtClean="0"/>
              <a:t>semantic</a:t>
            </a:r>
            <a:r>
              <a:rPr lang="ru-RU" i="1" dirty="0" smtClean="0"/>
              <a:t> </a:t>
            </a:r>
            <a:r>
              <a:rPr lang="ru-RU" i="1" dirty="0" err="1" smtClean="0"/>
              <a:t>network</a:t>
            </a:r>
            <a:r>
              <a:rPr lang="ru-RU" i="1" dirty="0" smtClean="0"/>
              <a:t>, </a:t>
            </a:r>
            <a:r>
              <a:rPr lang="ru-RU" i="1" dirty="0" err="1" smtClean="0"/>
              <a:t>frame</a:t>
            </a:r>
            <a:r>
              <a:rPr lang="ru-RU" i="1" dirty="0" smtClean="0"/>
              <a:t> </a:t>
            </a:r>
            <a:r>
              <a:rPr lang="ru-RU" i="1" dirty="0" err="1" smtClean="0"/>
              <a:t>network</a:t>
            </a:r>
            <a:r>
              <a:rPr lang="ru-RU" dirty="0" smtClean="0"/>
              <a:t>): маркировка семантических связей между лексемами.</a:t>
            </a:r>
          </a:p>
          <a:p>
            <a:pPr algn="r">
              <a:buNone/>
            </a:pPr>
            <a:r>
              <a:rPr lang="ru-RU" dirty="0" smtClean="0">
                <a:solidFill>
                  <a:schemeClr val="tx1">
                    <a:lumMod val="85000"/>
                    <a:lumOff val="15000"/>
                  </a:schemeClr>
                </a:solidFill>
              </a:rPr>
              <a:t>Коптев 2014: Глава 5</a:t>
            </a:r>
            <a:endParaRPr lang="ru-RU" dirty="0">
              <a:solidFill>
                <a:schemeClr val="tx1">
                  <a:lumMod val="85000"/>
                  <a:lumOff val="15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solidFill>
                  <a:srgbClr val="7030A0"/>
                </a:solidFill>
              </a:rPr>
              <a:t>Кошмар для </a:t>
            </a:r>
            <a:r>
              <a:rPr lang="ru-RU" dirty="0" err="1" smtClean="0">
                <a:solidFill>
                  <a:srgbClr val="7030A0"/>
                </a:solidFill>
              </a:rPr>
              <a:t>аннотаторов</a:t>
            </a:r>
            <a:r>
              <a:rPr lang="ru-RU" dirty="0" smtClean="0">
                <a:solidFill>
                  <a:srgbClr val="7030A0"/>
                </a:solidFill>
              </a:rPr>
              <a:t>: омонимия и полисемия</a:t>
            </a:r>
            <a:endParaRPr lang="ru-RU" dirty="0">
              <a:solidFill>
                <a:srgbClr val="7030A0"/>
              </a:solidFill>
            </a:endParaRPr>
          </a:p>
        </p:txBody>
      </p:sp>
      <p:sp>
        <p:nvSpPr>
          <p:cNvPr id="3" name="Подзаголовок 2"/>
          <p:cNvSpPr>
            <a:spLocks noGrp="1"/>
          </p:cNvSpPr>
          <p:nvPr>
            <p:ph idx="1"/>
          </p:nvPr>
        </p:nvSpPr>
        <p:spPr/>
        <p:txBody>
          <a:bodyPr>
            <a:normAutofit/>
          </a:bodyPr>
          <a:lstStyle/>
          <a:p>
            <a:r>
              <a:rPr lang="ru-RU" b="1" dirty="0">
                <a:solidFill>
                  <a:schemeClr val="tx1">
                    <a:lumMod val="85000"/>
                    <a:lumOff val="15000"/>
                  </a:schemeClr>
                </a:solidFill>
              </a:rPr>
              <a:t>о</a:t>
            </a:r>
            <a:r>
              <a:rPr lang="ru-RU" b="1" dirty="0" smtClean="0">
                <a:solidFill>
                  <a:schemeClr val="tx1">
                    <a:lumMod val="85000"/>
                    <a:lumOff val="15000"/>
                  </a:schemeClr>
                </a:solidFill>
              </a:rPr>
              <a:t>монимия</a:t>
            </a:r>
            <a:r>
              <a:rPr lang="ru-RU" dirty="0" smtClean="0">
                <a:solidFill>
                  <a:schemeClr val="tx1">
                    <a:lumMod val="85000"/>
                    <a:lumOff val="15000"/>
                  </a:schemeClr>
                </a:solidFill>
              </a:rPr>
              <a:t> – случайное совпадение слов или частей слов по звучанию и написанию;</a:t>
            </a:r>
          </a:p>
          <a:p>
            <a:pPr>
              <a:buNone/>
            </a:pPr>
            <a:endParaRPr lang="ru-RU" dirty="0" smtClean="0">
              <a:solidFill>
                <a:schemeClr val="tx1">
                  <a:lumMod val="85000"/>
                  <a:lumOff val="15000"/>
                </a:schemeClr>
              </a:solidFill>
            </a:endParaRPr>
          </a:p>
          <a:p>
            <a:r>
              <a:rPr lang="ru-RU" b="1" dirty="0" smtClean="0">
                <a:solidFill>
                  <a:schemeClr val="tx1">
                    <a:lumMod val="85000"/>
                    <a:lumOff val="15000"/>
                  </a:schemeClr>
                </a:solidFill>
              </a:rPr>
              <a:t>полисемия</a:t>
            </a:r>
            <a:r>
              <a:rPr lang="ru-RU" dirty="0" smtClean="0">
                <a:solidFill>
                  <a:schemeClr val="tx1">
                    <a:lumMod val="85000"/>
                    <a:lumOff val="15000"/>
                  </a:schemeClr>
                </a:solidFill>
              </a:rPr>
              <a:t> – наличие у слова нескольких, возможно, исторически связанных, значений.</a:t>
            </a:r>
          </a:p>
          <a:p>
            <a:endParaRPr lang="ru-RU" dirty="0" smtClean="0">
              <a:solidFill>
                <a:schemeClr val="tx1">
                  <a:lumMod val="85000"/>
                  <a:lumOff val="15000"/>
                </a:schemeClr>
              </a:solidFill>
            </a:endParaRPr>
          </a:p>
          <a:p>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dirty="0" smtClean="0">
                <a:solidFill>
                  <a:srgbClr val="7030A0"/>
                </a:solidFill>
              </a:rPr>
              <a:t>Что такое корпус?</a:t>
            </a:r>
            <a:endParaRPr lang="ru-RU" dirty="0">
              <a:solidFill>
                <a:srgbClr val="7030A0"/>
              </a:solidFill>
            </a:endParaRPr>
          </a:p>
        </p:txBody>
      </p:sp>
      <p:sp>
        <p:nvSpPr>
          <p:cNvPr id="3" name="Подзаголовок 2"/>
          <p:cNvSpPr>
            <a:spLocks noGrp="1"/>
          </p:cNvSpPr>
          <p:nvPr>
            <p:ph idx="1"/>
          </p:nvPr>
        </p:nvSpPr>
        <p:spPr/>
        <p:txBody>
          <a:bodyPr>
            <a:normAutofit fontScale="70000" lnSpcReduction="20000"/>
          </a:bodyPr>
          <a:lstStyle/>
          <a:p>
            <a:r>
              <a:rPr lang="en-US" b="1" i="1" dirty="0">
                <a:solidFill>
                  <a:schemeClr val="tx1">
                    <a:lumMod val="85000"/>
                    <a:lumOff val="15000"/>
                  </a:schemeClr>
                </a:solidFill>
              </a:rPr>
              <a:t>c</a:t>
            </a:r>
            <a:r>
              <a:rPr lang="en-US" b="1" i="1" dirty="0" smtClean="0">
                <a:solidFill>
                  <a:schemeClr val="tx1">
                    <a:lumMod val="85000"/>
                    <a:lumOff val="15000"/>
                  </a:schemeClr>
                </a:solidFill>
              </a:rPr>
              <a:t>orpus</a:t>
            </a:r>
            <a:r>
              <a:rPr lang="en-US" dirty="0" smtClean="0">
                <a:solidFill>
                  <a:schemeClr val="tx1">
                    <a:lumMod val="85000"/>
                    <a:lumOff val="15000"/>
                  </a:schemeClr>
                </a:solidFill>
              </a:rPr>
              <a:t> (</a:t>
            </a:r>
            <a:r>
              <a:rPr lang="en-US" dirty="0">
                <a:solidFill>
                  <a:schemeClr val="tx1">
                    <a:lumMod val="85000"/>
                    <a:lumOff val="15000"/>
                  </a:schemeClr>
                </a:solidFill>
              </a:rPr>
              <a:t>L</a:t>
            </a:r>
            <a:r>
              <a:rPr lang="en-US" dirty="0" smtClean="0">
                <a:solidFill>
                  <a:schemeClr val="tx1">
                    <a:lumMod val="85000"/>
                    <a:lumOff val="15000"/>
                  </a:schemeClr>
                </a:solidFill>
              </a:rPr>
              <a:t>atin) – </a:t>
            </a:r>
            <a:r>
              <a:rPr lang="ru-RU" dirty="0" smtClean="0">
                <a:solidFill>
                  <a:schemeClr val="tx1">
                    <a:lumMod val="85000"/>
                    <a:lumOff val="15000"/>
                  </a:schemeClr>
                </a:solidFill>
              </a:rPr>
              <a:t>тело, плоть, структура, объединение, (позднее) коллекция текстов одного автора или одной направленности;</a:t>
            </a:r>
          </a:p>
          <a:p>
            <a:pPr>
              <a:buNone/>
            </a:pPr>
            <a:endParaRPr lang="ru-RU" dirty="0" smtClean="0">
              <a:solidFill>
                <a:schemeClr val="tx1">
                  <a:lumMod val="85000"/>
                  <a:lumOff val="15000"/>
                </a:schemeClr>
              </a:solidFill>
            </a:endParaRPr>
          </a:p>
          <a:p>
            <a:r>
              <a:rPr lang="ru-RU" b="1" i="1" dirty="0">
                <a:solidFill>
                  <a:schemeClr val="tx1">
                    <a:lumMod val="85000"/>
                    <a:lumOff val="15000"/>
                  </a:schemeClr>
                </a:solidFill>
              </a:rPr>
              <a:t>л</a:t>
            </a:r>
            <a:r>
              <a:rPr lang="ru-RU" b="1" i="1" dirty="0" smtClean="0">
                <a:solidFill>
                  <a:schemeClr val="tx1">
                    <a:lumMod val="85000"/>
                    <a:lumOff val="15000"/>
                  </a:schemeClr>
                </a:solidFill>
              </a:rPr>
              <a:t>ингвистическим корпусом</a:t>
            </a:r>
            <a:r>
              <a:rPr lang="ru-RU" b="1" dirty="0" smtClean="0">
                <a:solidFill>
                  <a:schemeClr val="tx1">
                    <a:lumMod val="85000"/>
                    <a:lumOff val="15000"/>
                  </a:schemeClr>
                </a:solidFill>
              </a:rPr>
              <a:t> </a:t>
            </a:r>
            <a:r>
              <a:rPr lang="ru-RU" dirty="0" smtClean="0">
                <a:solidFill>
                  <a:schemeClr val="tx1">
                    <a:lumMod val="85000"/>
                    <a:lumOff val="15000"/>
                  </a:schemeClr>
                </a:solidFill>
              </a:rPr>
              <a:t>называют совокупность текстов, собранных в соответствии с определёнными принципами, размеченных по определённому стандарту и обеспеченных специализированной поисковой системой;</a:t>
            </a:r>
          </a:p>
          <a:p>
            <a:pPr>
              <a:buNone/>
            </a:pPr>
            <a:endParaRPr lang="ru-RU" dirty="0" smtClean="0">
              <a:solidFill>
                <a:schemeClr val="tx1">
                  <a:lumMod val="85000"/>
                  <a:lumOff val="15000"/>
                </a:schemeClr>
              </a:solidFill>
            </a:endParaRPr>
          </a:p>
          <a:p>
            <a:pPr>
              <a:buNone/>
            </a:pPr>
            <a:r>
              <a:rPr lang="ru-RU" dirty="0" smtClean="0">
                <a:solidFill>
                  <a:schemeClr val="tx1">
                    <a:lumMod val="85000"/>
                    <a:lumOff val="15000"/>
                  </a:schemeClr>
                </a:solidFill>
              </a:rPr>
              <a:t>	иногда корпусом, или </a:t>
            </a:r>
            <a:r>
              <a:rPr lang="ru-RU" b="1" i="1" dirty="0" smtClean="0">
                <a:solidFill>
                  <a:schemeClr val="tx1">
                    <a:lumMod val="85000"/>
                    <a:lumOff val="15000"/>
                  </a:schemeClr>
                </a:solidFill>
              </a:rPr>
              <a:t>«корпусом первого порядка»</a:t>
            </a:r>
            <a:r>
              <a:rPr lang="ru-RU" dirty="0" smtClean="0">
                <a:solidFill>
                  <a:schemeClr val="tx1">
                    <a:lumMod val="85000"/>
                    <a:lumOff val="15000"/>
                  </a:schemeClr>
                </a:solidFill>
              </a:rPr>
              <a:t>, называют просто любое собрание текстов, объединённых каким-то общим признаком (языком, жанром, автором, периодом создания текстов). </a:t>
            </a:r>
          </a:p>
          <a:p>
            <a:pPr algn="r">
              <a:buNone/>
            </a:pPr>
            <a:r>
              <a:rPr lang="en-US" sz="2000" dirty="0" smtClean="0">
                <a:solidFill>
                  <a:schemeClr val="tx1">
                    <a:lumMod val="85000"/>
                    <a:lumOff val="15000"/>
                  </a:schemeClr>
                </a:solidFill>
              </a:rPr>
              <a:t>https://ru.wikipedia.org/wiki/</a:t>
            </a:r>
            <a:r>
              <a:rPr lang="ru-RU" sz="2000" dirty="0" err="1" smtClean="0">
                <a:solidFill>
                  <a:schemeClr val="tx1">
                    <a:lumMod val="85000"/>
                    <a:lumOff val="15000"/>
                  </a:schemeClr>
                </a:solidFill>
              </a:rPr>
              <a:t>Корпусная_лингвистика</a:t>
            </a:r>
            <a:endParaRPr lang="ru-RU" sz="2000" dirty="0" smtClean="0">
              <a:solidFill>
                <a:schemeClr val="tx1">
                  <a:lumMod val="85000"/>
                  <a:lumOff val="15000"/>
                </a:schemeClr>
              </a:solidFill>
            </a:endParaRPr>
          </a:p>
          <a:p>
            <a:endParaRPr lang="ru-RU" dirty="0" smtClean="0">
              <a:solidFill>
                <a:schemeClr val="tx1">
                  <a:lumMod val="85000"/>
                  <a:lumOff val="1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solidFill>
                  <a:srgbClr val="7030A0"/>
                </a:solidFill>
              </a:rPr>
              <a:t>НКРЯ</a:t>
            </a:r>
            <a:endParaRPr lang="ru-RU" dirty="0">
              <a:solidFill>
                <a:srgbClr val="7030A0"/>
              </a:solidFill>
            </a:endParaRPr>
          </a:p>
        </p:txBody>
      </p:sp>
      <p:sp>
        <p:nvSpPr>
          <p:cNvPr id="3" name="Подзаголовок 2"/>
          <p:cNvSpPr>
            <a:spLocks noGrp="1"/>
          </p:cNvSpPr>
          <p:nvPr>
            <p:ph idx="1"/>
          </p:nvPr>
        </p:nvSpPr>
        <p:spPr/>
        <p:txBody>
          <a:bodyPr>
            <a:normAutofit fontScale="92500" lnSpcReduction="20000"/>
          </a:bodyPr>
          <a:lstStyle/>
          <a:p>
            <a:r>
              <a:rPr lang="ru-RU" dirty="0" smtClean="0">
                <a:solidFill>
                  <a:schemeClr val="tx1">
                    <a:lumMod val="85000"/>
                    <a:lumOff val="15000"/>
                  </a:schemeClr>
                </a:solidFill>
              </a:rPr>
              <a:t>Сколько падежей и какие в аннотации НКРЯ?</a:t>
            </a:r>
          </a:p>
          <a:p>
            <a:r>
              <a:rPr lang="ru-RU" dirty="0" smtClean="0">
                <a:solidFill>
                  <a:schemeClr val="tx1">
                    <a:lumMod val="85000"/>
                    <a:lumOff val="15000"/>
                  </a:schemeClr>
                </a:solidFill>
              </a:rPr>
              <a:t>Приведите аргументы в пользу мужского</a:t>
            </a:r>
            <a:r>
              <a:rPr lang="en-US" dirty="0" smtClean="0">
                <a:solidFill>
                  <a:schemeClr val="tx1">
                    <a:lumMod val="85000"/>
                    <a:lumOff val="15000"/>
                  </a:schemeClr>
                </a:solidFill>
              </a:rPr>
              <a:t>/</a:t>
            </a:r>
            <a:r>
              <a:rPr lang="ru-RU" dirty="0" smtClean="0">
                <a:solidFill>
                  <a:schemeClr val="tx1">
                    <a:lumMod val="85000"/>
                    <a:lumOff val="15000"/>
                  </a:schemeClr>
                </a:solidFill>
              </a:rPr>
              <a:t>среднего рода «кофе».</a:t>
            </a:r>
          </a:p>
          <a:p>
            <a:r>
              <a:rPr lang="ru-RU" dirty="0" smtClean="0">
                <a:solidFill>
                  <a:schemeClr val="tx1">
                    <a:lumMod val="85000"/>
                    <a:lumOff val="15000"/>
                  </a:schemeClr>
                </a:solidFill>
              </a:rPr>
              <a:t>Обоснуйте своё решение с помощью корпусных данных.</a:t>
            </a:r>
          </a:p>
          <a:p>
            <a:r>
              <a:rPr lang="ru-RU" dirty="0" smtClean="0">
                <a:solidFill>
                  <a:schemeClr val="tx1">
                    <a:lumMod val="85000"/>
                    <a:lumOff val="15000"/>
                  </a:schemeClr>
                </a:solidFill>
              </a:rPr>
              <a:t>«На Украине», «в Украине» -- каковы тенденции и какой </a:t>
            </a:r>
            <a:r>
              <a:rPr lang="ru-RU" dirty="0" err="1" smtClean="0">
                <a:solidFill>
                  <a:schemeClr val="tx1">
                    <a:lumMod val="85000"/>
                    <a:lumOff val="15000"/>
                  </a:schemeClr>
                </a:solidFill>
              </a:rPr>
              <a:t>ин-фы</a:t>
            </a:r>
            <a:r>
              <a:rPr lang="ru-RU" dirty="0" smtClean="0">
                <a:solidFill>
                  <a:schemeClr val="tx1">
                    <a:lumMod val="85000"/>
                    <a:lumOff val="15000"/>
                  </a:schemeClr>
                </a:solidFill>
              </a:rPr>
              <a:t> явно не хватает?</a:t>
            </a:r>
          </a:p>
          <a:p>
            <a:r>
              <a:rPr lang="ru-RU" dirty="0" smtClean="0">
                <a:solidFill>
                  <a:schemeClr val="tx1">
                    <a:lumMod val="85000"/>
                    <a:lumOff val="15000"/>
                  </a:schemeClr>
                </a:solidFill>
              </a:rPr>
              <a:t>«творожник</a:t>
            </a:r>
            <a:r>
              <a:rPr lang="en-US" dirty="0" smtClean="0">
                <a:solidFill>
                  <a:schemeClr val="tx1">
                    <a:lumMod val="85000"/>
                    <a:lumOff val="15000"/>
                  </a:schemeClr>
                </a:solidFill>
              </a:rPr>
              <a:t>/</a:t>
            </a:r>
            <a:r>
              <a:rPr lang="ru-RU" dirty="0" smtClean="0">
                <a:solidFill>
                  <a:schemeClr val="tx1">
                    <a:lumMod val="85000"/>
                    <a:lumOff val="15000"/>
                  </a:schemeClr>
                </a:solidFill>
              </a:rPr>
              <a:t>сырник», «</a:t>
            </a:r>
            <a:r>
              <a:rPr lang="ru-RU" dirty="0" err="1" smtClean="0">
                <a:solidFill>
                  <a:schemeClr val="tx1">
                    <a:lumMod val="85000"/>
                    <a:lumOff val="15000"/>
                  </a:schemeClr>
                </a:solidFill>
              </a:rPr>
              <a:t>поребрик</a:t>
            </a:r>
            <a:r>
              <a:rPr lang="en-US" dirty="0" smtClean="0">
                <a:solidFill>
                  <a:schemeClr val="tx1">
                    <a:lumMod val="85000"/>
                    <a:lumOff val="15000"/>
                  </a:schemeClr>
                </a:solidFill>
              </a:rPr>
              <a:t>/</a:t>
            </a:r>
            <a:r>
              <a:rPr lang="ru-RU" dirty="0" smtClean="0">
                <a:solidFill>
                  <a:schemeClr val="tx1">
                    <a:lumMod val="85000"/>
                    <a:lumOff val="15000"/>
                  </a:schemeClr>
                </a:solidFill>
              </a:rPr>
              <a:t>бордюр» -- что мы можем узнать из НКРЯ и что не можем.</a:t>
            </a:r>
          </a:p>
          <a:p>
            <a:r>
              <a:rPr lang="ru-RU" dirty="0" smtClean="0">
                <a:solidFill>
                  <a:schemeClr val="tx1">
                    <a:lumMod val="85000"/>
                    <a:lumOff val="15000"/>
                  </a:schemeClr>
                </a:solidFill>
              </a:rPr>
              <a:t>«воскресение» и «воскресенье» -- диахрония.</a:t>
            </a:r>
          </a:p>
          <a:p>
            <a:endParaRPr lang="ru-RU"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en-US" dirty="0" smtClean="0">
                <a:solidFill>
                  <a:srgbClr val="7030A0"/>
                </a:solidFill>
              </a:rPr>
              <a:t>Web as a corpus</a:t>
            </a:r>
            <a:endParaRPr lang="ru-RU" dirty="0">
              <a:solidFill>
                <a:srgbClr val="7030A0"/>
              </a:solidFill>
            </a:endParaRPr>
          </a:p>
        </p:txBody>
      </p:sp>
      <p:sp>
        <p:nvSpPr>
          <p:cNvPr id="3" name="Подзаголовок 2"/>
          <p:cNvSpPr>
            <a:spLocks noGrp="1"/>
          </p:cNvSpPr>
          <p:nvPr>
            <p:ph idx="1"/>
          </p:nvPr>
        </p:nvSpPr>
        <p:spPr/>
        <p:txBody>
          <a:bodyPr>
            <a:normAutofit fontScale="85000" lnSpcReduction="10000"/>
          </a:bodyPr>
          <a:lstStyle/>
          <a:p>
            <a:pPr>
              <a:buFont typeface="Wingdings" pitchFamily="2" charset="2"/>
              <a:buChar char="ü"/>
            </a:pPr>
            <a:r>
              <a:rPr lang="ru-RU" dirty="0">
                <a:solidFill>
                  <a:schemeClr val="tx1">
                    <a:lumMod val="85000"/>
                    <a:lumOff val="15000"/>
                  </a:schemeClr>
                </a:solidFill>
              </a:rPr>
              <a:t>б</a:t>
            </a:r>
            <a:r>
              <a:rPr lang="ru-RU" dirty="0" smtClean="0">
                <a:solidFill>
                  <a:schemeClr val="tx1">
                    <a:lumMod val="85000"/>
                    <a:lumOff val="15000"/>
                  </a:schemeClr>
                </a:solidFill>
              </a:rPr>
              <a:t>ольшие данные (</a:t>
            </a:r>
            <a:r>
              <a:rPr lang="en-US" dirty="0" smtClean="0">
                <a:solidFill>
                  <a:schemeClr val="tx1">
                    <a:lumMod val="85000"/>
                    <a:lumOff val="15000"/>
                  </a:schemeClr>
                </a:solidFill>
              </a:rPr>
              <a:t>big data</a:t>
            </a:r>
            <a:r>
              <a:rPr lang="ru-RU" dirty="0" smtClean="0">
                <a:solidFill>
                  <a:schemeClr val="tx1">
                    <a:lumMod val="85000"/>
                    <a:lumOff val="15000"/>
                  </a:schemeClr>
                </a:solidFill>
              </a:rPr>
              <a:t>);</a:t>
            </a:r>
            <a:endParaRPr lang="en-US" dirty="0" smtClean="0">
              <a:solidFill>
                <a:schemeClr val="tx1">
                  <a:lumMod val="85000"/>
                  <a:lumOff val="15000"/>
                </a:schemeClr>
              </a:solidFill>
            </a:endParaRPr>
          </a:p>
          <a:p>
            <a:pPr>
              <a:buFont typeface="Wingdings" pitchFamily="2" charset="2"/>
              <a:buChar char="ü"/>
            </a:pPr>
            <a:r>
              <a:rPr lang="ru-RU" dirty="0" smtClean="0">
                <a:solidFill>
                  <a:schemeClr val="tx1">
                    <a:lumMod val="85000"/>
                    <a:lumOff val="15000"/>
                  </a:schemeClr>
                </a:solidFill>
              </a:rPr>
              <a:t>данные электронного модуса – чаты, посты;</a:t>
            </a:r>
          </a:p>
          <a:p>
            <a:pPr>
              <a:buFont typeface="Wingdings" pitchFamily="2" charset="2"/>
              <a:buChar char="ü"/>
            </a:pPr>
            <a:r>
              <a:rPr lang="ru-RU" dirty="0" smtClean="0">
                <a:solidFill>
                  <a:schemeClr val="tx1">
                    <a:lumMod val="85000"/>
                    <a:lumOff val="15000"/>
                  </a:schemeClr>
                </a:solidFill>
              </a:rPr>
              <a:t>возможность извлекать некоторые метаданные, которых нет в созданных корпусах;</a:t>
            </a:r>
          </a:p>
          <a:p>
            <a:pPr>
              <a:buFont typeface="Wingdings" pitchFamily="2" charset="2"/>
              <a:buChar char="ü"/>
            </a:pPr>
            <a:r>
              <a:rPr lang="ru-RU" dirty="0">
                <a:solidFill>
                  <a:schemeClr val="tx1">
                    <a:lumMod val="85000"/>
                    <a:lumOff val="15000"/>
                  </a:schemeClr>
                </a:solidFill>
              </a:rPr>
              <a:t>в</a:t>
            </a:r>
            <a:r>
              <a:rPr lang="ru-RU" dirty="0" smtClean="0">
                <a:solidFill>
                  <a:schemeClr val="tx1">
                    <a:lumMod val="85000"/>
                    <a:lumOff val="15000"/>
                  </a:schemeClr>
                </a:solidFill>
              </a:rPr>
              <a:t>озможность извлекать необычную аннотацию;</a:t>
            </a:r>
          </a:p>
          <a:p>
            <a:pPr>
              <a:buNone/>
            </a:pPr>
            <a:r>
              <a:rPr lang="ru-RU" dirty="0" smtClean="0">
                <a:solidFill>
                  <a:schemeClr val="tx1">
                    <a:lumMod val="85000"/>
                    <a:lumOff val="15000"/>
                  </a:schemeClr>
                </a:solidFill>
              </a:rPr>
              <a:t>НО! нужно придумать, как, что и откуда извлекать;</a:t>
            </a:r>
          </a:p>
          <a:p>
            <a:pPr>
              <a:buFont typeface="Wingdings" pitchFamily="2" charset="2"/>
              <a:buChar char="ü"/>
            </a:pPr>
            <a:r>
              <a:rPr lang="ru-RU" dirty="0">
                <a:solidFill>
                  <a:schemeClr val="tx1">
                    <a:lumMod val="85000"/>
                    <a:lumOff val="15000"/>
                  </a:schemeClr>
                </a:solidFill>
              </a:rPr>
              <a:t>э</a:t>
            </a:r>
            <a:r>
              <a:rPr lang="ru-RU" dirty="0" smtClean="0">
                <a:solidFill>
                  <a:schemeClr val="tx1">
                    <a:lumMod val="85000"/>
                    <a:lumOff val="15000"/>
                  </a:schemeClr>
                </a:solidFill>
              </a:rPr>
              <a:t>то уже не сафари, а джунгли</a:t>
            </a:r>
          </a:p>
          <a:p>
            <a:pPr>
              <a:buFont typeface="Wingdings" pitchFamily="2" charset="2"/>
              <a:buChar char="ü"/>
            </a:pPr>
            <a:endParaRPr lang="ru-RU" dirty="0" smtClean="0">
              <a:solidFill>
                <a:schemeClr val="tx1">
                  <a:lumMod val="85000"/>
                  <a:lumOff val="15000"/>
                </a:schemeClr>
              </a:solidFill>
            </a:endParaRPr>
          </a:p>
          <a:p>
            <a:pPr>
              <a:buFont typeface="Wingdings" pitchFamily="2" charset="2"/>
              <a:buChar char="ü"/>
            </a:pPr>
            <a:r>
              <a:rPr lang="en-US" dirty="0" err="1" smtClean="0">
                <a:solidFill>
                  <a:schemeClr val="tx1">
                    <a:lumMod val="85000"/>
                    <a:lumOff val="15000"/>
                  </a:schemeClr>
                </a:solidFill>
              </a:rPr>
              <a:t>crowdsourcing</a:t>
            </a:r>
            <a:endParaRPr lang="ru-RU" dirty="0" smtClean="0">
              <a:solidFill>
                <a:schemeClr val="tx1">
                  <a:lumMod val="85000"/>
                  <a:lumOff val="15000"/>
                </a:schemeClr>
              </a:solidFill>
            </a:endParaRPr>
          </a:p>
          <a:p>
            <a:pPr algn="r">
              <a:buNone/>
            </a:pPr>
            <a:endParaRPr lang="ru-RU" dirty="0" smtClean="0">
              <a:solidFill>
                <a:schemeClr val="tx1">
                  <a:lumMod val="85000"/>
                  <a:lumOff val="15000"/>
                </a:schemeClr>
              </a:solidFill>
            </a:endParaRPr>
          </a:p>
          <a:p>
            <a:pPr>
              <a:buFont typeface="Wingdings" pitchFamily="2" charset="2"/>
              <a:buChar char="ü"/>
            </a:pPr>
            <a:endParaRPr lang="ru-RU" dirty="0">
              <a:solidFill>
                <a:schemeClr val="tx1">
                  <a:lumMod val="85000"/>
                  <a:lumOff val="15000"/>
                </a:scheme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l"/>
            <a:r>
              <a:rPr lang="en-US" dirty="0" smtClean="0">
                <a:solidFill>
                  <a:srgbClr val="7030A0"/>
                </a:solidFill>
              </a:rPr>
              <a:t>Web as a </a:t>
            </a:r>
            <a:r>
              <a:rPr lang="en-US" dirty="0" smtClean="0">
                <a:solidFill>
                  <a:srgbClr val="7030A0"/>
                </a:solidFill>
              </a:rPr>
              <a:t>corpus</a:t>
            </a:r>
            <a:r>
              <a:rPr lang="ru-RU" dirty="0" smtClean="0">
                <a:solidFill>
                  <a:srgbClr val="7030A0"/>
                </a:solidFill>
              </a:rPr>
              <a:t>: </a:t>
            </a:r>
            <a:r>
              <a:rPr lang="en-US" dirty="0" err="1" smtClean="0">
                <a:solidFill>
                  <a:schemeClr val="accent4">
                    <a:lumMod val="75000"/>
                  </a:schemeClr>
                </a:solidFill>
              </a:rPr>
              <a:t>crowdsourcing</a:t>
            </a:r>
            <a:endParaRPr lang="ru-RU" dirty="0">
              <a:solidFill>
                <a:schemeClr val="accent4">
                  <a:lumMod val="75000"/>
                </a:schemeClr>
              </a:solidFill>
            </a:endParaRPr>
          </a:p>
        </p:txBody>
      </p:sp>
      <p:sp>
        <p:nvSpPr>
          <p:cNvPr id="3" name="Подзаголовок 2"/>
          <p:cNvSpPr>
            <a:spLocks noGrp="1"/>
          </p:cNvSpPr>
          <p:nvPr>
            <p:ph idx="1"/>
          </p:nvPr>
        </p:nvSpPr>
        <p:spPr/>
        <p:txBody>
          <a:bodyPr>
            <a:normAutofit/>
          </a:bodyPr>
          <a:lstStyle/>
          <a:p>
            <a:pPr>
              <a:buFont typeface="Wingdings" pitchFamily="2" charset="2"/>
              <a:buChar char="v"/>
            </a:pPr>
            <a:r>
              <a:rPr lang="en-US" dirty="0" smtClean="0">
                <a:solidFill>
                  <a:schemeClr val="tx1">
                    <a:lumMod val="85000"/>
                    <a:lumOff val="15000"/>
                  </a:schemeClr>
                </a:solidFill>
                <a:hlinkClick r:id="rId2"/>
              </a:rPr>
              <a:t>https://www.urbandictionary.com</a:t>
            </a:r>
            <a:r>
              <a:rPr lang="en-US" dirty="0" smtClean="0">
                <a:solidFill>
                  <a:schemeClr val="tx1">
                    <a:lumMod val="85000"/>
                    <a:lumOff val="15000"/>
                  </a:schemeClr>
                </a:solidFill>
                <a:hlinkClick r:id="rId2"/>
              </a:rPr>
              <a:t>/</a:t>
            </a:r>
            <a:endParaRPr lang="en-US" dirty="0" smtClean="0">
              <a:solidFill>
                <a:schemeClr val="tx1">
                  <a:lumMod val="85000"/>
                  <a:lumOff val="15000"/>
                </a:schemeClr>
              </a:solidFill>
            </a:endParaRPr>
          </a:p>
          <a:p>
            <a:pPr>
              <a:buNone/>
            </a:pPr>
            <a:endParaRPr lang="en-US" dirty="0" smtClean="0">
              <a:solidFill>
                <a:schemeClr val="tx1">
                  <a:lumMod val="85000"/>
                  <a:lumOff val="15000"/>
                </a:schemeClr>
              </a:solidFill>
            </a:endParaRPr>
          </a:p>
          <a:p>
            <a:pPr>
              <a:buFont typeface="Wingdings" pitchFamily="2" charset="2"/>
              <a:buChar char="v"/>
            </a:pPr>
            <a:r>
              <a:rPr lang="en-US" dirty="0" smtClean="0"/>
              <a:t>De </a:t>
            </a:r>
            <a:r>
              <a:rPr lang="en-US" dirty="0" err="1" smtClean="0"/>
              <a:t>Marneffe</a:t>
            </a:r>
            <a:r>
              <a:rPr lang="en-US" dirty="0" smtClean="0"/>
              <a:t> et al.: 177 Mechanical Turk workers were </a:t>
            </a:r>
            <a:r>
              <a:rPr lang="en-US" dirty="0" smtClean="0"/>
              <a:t>asked to decide </a:t>
            </a:r>
            <a:r>
              <a:rPr lang="en-US" dirty="0" smtClean="0"/>
              <a:t>whether the bold-faced event described in the </a:t>
            </a:r>
            <a:r>
              <a:rPr lang="en-US" dirty="0" smtClean="0"/>
              <a:t>sentence did </a:t>
            </a:r>
            <a:r>
              <a:rPr lang="en-US" dirty="0" smtClean="0"/>
              <a:t>(or will) </a:t>
            </a:r>
            <a:r>
              <a:rPr lang="en-US" dirty="0" smtClean="0"/>
              <a:t>happen</a:t>
            </a:r>
            <a:endParaRPr lang="en-US" dirty="0" smtClean="0">
              <a:solidFill>
                <a:schemeClr val="tx1">
                  <a:lumMod val="85000"/>
                  <a:lumOff val="15000"/>
                </a:schemeClr>
              </a:solidFill>
            </a:endParaRPr>
          </a:p>
          <a:p>
            <a:pPr>
              <a:buFont typeface="Wingdings" pitchFamily="2" charset="2"/>
              <a:buChar char="v"/>
            </a:pPr>
            <a:endParaRPr lang="ru-RU" dirty="0" smtClean="0">
              <a:solidFill>
                <a:schemeClr val="tx1">
                  <a:lumMod val="85000"/>
                  <a:lumOff val="15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l"/>
            <a:r>
              <a:rPr lang="en-US" dirty="0" smtClean="0">
                <a:solidFill>
                  <a:srgbClr val="7030A0"/>
                </a:solidFill>
              </a:rPr>
              <a:t>Web as a </a:t>
            </a:r>
            <a:r>
              <a:rPr lang="en-US" dirty="0" smtClean="0">
                <a:solidFill>
                  <a:srgbClr val="7030A0"/>
                </a:solidFill>
              </a:rPr>
              <a:t>corpus</a:t>
            </a:r>
            <a:r>
              <a:rPr lang="ru-RU" dirty="0" smtClean="0">
                <a:solidFill>
                  <a:srgbClr val="7030A0"/>
                </a:solidFill>
              </a:rPr>
              <a:t>: </a:t>
            </a:r>
            <a:r>
              <a:rPr lang="en-US" dirty="0" err="1" smtClean="0">
                <a:solidFill>
                  <a:schemeClr val="accent4">
                    <a:lumMod val="75000"/>
                  </a:schemeClr>
                </a:solidFill>
              </a:rPr>
              <a:t>crowdsourcing</a:t>
            </a:r>
            <a:endParaRPr lang="ru-RU" dirty="0">
              <a:solidFill>
                <a:schemeClr val="accent4">
                  <a:lumMod val="75000"/>
                </a:schemeClr>
              </a:solidFill>
            </a:endParaRPr>
          </a:p>
        </p:txBody>
      </p:sp>
      <p:sp>
        <p:nvSpPr>
          <p:cNvPr id="3" name="Подзаголовок 2"/>
          <p:cNvSpPr>
            <a:spLocks noGrp="1"/>
          </p:cNvSpPr>
          <p:nvPr>
            <p:ph idx="1"/>
          </p:nvPr>
        </p:nvSpPr>
        <p:spPr>
          <a:xfrm>
            <a:off x="457200" y="1214422"/>
            <a:ext cx="8229600" cy="4911741"/>
          </a:xfrm>
        </p:spPr>
        <p:txBody>
          <a:bodyPr>
            <a:normAutofit lnSpcReduction="10000"/>
          </a:bodyPr>
          <a:lstStyle/>
          <a:p>
            <a:pPr>
              <a:buFont typeface="Wingdings" pitchFamily="2" charset="2"/>
              <a:buChar char="v"/>
            </a:pPr>
            <a:r>
              <a:rPr lang="en-US" sz="2400" dirty="0" smtClean="0"/>
              <a:t>Standard semantic analysis (SSA) – non-</a:t>
            </a:r>
            <a:r>
              <a:rPr lang="en-US" sz="2400" dirty="0" err="1" smtClean="0"/>
              <a:t>factive</a:t>
            </a:r>
            <a:r>
              <a:rPr lang="en-US" sz="2400" dirty="0" smtClean="0"/>
              <a:t> verbs (</a:t>
            </a:r>
            <a:r>
              <a:rPr lang="en-US" sz="2400" i="1" dirty="0" smtClean="0"/>
              <a:t>say</a:t>
            </a:r>
            <a:r>
              <a:rPr lang="en-US" sz="2400" dirty="0" smtClean="0"/>
              <a:t>, </a:t>
            </a:r>
            <a:r>
              <a:rPr lang="en-US" sz="2400" i="1" dirty="0" smtClean="0"/>
              <a:t>think</a:t>
            </a:r>
            <a:r>
              <a:rPr lang="en-US" sz="2400" dirty="0" smtClean="0"/>
              <a:t>, </a:t>
            </a:r>
            <a:r>
              <a:rPr lang="en-US" sz="2400" i="1" dirty="0" smtClean="0"/>
              <a:t>report</a:t>
            </a:r>
            <a:r>
              <a:rPr lang="en-US" sz="2400" dirty="0" smtClean="0"/>
              <a:t>) do not convey an assumption </a:t>
            </a:r>
            <a:r>
              <a:rPr lang="en-US" sz="2400" dirty="0" smtClean="0"/>
              <a:t>on whether the bold-faced event described in the sentence did (or will) </a:t>
            </a:r>
            <a:r>
              <a:rPr lang="en-US" sz="2400" dirty="0" smtClean="0"/>
              <a:t>happen</a:t>
            </a:r>
          </a:p>
          <a:p>
            <a:pPr>
              <a:buFont typeface="Wingdings" pitchFamily="2" charset="2"/>
              <a:buChar char="v"/>
            </a:pPr>
            <a:r>
              <a:rPr lang="en-US" sz="2400" dirty="0" smtClean="0"/>
              <a:t>Prediction of the SSA:</a:t>
            </a:r>
          </a:p>
          <a:p>
            <a:pPr>
              <a:buFont typeface="Wingdings" pitchFamily="2" charset="2"/>
              <a:buChar char="v"/>
            </a:pPr>
            <a:r>
              <a:rPr lang="en-US" sz="2400" dirty="0" err="1" smtClean="0"/>
              <a:t>Uu</a:t>
            </a:r>
            <a:r>
              <a:rPr lang="en-US" sz="2400" dirty="0" smtClean="0"/>
              <a:t> – unknown</a:t>
            </a:r>
          </a:p>
          <a:p>
            <a:pPr>
              <a:buNone/>
            </a:pPr>
            <a:endParaRPr lang="en-US" sz="2400" dirty="0" smtClean="0"/>
          </a:p>
          <a:p>
            <a:pPr>
              <a:buFont typeface="Wingdings" pitchFamily="2" charset="2"/>
              <a:buChar char="v"/>
            </a:pPr>
            <a:r>
              <a:rPr lang="en-US" sz="2400" dirty="0" smtClean="0"/>
              <a:t>De </a:t>
            </a:r>
            <a:r>
              <a:rPr lang="en-US" sz="2400" dirty="0" err="1" smtClean="0"/>
              <a:t>Marneffe</a:t>
            </a:r>
            <a:r>
              <a:rPr lang="en-US" sz="2400" dirty="0" smtClean="0"/>
              <a:t> et al.: </a:t>
            </a:r>
          </a:p>
          <a:p>
            <a:pPr>
              <a:buFont typeface="Wingdings" pitchFamily="2" charset="2"/>
              <a:buChar char="v"/>
            </a:pPr>
            <a:r>
              <a:rPr lang="en-US" sz="2400" dirty="0" smtClean="0"/>
              <a:t>Results:</a:t>
            </a:r>
          </a:p>
          <a:p>
            <a:pPr>
              <a:buFont typeface="Wingdings" pitchFamily="2" charset="2"/>
              <a:buChar char="v"/>
            </a:pPr>
            <a:r>
              <a:rPr lang="en-US" sz="2400" dirty="0" smtClean="0"/>
              <a:t>CT+  certainly true</a:t>
            </a:r>
          </a:p>
          <a:p>
            <a:pPr>
              <a:buFont typeface="Wingdings" pitchFamily="2" charset="2"/>
              <a:buChar char="v"/>
            </a:pPr>
            <a:r>
              <a:rPr lang="en-US" sz="2400" dirty="0" smtClean="0"/>
              <a:t>PR+  probably true</a:t>
            </a:r>
          </a:p>
          <a:p>
            <a:pPr>
              <a:buFont typeface="Wingdings" pitchFamily="2" charset="2"/>
              <a:buChar char="v"/>
            </a:pPr>
            <a:r>
              <a:rPr lang="en-US" sz="2400" dirty="0" smtClean="0"/>
              <a:t>PS+ possibly true</a:t>
            </a:r>
          </a:p>
          <a:p>
            <a:pPr>
              <a:buFont typeface="Wingdings" pitchFamily="2" charset="2"/>
              <a:buChar char="v"/>
            </a:pPr>
            <a:endParaRPr lang="en-US" sz="2400" dirty="0" smtClean="0"/>
          </a:p>
          <a:p>
            <a:pPr>
              <a:buFont typeface="Wingdings" pitchFamily="2" charset="2"/>
              <a:buChar char="v"/>
            </a:pPr>
            <a:endParaRPr lang="en-US" dirty="0" smtClean="0">
              <a:solidFill>
                <a:schemeClr val="tx1">
                  <a:lumMod val="85000"/>
                  <a:lumOff val="15000"/>
                </a:schemeClr>
              </a:solidFill>
            </a:endParaRPr>
          </a:p>
          <a:p>
            <a:pPr>
              <a:buFont typeface="Wingdings" pitchFamily="2" charset="2"/>
              <a:buChar char="v"/>
            </a:pPr>
            <a:endParaRPr lang="ru-RU" dirty="0" smtClean="0">
              <a:solidFill>
                <a:schemeClr val="tx1">
                  <a:lumMod val="85000"/>
                  <a:lumOff val="15000"/>
                </a:schemeClr>
              </a:solidFill>
            </a:endParaRPr>
          </a:p>
        </p:txBody>
      </p:sp>
      <p:pic>
        <p:nvPicPr>
          <p:cNvPr id="6" name="Picture 2"/>
          <p:cNvPicPr>
            <a:picLocks noChangeAspect="1" noChangeArrowheads="1"/>
          </p:cNvPicPr>
          <p:nvPr/>
        </p:nvPicPr>
        <p:blipFill>
          <a:blip r:embed="rId2"/>
          <a:srcRect/>
          <a:stretch>
            <a:fillRect/>
          </a:stretch>
        </p:blipFill>
        <p:spPr bwMode="auto">
          <a:xfrm>
            <a:off x="3857620" y="2357430"/>
            <a:ext cx="4714908" cy="3429024"/>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l"/>
            <a:r>
              <a:rPr lang="ru-RU" sz="3200" dirty="0" smtClean="0">
                <a:solidFill>
                  <a:srgbClr val="7030A0"/>
                </a:solidFill>
              </a:rPr>
              <a:t>Экспрессивные указательные местоимения</a:t>
            </a:r>
            <a:endParaRPr lang="ru-RU" sz="3200" dirty="0">
              <a:solidFill>
                <a:srgbClr val="7030A0"/>
              </a:solidFill>
            </a:endParaRPr>
          </a:p>
        </p:txBody>
      </p:sp>
      <p:sp>
        <p:nvSpPr>
          <p:cNvPr id="3" name="Содержимое 2"/>
          <p:cNvSpPr>
            <a:spLocks noGrp="1"/>
          </p:cNvSpPr>
          <p:nvPr>
            <p:ph idx="1"/>
          </p:nvPr>
        </p:nvSpPr>
        <p:spPr/>
        <p:txBody>
          <a:bodyPr>
            <a:normAutofit lnSpcReduction="10000"/>
          </a:bodyPr>
          <a:lstStyle/>
          <a:p>
            <a:endParaRPr lang="ru-RU" dirty="0" smtClean="0"/>
          </a:p>
          <a:p>
            <a:pPr>
              <a:buNone/>
            </a:pPr>
            <a:endParaRPr lang="ru-RU" dirty="0"/>
          </a:p>
          <a:p>
            <a:endParaRPr lang="ru-RU" dirty="0" smtClean="0"/>
          </a:p>
          <a:p>
            <a:endParaRPr lang="ru-RU" dirty="0"/>
          </a:p>
          <a:p>
            <a:endParaRPr lang="ru-RU" dirty="0" smtClean="0"/>
          </a:p>
          <a:p>
            <a:endParaRPr lang="ru-RU" dirty="0"/>
          </a:p>
          <a:p>
            <a:endParaRPr lang="ru-RU" dirty="0" smtClean="0"/>
          </a:p>
          <a:p>
            <a:pPr algn="r"/>
            <a:r>
              <a:rPr lang="en-US" sz="2400" dirty="0" smtClean="0">
                <a:solidFill>
                  <a:schemeClr val="tx1">
                    <a:lumMod val="85000"/>
                    <a:lumOff val="15000"/>
                  </a:schemeClr>
                </a:solidFill>
              </a:rPr>
              <a:t>Acton and Potts, 2013; Potts, 2013</a:t>
            </a:r>
            <a:endParaRPr lang="ru-RU" sz="2400" dirty="0">
              <a:solidFill>
                <a:schemeClr val="tx1">
                  <a:lumMod val="85000"/>
                  <a:lumOff val="15000"/>
                </a:scheme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dirty="0" smtClean="0">
                <a:solidFill>
                  <a:srgbClr val="7030A0"/>
                </a:solidFill>
              </a:rPr>
              <a:t>До Трампа: </a:t>
            </a:r>
            <a:r>
              <a:rPr lang="en-US" dirty="0" smtClean="0">
                <a:solidFill>
                  <a:srgbClr val="7030A0"/>
                </a:solidFill>
              </a:rPr>
              <a:t>Sarah </a:t>
            </a:r>
            <a:r>
              <a:rPr lang="en-US" dirty="0" err="1" smtClean="0">
                <a:solidFill>
                  <a:srgbClr val="7030A0"/>
                </a:solidFill>
              </a:rPr>
              <a:t>Palin</a:t>
            </a:r>
            <a:endParaRPr lang="ru-RU" dirty="0">
              <a:solidFill>
                <a:srgbClr val="7030A0"/>
              </a:solidFill>
            </a:endParaRPr>
          </a:p>
        </p:txBody>
      </p:sp>
      <p:sp>
        <p:nvSpPr>
          <p:cNvPr id="3" name="Содержимое 2"/>
          <p:cNvSpPr>
            <a:spLocks noGrp="1"/>
          </p:cNvSpPr>
          <p:nvPr>
            <p:ph idx="1"/>
          </p:nvPr>
        </p:nvSpPr>
        <p:spPr/>
        <p:txBody>
          <a:bodyPr>
            <a:normAutofit/>
          </a:bodyPr>
          <a:lstStyle/>
          <a:p>
            <a:endParaRPr lang="ru-RU" dirty="0" smtClean="0"/>
          </a:p>
          <a:p>
            <a:endParaRPr lang="ru-RU" dirty="0"/>
          </a:p>
          <a:p>
            <a:endParaRPr lang="ru-RU" dirty="0" smtClean="0"/>
          </a:p>
          <a:p>
            <a:pPr algn="ctr">
              <a:buNone/>
            </a:pPr>
            <a:r>
              <a:rPr lang="en-US" i="1" dirty="0" smtClean="0">
                <a:solidFill>
                  <a:schemeClr val="tx1">
                    <a:lumMod val="85000"/>
                    <a:lumOff val="15000"/>
                  </a:schemeClr>
                </a:solidFill>
              </a:rPr>
              <a:t>“Americans are </a:t>
            </a:r>
            <a:r>
              <a:rPr lang="en-US" i="1" dirty="0" err="1" smtClean="0">
                <a:solidFill>
                  <a:schemeClr val="tx1">
                    <a:lumMod val="85000"/>
                    <a:lumOff val="15000"/>
                  </a:schemeClr>
                </a:solidFill>
              </a:rPr>
              <a:t>cravin</a:t>
            </a:r>
            <a:r>
              <a:rPr lang="en-US" i="1" dirty="0" smtClean="0">
                <a:solidFill>
                  <a:schemeClr val="tx1">
                    <a:lumMod val="85000"/>
                    <a:lumOff val="15000"/>
                  </a:schemeClr>
                </a:solidFill>
              </a:rPr>
              <a:t>’ </a:t>
            </a:r>
            <a:r>
              <a:rPr lang="en-US" i="1" dirty="0" smtClean="0">
                <a:solidFill>
                  <a:srgbClr val="7030A0"/>
                </a:solidFill>
              </a:rPr>
              <a:t>that straight talk</a:t>
            </a:r>
            <a:r>
              <a:rPr lang="en-US" i="1" dirty="0" smtClean="0">
                <a:solidFill>
                  <a:schemeClr val="tx1">
                    <a:lumMod val="85000"/>
                    <a:lumOff val="15000"/>
                  </a:schemeClr>
                </a:solidFill>
              </a:rPr>
              <a:t>”</a:t>
            </a:r>
            <a:endParaRPr lang="ru-RU" i="1" dirty="0" smtClean="0">
              <a:solidFill>
                <a:schemeClr val="tx1">
                  <a:lumMod val="85000"/>
                  <a:lumOff val="15000"/>
                </a:schemeClr>
              </a:solidFill>
            </a:endParaRPr>
          </a:p>
          <a:p>
            <a:pPr algn="ctr">
              <a:buNone/>
            </a:pPr>
            <a:endParaRPr lang="ru-RU" i="1" dirty="0">
              <a:solidFill>
                <a:schemeClr val="tx1">
                  <a:lumMod val="85000"/>
                  <a:lumOff val="15000"/>
                </a:schemeClr>
              </a:solidFill>
            </a:endParaRPr>
          </a:p>
          <a:p>
            <a:pPr algn="ctr">
              <a:buNone/>
            </a:pPr>
            <a:endParaRPr lang="ru-RU" i="1" dirty="0" smtClean="0">
              <a:solidFill>
                <a:schemeClr val="tx1">
                  <a:lumMod val="85000"/>
                  <a:lumOff val="15000"/>
                </a:schemeClr>
              </a:solidFill>
            </a:endParaRPr>
          </a:p>
          <a:p>
            <a:pPr algn="ctr">
              <a:buNone/>
            </a:pPr>
            <a:endParaRPr lang="ru-RU" i="1" dirty="0">
              <a:solidFill>
                <a:schemeClr val="tx1">
                  <a:lumMod val="85000"/>
                  <a:lumOff val="15000"/>
                </a:schemeClr>
              </a:solidFill>
            </a:endParaRPr>
          </a:p>
          <a:p>
            <a:pPr algn="r">
              <a:buNone/>
            </a:pPr>
            <a:r>
              <a:rPr lang="en-US" sz="1800" dirty="0" smtClean="0">
                <a:solidFill>
                  <a:schemeClr val="tx1">
                    <a:lumMod val="85000"/>
                    <a:lumOff val="15000"/>
                  </a:schemeClr>
                </a:solidFill>
              </a:rPr>
              <a:t>Acton and Potts, 2013; Potts, 2013</a:t>
            </a:r>
            <a:endParaRPr lang="ru-RU" sz="1800" dirty="0" smtClean="0">
              <a:solidFill>
                <a:schemeClr val="tx1">
                  <a:lumMod val="85000"/>
                  <a:lumOff val="15000"/>
                </a:schemeClr>
              </a:solidFill>
            </a:endParaRPr>
          </a:p>
          <a:p>
            <a:pPr algn="ctr">
              <a:buNone/>
            </a:pPr>
            <a:endParaRPr lang="ru-RU" i="1" dirty="0" smtClean="0">
              <a:solidFill>
                <a:schemeClr val="tx1">
                  <a:lumMod val="85000"/>
                  <a:lumOff val="15000"/>
                </a:schemeClr>
              </a:solidFill>
            </a:endParaRPr>
          </a:p>
          <a:p>
            <a:pPr>
              <a:buNone/>
            </a:pPr>
            <a:endParaRPr lang="ru-RU"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dirty="0" smtClean="0">
                <a:solidFill>
                  <a:srgbClr val="7030A0"/>
                </a:solidFill>
              </a:rPr>
              <a:t>Бурная реакция на ее речь</a:t>
            </a:r>
            <a:endParaRPr lang="ru-RU" dirty="0">
              <a:solidFill>
                <a:srgbClr val="7030A0"/>
              </a:solidFill>
            </a:endParaRPr>
          </a:p>
        </p:txBody>
      </p:sp>
      <p:sp>
        <p:nvSpPr>
          <p:cNvPr id="4" name="Содержимое 3"/>
          <p:cNvSpPr>
            <a:spLocks noGrp="1"/>
          </p:cNvSpPr>
          <p:nvPr>
            <p:ph idx="1"/>
          </p:nvPr>
        </p:nvSpPr>
        <p:spPr/>
        <p:txBody>
          <a:bodyPr>
            <a:normAutofit fontScale="85000" lnSpcReduction="20000"/>
          </a:bodyPr>
          <a:lstStyle/>
          <a:p>
            <a:pPr>
              <a:buNone/>
            </a:pPr>
            <a:r>
              <a:rPr lang="en-US" dirty="0" smtClean="0">
                <a:solidFill>
                  <a:srgbClr val="7030A0"/>
                </a:solidFill>
              </a:rPr>
              <a:t>FoxNews.com:</a:t>
            </a:r>
          </a:p>
          <a:p>
            <a:pPr>
              <a:buNone/>
            </a:pPr>
            <a:endParaRPr lang="en-US" dirty="0" smtClean="0"/>
          </a:p>
          <a:p>
            <a:r>
              <a:rPr lang="en-US" i="1" dirty="0" smtClean="0">
                <a:solidFill>
                  <a:schemeClr val="tx1">
                    <a:lumMod val="85000"/>
                    <a:lumOff val="15000"/>
                  </a:schemeClr>
                </a:solidFill>
              </a:rPr>
              <a:t>“We feel like she talks like we do.”</a:t>
            </a:r>
          </a:p>
          <a:p>
            <a:r>
              <a:rPr lang="en-US" i="1" dirty="0" smtClean="0">
                <a:solidFill>
                  <a:schemeClr val="tx1">
                    <a:lumMod val="85000"/>
                    <a:lumOff val="15000"/>
                  </a:schemeClr>
                </a:solidFill>
              </a:rPr>
              <a:t>“She talked like real people to real people”</a:t>
            </a:r>
          </a:p>
          <a:p>
            <a:pPr>
              <a:buNone/>
            </a:pPr>
            <a:endParaRPr lang="en-US" dirty="0" smtClean="0"/>
          </a:p>
          <a:p>
            <a:pPr>
              <a:buNone/>
            </a:pPr>
            <a:r>
              <a:rPr lang="en-US" dirty="0" smtClean="0">
                <a:solidFill>
                  <a:srgbClr val="7030A0"/>
                </a:solidFill>
              </a:rPr>
              <a:t>Huffington Post:</a:t>
            </a:r>
          </a:p>
          <a:p>
            <a:pPr>
              <a:buNone/>
            </a:pPr>
            <a:endParaRPr lang="en-US" dirty="0" smtClean="0"/>
          </a:p>
          <a:p>
            <a:r>
              <a:rPr lang="en-US" i="1" dirty="0" smtClean="0">
                <a:solidFill>
                  <a:schemeClr val="tx1">
                    <a:lumMod val="85000"/>
                    <a:lumOff val="15000"/>
                  </a:schemeClr>
                </a:solidFill>
              </a:rPr>
              <a:t>“illusion of straight-talking”</a:t>
            </a:r>
          </a:p>
          <a:p>
            <a:r>
              <a:rPr lang="en-US" i="1" dirty="0" smtClean="0">
                <a:solidFill>
                  <a:schemeClr val="tx1">
                    <a:lumMod val="85000"/>
                    <a:lumOff val="15000"/>
                  </a:schemeClr>
                </a:solidFill>
              </a:rPr>
              <a:t>“pseudo-folksiness and fundamental dishonesty”</a:t>
            </a:r>
            <a:endParaRPr lang="ru-RU" i="1" dirty="0" smtClean="0">
              <a:solidFill>
                <a:schemeClr val="tx1">
                  <a:lumMod val="85000"/>
                  <a:lumOff val="15000"/>
                </a:schemeClr>
              </a:solidFill>
            </a:endParaRPr>
          </a:p>
          <a:p>
            <a:pPr algn="r">
              <a:buNone/>
            </a:pPr>
            <a:endParaRPr lang="ru-RU" sz="2100" dirty="0" smtClean="0">
              <a:solidFill>
                <a:schemeClr val="tx1">
                  <a:lumMod val="85000"/>
                  <a:lumOff val="15000"/>
                </a:schemeClr>
              </a:solidFill>
            </a:endParaRPr>
          </a:p>
          <a:p>
            <a:pPr algn="r">
              <a:buNone/>
            </a:pPr>
            <a:r>
              <a:rPr lang="en-US" sz="2100" dirty="0" smtClean="0">
                <a:solidFill>
                  <a:schemeClr val="tx1">
                    <a:lumMod val="85000"/>
                    <a:lumOff val="15000"/>
                  </a:schemeClr>
                </a:solidFill>
              </a:rPr>
              <a:t>Acton and Potts, 2013; Potts, 2013</a:t>
            </a:r>
            <a:endParaRPr lang="ru-RU" sz="2100" dirty="0" smtClean="0">
              <a:solidFill>
                <a:schemeClr val="tx1">
                  <a:lumMod val="85000"/>
                  <a:lumOff val="15000"/>
                </a:schemeClr>
              </a:solidFill>
            </a:endParaRPr>
          </a:p>
          <a:p>
            <a:endParaRPr lang="ru-RU"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dirty="0" smtClean="0">
                <a:solidFill>
                  <a:srgbClr val="7030A0"/>
                </a:solidFill>
              </a:rPr>
              <a:t>Дебаты 2008</a:t>
            </a:r>
            <a:endParaRPr lang="ru-RU" dirty="0">
              <a:solidFill>
                <a:srgbClr val="7030A0"/>
              </a:solidFill>
            </a:endParaRPr>
          </a:p>
        </p:txBody>
      </p:sp>
      <p:sp>
        <p:nvSpPr>
          <p:cNvPr id="3" name="Содержимое 2"/>
          <p:cNvSpPr>
            <a:spLocks noGrp="1"/>
          </p:cNvSpPr>
          <p:nvPr>
            <p:ph idx="1"/>
          </p:nvPr>
        </p:nvSpPr>
        <p:spPr/>
        <p:txBody>
          <a:bodyPr/>
          <a:lstStyle/>
          <a:p>
            <a:r>
              <a:rPr lang="en-US" dirty="0" smtClean="0">
                <a:solidFill>
                  <a:srgbClr val="7030A0"/>
                </a:solidFill>
              </a:rPr>
              <a:t>Joe Biden</a:t>
            </a:r>
            <a:r>
              <a:rPr lang="en-US" dirty="0" smtClean="0">
                <a:solidFill>
                  <a:schemeClr val="tx1">
                    <a:lumMod val="85000"/>
                    <a:lumOff val="15000"/>
                  </a:schemeClr>
                </a:solidFill>
              </a:rPr>
              <a:t>, </a:t>
            </a:r>
            <a:r>
              <a:rPr lang="en-US" dirty="0" err="1" smtClean="0">
                <a:solidFill>
                  <a:schemeClr val="tx1">
                    <a:lumMod val="85000"/>
                    <a:lumOff val="15000"/>
                  </a:schemeClr>
                </a:solidFill>
              </a:rPr>
              <a:t>Palin’s</a:t>
            </a:r>
            <a:r>
              <a:rPr lang="en-US" dirty="0" smtClean="0">
                <a:solidFill>
                  <a:schemeClr val="tx1">
                    <a:lumMod val="85000"/>
                    <a:lumOff val="15000"/>
                  </a:schemeClr>
                </a:solidFill>
              </a:rPr>
              <a:t> opponent:</a:t>
            </a:r>
          </a:p>
          <a:p>
            <a:endParaRPr lang="en-US" dirty="0" smtClean="0">
              <a:solidFill>
                <a:schemeClr val="tx1">
                  <a:lumMod val="85000"/>
                  <a:lumOff val="15000"/>
                </a:schemeClr>
              </a:solidFill>
            </a:endParaRPr>
          </a:p>
          <a:p>
            <a:pPr>
              <a:buNone/>
            </a:pPr>
            <a:r>
              <a:rPr lang="en-US" dirty="0" smtClean="0">
                <a:solidFill>
                  <a:schemeClr val="tx1">
                    <a:lumMod val="85000"/>
                    <a:lumOff val="15000"/>
                  </a:schemeClr>
                </a:solidFill>
              </a:rPr>
              <a:t>“</a:t>
            </a:r>
            <a:r>
              <a:rPr lang="en-US" i="1" dirty="0" smtClean="0">
                <a:solidFill>
                  <a:schemeClr val="tx1">
                    <a:lumMod val="85000"/>
                    <a:lumOff val="15000"/>
                  </a:schemeClr>
                </a:solidFill>
              </a:rPr>
              <a:t>We should be helping them build schools to compete for </a:t>
            </a:r>
            <a:r>
              <a:rPr lang="en-US" i="1" dirty="0" smtClean="0">
                <a:solidFill>
                  <a:srgbClr val="7030A0"/>
                </a:solidFill>
              </a:rPr>
              <a:t>those hearts and minds of the people in the region</a:t>
            </a:r>
            <a:r>
              <a:rPr lang="en-US" i="1" dirty="0" smtClean="0">
                <a:solidFill>
                  <a:schemeClr val="tx1">
                    <a:lumMod val="85000"/>
                    <a:lumOff val="15000"/>
                  </a:schemeClr>
                </a:solidFill>
              </a:rPr>
              <a:t>”</a:t>
            </a:r>
          </a:p>
          <a:p>
            <a:pPr algn="r">
              <a:buNone/>
            </a:pPr>
            <a:endParaRPr lang="ru-RU" sz="1800" dirty="0" smtClean="0">
              <a:solidFill>
                <a:schemeClr val="tx1">
                  <a:lumMod val="85000"/>
                  <a:lumOff val="15000"/>
                </a:schemeClr>
              </a:solidFill>
            </a:endParaRPr>
          </a:p>
          <a:p>
            <a:pPr algn="r">
              <a:buNone/>
            </a:pPr>
            <a:endParaRPr lang="ru-RU" sz="1800" dirty="0">
              <a:solidFill>
                <a:schemeClr val="tx1">
                  <a:lumMod val="85000"/>
                  <a:lumOff val="15000"/>
                </a:schemeClr>
              </a:solidFill>
            </a:endParaRPr>
          </a:p>
          <a:p>
            <a:pPr algn="r">
              <a:buNone/>
            </a:pPr>
            <a:endParaRPr lang="ru-RU" sz="1800" dirty="0" smtClean="0">
              <a:solidFill>
                <a:schemeClr val="tx1">
                  <a:lumMod val="85000"/>
                  <a:lumOff val="15000"/>
                </a:schemeClr>
              </a:solidFill>
            </a:endParaRPr>
          </a:p>
          <a:p>
            <a:pPr algn="r">
              <a:buNone/>
            </a:pPr>
            <a:endParaRPr lang="ru-RU" sz="1800" dirty="0">
              <a:solidFill>
                <a:schemeClr val="tx1">
                  <a:lumMod val="85000"/>
                  <a:lumOff val="15000"/>
                </a:schemeClr>
              </a:solidFill>
            </a:endParaRPr>
          </a:p>
          <a:p>
            <a:pPr algn="r">
              <a:buNone/>
            </a:pPr>
            <a:r>
              <a:rPr lang="en-US" sz="1800" dirty="0" smtClean="0">
                <a:solidFill>
                  <a:schemeClr val="tx1">
                    <a:lumMod val="85000"/>
                    <a:lumOff val="15000"/>
                  </a:schemeClr>
                </a:solidFill>
              </a:rPr>
              <a:t>Acton and Potts, 2013; Potts, 2013</a:t>
            </a:r>
            <a:endParaRPr lang="ru-RU" sz="1800" dirty="0" smtClean="0">
              <a:solidFill>
                <a:schemeClr val="tx1">
                  <a:lumMod val="85000"/>
                  <a:lumOff val="15000"/>
                </a:schemeClr>
              </a:solidFill>
            </a:endParaRPr>
          </a:p>
          <a:p>
            <a:endParaRPr lang="ru-RU"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dirty="0" smtClean="0">
                <a:solidFill>
                  <a:srgbClr val="7030A0"/>
                </a:solidFill>
              </a:rPr>
              <a:t>И все, все, все:</a:t>
            </a:r>
            <a:endParaRPr lang="ru-RU" dirty="0">
              <a:solidFill>
                <a:srgbClr val="7030A0"/>
              </a:solidFill>
            </a:endParaRPr>
          </a:p>
        </p:txBody>
      </p:sp>
      <p:sp>
        <p:nvSpPr>
          <p:cNvPr id="3" name="Содержимое 2"/>
          <p:cNvSpPr>
            <a:spLocks noGrp="1"/>
          </p:cNvSpPr>
          <p:nvPr>
            <p:ph idx="1"/>
          </p:nvPr>
        </p:nvSpPr>
        <p:spPr/>
        <p:txBody>
          <a:bodyPr/>
          <a:lstStyle/>
          <a:p>
            <a:r>
              <a:rPr lang="ru-RU" dirty="0" smtClean="0">
                <a:solidFill>
                  <a:schemeClr val="tx1">
                    <a:lumMod val="85000"/>
                    <a:lumOff val="15000"/>
                  </a:schemeClr>
                </a:solidFill>
              </a:rPr>
              <a:t>В полиции: </a:t>
            </a:r>
            <a:r>
              <a:rPr lang="en-US" i="1" dirty="0" smtClean="0">
                <a:solidFill>
                  <a:schemeClr val="tx1">
                    <a:lumMod val="85000"/>
                    <a:lumOff val="15000"/>
                  </a:schemeClr>
                </a:solidFill>
              </a:rPr>
              <a:t>make </a:t>
            </a:r>
            <a:r>
              <a:rPr lang="en-US" i="1" dirty="0" smtClean="0">
                <a:solidFill>
                  <a:srgbClr val="7030A0"/>
                </a:solidFill>
              </a:rPr>
              <a:t>that phone call </a:t>
            </a:r>
            <a:r>
              <a:rPr lang="en-US" i="1" dirty="0" smtClean="0">
                <a:solidFill>
                  <a:schemeClr val="tx1">
                    <a:lumMod val="85000"/>
                    <a:lumOff val="15000"/>
                  </a:schemeClr>
                </a:solidFill>
              </a:rPr>
              <a:t>right now</a:t>
            </a:r>
          </a:p>
          <a:p>
            <a:pPr>
              <a:buNone/>
            </a:pPr>
            <a:endParaRPr lang="en-US" i="1" dirty="0" smtClean="0">
              <a:solidFill>
                <a:schemeClr val="tx1">
                  <a:lumMod val="85000"/>
                  <a:lumOff val="15000"/>
                </a:schemeClr>
              </a:solidFill>
            </a:endParaRPr>
          </a:p>
          <a:p>
            <a:r>
              <a:rPr lang="ru-RU" dirty="0" smtClean="0">
                <a:solidFill>
                  <a:schemeClr val="tx1">
                    <a:lumMod val="85000"/>
                    <a:lumOff val="15000"/>
                  </a:schemeClr>
                </a:solidFill>
              </a:rPr>
              <a:t>Стюард(</a:t>
            </a:r>
            <a:r>
              <a:rPr lang="ru-RU" dirty="0" err="1" smtClean="0">
                <a:solidFill>
                  <a:schemeClr val="tx1">
                    <a:lumMod val="85000"/>
                    <a:lumOff val="15000"/>
                  </a:schemeClr>
                </a:solidFill>
              </a:rPr>
              <a:t>есса</a:t>
            </a:r>
            <a:r>
              <a:rPr lang="ru-RU" dirty="0" smtClean="0">
                <a:solidFill>
                  <a:schemeClr val="tx1">
                    <a:lumMod val="85000"/>
                    <a:lumOff val="15000"/>
                  </a:schemeClr>
                </a:solidFill>
              </a:rPr>
              <a:t>): </a:t>
            </a:r>
            <a:r>
              <a:rPr lang="en-US" i="1" dirty="0" smtClean="0">
                <a:solidFill>
                  <a:schemeClr val="tx1">
                    <a:lumMod val="85000"/>
                    <a:lumOff val="15000"/>
                  </a:schemeClr>
                </a:solidFill>
              </a:rPr>
              <a:t>get </a:t>
            </a:r>
            <a:r>
              <a:rPr lang="en-US" i="1" dirty="0" smtClean="0">
                <a:solidFill>
                  <a:srgbClr val="7030A0"/>
                </a:solidFill>
              </a:rPr>
              <a:t>those bags </a:t>
            </a:r>
            <a:r>
              <a:rPr lang="en-US" i="1" dirty="0" smtClean="0">
                <a:solidFill>
                  <a:schemeClr val="tx1">
                    <a:lumMod val="85000"/>
                    <a:lumOff val="15000"/>
                  </a:schemeClr>
                </a:solidFill>
              </a:rPr>
              <a:t>under </a:t>
            </a:r>
            <a:r>
              <a:rPr lang="en-US" i="1" dirty="0" smtClean="0">
                <a:solidFill>
                  <a:srgbClr val="7030A0"/>
                </a:solidFill>
              </a:rPr>
              <a:t>that seat in front of you</a:t>
            </a:r>
          </a:p>
          <a:p>
            <a:pPr>
              <a:buNone/>
            </a:pPr>
            <a:endParaRPr lang="en-US" i="1" dirty="0" smtClean="0">
              <a:solidFill>
                <a:schemeClr val="tx1">
                  <a:lumMod val="85000"/>
                  <a:lumOff val="15000"/>
                </a:schemeClr>
              </a:solidFill>
            </a:endParaRPr>
          </a:p>
          <a:p>
            <a:r>
              <a:rPr lang="ru-RU" dirty="0" smtClean="0">
                <a:solidFill>
                  <a:schemeClr val="tx1">
                    <a:lumMod val="85000"/>
                    <a:lumOff val="15000"/>
                  </a:schemeClr>
                </a:solidFill>
              </a:rPr>
              <a:t>Инструктор йоги: </a:t>
            </a:r>
            <a:r>
              <a:rPr lang="en-US" i="1" dirty="0" smtClean="0">
                <a:solidFill>
                  <a:schemeClr val="tx1">
                    <a:lumMod val="85000"/>
                    <a:lumOff val="15000"/>
                  </a:schemeClr>
                </a:solidFill>
              </a:rPr>
              <a:t>get </a:t>
            </a:r>
            <a:r>
              <a:rPr lang="en-US" i="1" dirty="0" smtClean="0">
                <a:solidFill>
                  <a:srgbClr val="7030A0"/>
                </a:solidFill>
              </a:rPr>
              <a:t>that left arm </a:t>
            </a:r>
            <a:r>
              <a:rPr lang="en-US" i="1" dirty="0" smtClean="0">
                <a:solidFill>
                  <a:schemeClr val="tx1">
                    <a:lumMod val="85000"/>
                    <a:lumOff val="15000"/>
                  </a:schemeClr>
                </a:solidFill>
              </a:rPr>
              <a:t>up over </a:t>
            </a:r>
            <a:r>
              <a:rPr lang="en-US" i="1" dirty="0" smtClean="0">
                <a:solidFill>
                  <a:srgbClr val="7030A0"/>
                </a:solidFill>
              </a:rPr>
              <a:t>that head</a:t>
            </a:r>
            <a:endParaRPr lang="ru-RU" i="1" dirty="0" smtClean="0">
              <a:solidFill>
                <a:srgbClr val="7030A0"/>
              </a:solidFill>
            </a:endParaRPr>
          </a:p>
          <a:p>
            <a:pPr algn="r">
              <a:buNone/>
            </a:pPr>
            <a:r>
              <a:rPr lang="en-US" sz="1800" dirty="0" smtClean="0">
                <a:solidFill>
                  <a:schemeClr val="tx1">
                    <a:lumMod val="85000"/>
                    <a:lumOff val="15000"/>
                  </a:schemeClr>
                </a:solidFill>
              </a:rPr>
              <a:t>Acton and Potts, 2013; Potts, 2013</a:t>
            </a:r>
            <a:endParaRPr lang="ru-RU" sz="1800" dirty="0" smtClean="0">
              <a:solidFill>
                <a:schemeClr val="tx1">
                  <a:lumMod val="85000"/>
                  <a:lumOff val="15000"/>
                </a:schemeClr>
              </a:solidFill>
            </a:endParaRPr>
          </a:p>
          <a:p>
            <a:endParaRPr lang="ru-RU" i="1" dirty="0">
              <a:solidFill>
                <a:srgbClr val="7030A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l"/>
            <a:r>
              <a:rPr lang="ru-RU" sz="3200" dirty="0" smtClean="0">
                <a:solidFill>
                  <a:srgbClr val="7030A0"/>
                </a:solidFill>
              </a:rPr>
              <a:t>Экспрессивные употребления указательных местоимений</a:t>
            </a:r>
            <a:endParaRPr lang="ru-RU" sz="3200" dirty="0">
              <a:solidFill>
                <a:srgbClr val="7030A0"/>
              </a:solidFill>
            </a:endParaRPr>
          </a:p>
        </p:txBody>
      </p:sp>
      <p:sp>
        <p:nvSpPr>
          <p:cNvPr id="4" name="Содержимое 3"/>
          <p:cNvSpPr>
            <a:spLocks noGrp="1"/>
          </p:cNvSpPr>
          <p:nvPr>
            <p:ph idx="1"/>
          </p:nvPr>
        </p:nvSpPr>
        <p:spPr>
          <a:xfrm>
            <a:off x="457200" y="1600200"/>
            <a:ext cx="8229600" cy="4900634"/>
          </a:xfrm>
        </p:spPr>
        <p:txBody>
          <a:bodyPr>
            <a:normAutofit fontScale="77500" lnSpcReduction="20000"/>
          </a:bodyPr>
          <a:lstStyle/>
          <a:p>
            <a:r>
              <a:rPr lang="ru-RU" dirty="0" smtClean="0">
                <a:solidFill>
                  <a:schemeClr val="tx1">
                    <a:lumMod val="85000"/>
                    <a:lumOff val="15000"/>
                  </a:schemeClr>
                </a:solidFill>
              </a:rPr>
              <a:t>давно известны лингвистам</a:t>
            </a:r>
          </a:p>
          <a:p>
            <a:pPr>
              <a:buNone/>
            </a:pPr>
            <a:endParaRPr lang="ru-RU" dirty="0" smtClean="0">
              <a:solidFill>
                <a:schemeClr val="tx1">
                  <a:lumMod val="85000"/>
                  <a:lumOff val="15000"/>
                </a:schemeClr>
              </a:solidFill>
            </a:endParaRPr>
          </a:p>
          <a:p>
            <a:r>
              <a:rPr lang="ru-RU" dirty="0" smtClean="0">
                <a:solidFill>
                  <a:schemeClr val="tx1">
                    <a:lumMod val="85000"/>
                    <a:lumOff val="15000"/>
                  </a:schemeClr>
                </a:solidFill>
              </a:rPr>
              <a:t>есть и в русском: </a:t>
            </a:r>
          </a:p>
          <a:p>
            <a:pPr lvl="1"/>
            <a:r>
              <a:rPr lang="ru-RU" dirty="0" smtClean="0"/>
              <a:t>Смех смехом, а в полицию уже обратилось более двадцати горожан, которые уверяют, что после встречи с этим "похитителем человеческих душ"( так окрестили маньяка журналисты) у них чего-то не хватает. Ох, и мнительные </a:t>
            </a:r>
            <a:r>
              <a:rPr lang="ru-RU" dirty="0" smtClean="0">
                <a:solidFill>
                  <a:srgbClr val="7030A0"/>
                </a:solidFill>
              </a:rPr>
              <a:t>эти американцы</a:t>
            </a:r>
            <a:r>
              <a:rPr lang="ru-RU" dirty="0" smtClean="0"/>
              <a:t>! У нас бы на такого маньяка народ молился. Лос-анджелесская полиция злоумышленника усиленно разыскивает, но пока безуспешно. [ Похититель душ // «Криминальная хроника», 2003.06.24]</a:t>
            </a:r>
            <a:endParaRPr lang="en-US" dirty="0" smtClean="0"/>
          </a:p>
          <a:p>
            <a:pPr lvl="1"/>
            <a:r>
              <a:rPr lang="ru-RU" i="1" dirty="0" smtClean="0">
                <a:solidFill>
                  <a:srgbClr val="7030A0"/>
                </a:solidFill>
              </a:rPr>
              <a:t>эти дети </a:t>
            </a:r>
            <a:r>
              <a:rPr lang="ru-RU" i="1" dirty="0" smtClean="0">
                <a:solidFill>
                  <a:schemeClr val="tx1">
                    <a:lumMod val="85000"/>
                    <a:lumOff val="15000"/>
                  </a:schemeClr>
                </a:solidFill>
              </a:rPr>
              <a:t>мне уже надоели</a:t>
            </a:r>
          </a:p>
          <a:p>
            <a:pPr lvl="1"/>
            <a:r>
              <a:rPr lang="ru-RU" i="1" dirty="0" smtClean="0">
                <a:solidFill>
                  <a:schemeClr val="tx1">
                    <a:lumMod val="85000"/>
                    <a:lumOff val="15000"/>
                  </a:schemeClr>
                </a:solidFill>
              </a:rPr>
              <a:t>Уберите уже </a:t>
            </a:r>
            <a:r>
              <a:rPr lang="ru-RU" i="1" dirty="0" smtClean="0">
                <a:solidFill>
                  <a:srgbClr val="7030A0"/>
                </a:solidFill>
              </a:rPr>
              <a:t>эти ноги </a:t>
            </a:r>
            <a:r>
              <a:rPr lang="ru-RU" i="1" dirty="0" smtClean="0">
                <a:solidFill>
                  <a:schemeClr val="tx1">
                    <a:lumMod val="85000"/>
                    <a:lumOff val="15000"/>
                  </a:schemeClr>
                </a:solidFill>
              </a:rPr>
              <a:t>из прохода!</a:t>
            </a:r>
          </a:p>
          <a:p>
            <a:pPr lvl="1">
              <a:buNone/>
            </a:pPr>
            <a:endParaRPr lang="ru-RU" i="1" dirty="0">
              <a:solidFill>
                <a:schemeClr val="tx1">
                  <a:lumMod val="85000"/>
                  <a:lumOff val="15000"/>
                </a:schemeClr>
              </a:solidFill>
            </a:endParaRPr>
          </a:p>
          <a:p>
            <a:pPr lvl="1" algn="r">
              <a:buNone/>
            </a:pPr>
            <a:r>
              <a:rPr lang="en-US" sz="1800" dirty="0" smtClean="0">
                <a:solidFill>
                  <a:schemeClr val="tx1">
                    <a:lumMod val="85000"/>
                    <a:lumOff val="15000"/>
                  </a:schemeClr>
                </a:solidFill>
              </a:rPr>
              <a:t>Acton and Potts, 2013; Potts, 2013</a:t>
            </a:r>
            <a:endParaRPr lang="ru-RU" sz="1800" dirty="0" smtClean="0">
              <a:solidFill>
                <a:schemeClr val="tx1">
                  <a:lumMod val="85000"/>
                  <a:lumOff val="15000"/>
                </a:schemeClr>
              </a:solidFill>
            </a:endParaRPr>
          </a:p>
          <a:p>
            <a:pPr lvl="1" algn="r">
              <a:buNone/>
            </a:pPr>
            <a:endParaRPr lang="ru-RU" i="1" dirty="0">
              <a:solidFill>
                <a:schemeClr val="tx1">
                  <a:lumMod val="85000"/>
                  <a:lumOff val="1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l"/>
            <a:r>
              <a:rPr lang="ru-RU" dirty="0" smtClean="0">
                <a:solidFill>
                  <a:srgbClr val="7030A0"/>
                </a:solidFill>
              </a:rPr>
              <a:t>Характеристики корпуса: репрезентативность</a:t>
            </a:r>
            <a:endParaRPr lang="ru-RU" dirty="0">
              <a:solidFill>
                <a:srgbClr val="7030A0"/>
              </a:solidFill>
            </a:endParaRPr>
          </a:p>
        </p:txBody>
      </p:sp>
      <p:sp>
        <p:nvSpPr>
          <p:cNvPr id="3" name="Подзаголовок 2"/>
          <p:cNvSpPr>
            <a:spLocks noGrp="1"/>
          </p:cNvSpPr>
          <p:nvPr>
            <p:ph idx="1"/>
          </p:nvPr>
        </p:nvSpPr>
        <p:spPr/>
        <p:txBody>
          <a:bodyPr>
            <a:normAutofit fontScale="62500" lnSpcReduction="20000"/>
          </a:bodyPr>
          <a:lstStyle/>
          <a:p>
            <a:r>
              <a:rPr lang="ru-RU" dirty="0" smtClean="0">
                <a:solidFill>
                  <a:schemeClr val="tx1">
                    <a:lumMod val="85000"/>
                    <a:lumOff val="15000"/>
                  </a:schemeClr>
                </a:solidFill>
              </a:rPr>
              <a:t>Тексты, входящие в корпус, должны быть собраны по определенным принципам, чтобы представлять определенный пласт языка или весь язык в определенный период времени. Это параметр называется </a:t>
            </a:r>
            <a:r>
              <a:rPr lang="ru-RU" b="1" dirty="0" smtClean="0">
                <a:solidFill>
                  <a:schemeClr val="tx1">
                    <a:lumMod val="85000"/>
                    <a:lumOff val="15000"/>
                  </a:schemeClr>
                </a:solidFill>
              </a:rPr>
              <a:t>репрезентативность</a:t>
            </a:r>
            <a:r>
              <a:rPr lang="ru-RU" dirty="0" smtClean="0">
                <a:solidFill>
                  <a:schemeClr val="tx1">
                    <a:lumMod val="85000"/>
                    <a:lumOff val="15000"/>
                  </a:schemeClr>
                </a:solidFill>
              </a:rPr>
              <a:t> (англ. </a:t>
            </a:r>
            <a:r>
              <a:rPr lang="ru-RU" i="1" dirty="0" err="1" smtClean="0">
                <a:solidFill>
                  <a:schemeClr val="tx1">
                    <a:lumMod val="85000"/>
                    <a:lumOff val="15000"/>
                  </a:schemeClr>
                </a:solidFill>
              </a:rPr>
              <a:t>representativeness</a:t>
            </a:r>
            <a:r>
              <a:rPr lang="ru-RU" dirty="0" smtClean="0">
                <a:solidFill>
                  <a:schemeClr val="tx1">
                    <a:lumMod val="85000"/>
                    <a:lumOff val="15000"/>
                  </a:schemeClr>
                </a:solidFill>
              </a:rPr>
              <a:t>).</a:t>
            </a:r>
          </a:p>
          <a:p>
            <a:pPr>
              <a:buNone/>
            </a:pPr>
            <a:endParaRPr lang="ru-RU" dirty="0" smtClean="0">
              <a:solidFill>
                <a:schemeClr val="tx1">
                  <a:lumMod val="85000"/>
                  <a:lumOff val="15000"/>
                </a:schemeClr>
              </a:solidFill>
            </a:endParaRPr>
          </a:p>
          <a:p>
            <a:r>
              <a:rPr lang="ru-RU" b="1" dirty="0" smtClean="0">
                <a:solidFill>
                  <a:schemeClr val="tx1">
                    <a:lumMod val="85000"/>
                    <a:lumOff val="15000"/>
                  </a:schemeClr>
                </a:solidFill>
              </a:rPr>
              <a:t>Репрезентативность</a:t>
            </a:r>
            <a:r>
              <a:rPr lang="ru-RU" dirty="0" smtClean="0">
                <a:solidFill>
                  <a:schemeClr val="tx1">
                    <a:lumMod val="85000"/>
                    <a:lumOff val="15000"/>
                  </a:schemeClr>
                </a:solidFill>
              </a:rPr>
              <a:t> – свойство корпуса, заключающееся в статистически достоверном представлении языка или его части и достигаемое за счет необходимого объема и жанрового разнообразия текстов.</a:t>
            </a:r>
          </a:p>
          <a:p>
            <a:pPr>
              <a:buNone/>
            </a:pPr>
            <a:endParaRPr lang="ru-RU" dirty="0" smtClean="0">
              <a:solidFill>
                <a:schemeClr val="tx1">
                  <a:lumMod val="85000"/>
                  <a:lumOff val="15000"/>
                </a:schemeClr>
              </a:solidFill>
            </a:endParaRPr>
          </a:p>
          <a:p>
            <a:r>
              <a:rPr lang="ru-RU" b="1" dirty="0" smtClean="0">
                <a:solidFill>
                  <a:schemeClr val="tx1">
                    <a:lumMod val="85000"/>
                    <a:lumOff val="15000"/>
                  </a:schemeClr>
                </a:solidFill>
              </a:rPr>
              <a:t>Представительная, или репрезентативная, выборка</a:t>
            </a:r>
            <a:r>
              <a:rPr lang="ru-RU" dirty="0" smtClean="0">
                <a:solidFill>
                  <a:schemeClr val="tx1">
                    <a:lumMod val="85000"/>
                    <a:lumOff val="15000"/>
                  </a:schemeClr>
                </a:solidFill>
              </a:rPr>
              <a:t> (англ. </a:t>
            </a:r>
            <a:r>
              <a:rPr lang="ru-RU" i="1" dirty="0" err="1" smtClean="0">
                <a:solidFill>
                  <a:schemeClr val="tx1">
                    <a:lumMod val="85000"/>
                    <a:lumOff val="15000"/>
                  </a:schemeClr>
                </a:solidFill>
              </a:rPr>
              <a:t>representative</a:t>
            </a:r>
            <a:r>
              <a:rPr lang="ru-RU" i="1" dirty="0" smtClean="0">
                <a:solidFill>
                  <a:schemeClr val="tx1">
                    <a:lumMod val="85000"/>
                    <a:lumOff val="15000"/>
                  </a:schemeClr>
                </a:solidFill>
              </a:rPr>
              <a:t> </a:t>
            </a:r>
            <a:r>
              <a:rPr lang="ru-RU" i="1" dirty="0" err="1" smtClean="0">
                <a:solidFill>
                  <a:schemeClr val="tx1">
                    <a:lumMod val="85000"/>
                    <a:lumOff val="15000"/>
                  </a:schemeClr>
                </a:solidFill>
              </a:rPr>
              <a:t>sampling</a:t>
            </a:r>
            <a:r>
              <a:rPr lang="ru-RU" dirty="0" smtClean="0">
                <a:solidFill>
                  <a:schemeClr val="tx1">
                    <a:lumMod val="85000"/>
                    <a:lumOff val="15000"/>
                  </a:schemeClr>
                </a:solidFill>
              </a:rPr>
              <a:t>) – такой объем материала, увеличение которого уже почти никак не повлияет на распределение единиц.</a:t>
            </a:r>
          </a:p>
          <a:p>
            <a:endParaRPr lang="ru-RU" dirty="0" smtClean="0">
              <a:solidFill>
                <a:schemeClr val="tx1">
                  <a:lumMod val="85000"/>
                  <a:lumOff val="15000"/>
                </a:schemeClr>
              </a:solidFill>
            </a:endParaRPr>
          </a:p>
          <a:p>
            <a:pPr algn="r">
              <a:buNone/>
            </a:pPr>
            <a:r>
              <a:rPr lang="ru-RU" dirty="0" smtClean="0">
                <a:solidFill>
                  <a:schemeClr val="tx1">
                    <a:lumMod val="85000"/>
                    <a:lumOff val="15000"/>
                  </a:schemeClr>
                </a:solidFill>
              </a:rPr>
              <a:t>(</a:t>
            </a:r>
            <a:r>
              <a:rPr lang="ru-RU" dirty="0" err="1" smtClean="0">
                <a:solidFill>
                  <a:schemeClr val="tx1">
                    <a:lumMod val="85000"/>
                    <a:lumOff val="15000"/>
                  </a:schemeClr>
                </a:solidFill>
              </a:rPr>
              <a:t>Копотев</a:t>
            </a:r>
            <a:r>
              <a:rPr lang="ru-RU" dirty="0" smtClean="0">
                <a:solidFill>
                  <a:schemeClr val="tx1">
                    <a:lumMod val="85000"/>
                    <a:lumOff val="15000"/>
                  </a:schemeClr>
                </a:solidFill>
              </a:rPr>
              <a:t> 2014: Глава 1)</a:t>
            </a:r>
            <a:endParaRPr lang="ru-RU" dirty="0">
              <a:solidFill>
                <a:schemeClr val="tx1">
                  <a:lumMod val="85000"/>
                  <a:lumOff val="15000"/>
                </a:schemeClr>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7030A0"/>
                </a:solidFill>
              </a:rPr>
              <a:t>Корпусный подход</a:t>
            </a:r>
            <a:endParaRPr lang="ru-RU" dirty="0">
              <a:solidFill>
                <a:srgbClr val="7030A0"/>
              </a:solidFill>
            </a:endParaRPr>
          </a:p>
        </p:txBody>
      </p:sp>
      <p:sp>
        <p:nvSpPr>
          <p:cNvPr id="3" name="Содержимое 2"/>
          <p:cNvSpPr>
            <a:spLocks noGrp="1"/>
          </p:cNvSpPr>
          <p:nvPr>
            <p:ph idx="1"/>
          </p:nvPr>
        </p:nvSpPr>
        <p:spPr/>
        <p:txBody>
          <a:bodyPr>
            <a:normAutofit/>
          </a:bodyPr>
          <a:lstStyle/>
          <a:p>
            <a:pPr>
              <a:buNone/>
            </a:pPr>
            <a:endParaRPr lang="ru-RU" dirty="0" smtClean="0"/>
          </a:p>
          <a:p>
            <a:pPr>
              <a:buNone/>
            </a:pPr>
            <a:endParaRPr lang="ru-RU" dirty="0"/>
          </a:p>
          <a:p>
            <a:pPr>
              <a:buNone/>
            </a:pPr>
            <a:r>
              <a:rPr lang="ru-RU" dirty="0" smtClean="0">
                <a:solidFill>
                  <a:schemeClr val="tx1">
                    <a:lumMod val="85000"/>
                    <a:lumOff val="15000"/>
                  </a:schemeClr>
                </a:solidFill>
              </a:rPr>
              <a:t>Эти утверждения импрессионистические</a:t>
            </a:r>
          </a:p>
          <a:p>
            <a:pPr>
              <a:buNone/>
            </a:pPr>
            <a:endParaRPr lang="ru-RU" dirty="0">
              <a:solidFill>
                <a:schemeClr val="tx1">
                  <a:lumMod val="85000"/>
                  <a:lumOff val="15000"/>
                </a:schemeClr>
              </a:solidFill>
            </a:endParaRPr>
          </a:p>
          <a:p>
            <a:pPr>
              <a:buNone/>
            </a:pPr>
            <a:r>
              <a:rPr lang="ru-RU" dirty="0" smtClean="0">
                <a:solidFill>
                  <a:schemeClr val="tx1">
                    <a:lumMod val="85000"/>
                    <a:lumOff val="15000"/>
                  </a:schemeClr>
                </a:solidFill>
              </a:rPr>
              <a:t>Можем ли мы их </a:t>
            </a:r>
            <a:r>
              <a:rPr lang="ru-RU" dirty="0" err="1" smtClean="0">
                <a:solidFill>
                  <a:schemeClr val="tx1">
                    <a:lumMod val="85000"/>
                    <a:lumOff val="15000"/>
                  </a:schemeClr>
                </a:solidFill>
              </a:rPr>
              <a:t>квантифицировать</a:t>
            </a:r>
            <a:r>
              <a:rPr lang="ru-RU" dirty="0" smtClean="0">
                <a:solidFill>
                  <a:schemeClr val="tx1">
                    <a:lumMod val="85000"/>
                    <a:lumOff val="15000"/>
                  </a:schemeClr>
                </a:solidFill>
              </a:rPr>
              <a:t>?</a:t>
            </a:r>
          </a:p>
          <a:p>
            <a:pPr>
              <a:buNone/>
            </a:pPr>
            <a:endParaRPr lang="ru-RU" dirty="0">
              <a:solidFill>
                <a:schemeClr val="tx1">
                  <a:lumMod val="85000"/>
                  <a:lumOff val="15000"/>
                </a:schemeClr>
              </a:solidFill>
            </a:endParaRPr>
          </a:p>
          <a:p>
            <a:pPr>
              <a:buNone/>
            </a:pPr>
            <a:endParaRPr lang="ru-RU" dirty="0" smtClean="0">
              <a:solidFill>
                <a:schemeClr val="tx1">
                  <a:lumMod val="85000"/>
                  <a:lumOff val="15000"/>
                </a:schemeClr>
              </a:solidFill>
            </a:endParaRPr>
          </a:p>
          <a:p>
            <a:pPr algn="r">
              <a:buNone/>
            </a:pPr>
            <a:r>
              <a:rPr lang="en-US" sz="1800" dirty="0" smtClean="0">
                <a:solidFill>
                  <a:schemeClr val="tx1">
                    <a:lumMod val="85000"/>
                    <a:lumOff val="15000"/>
                  </a:schemeClr>
                </a:solidFill>
              </a:rPr>
              <a:t>Acton and Potts, 2013; Potts, 2013</a:t>
            </a:r>
            <a:endParaRPr lang="ru-RU" sz="1800" dirty="0" smtClean="0">
              <a:solidFill>
                <a:schemeClr val="tx1">
                  <a:lumMod val="85000"/>
                  <a:lumOff val="15000"/>
                </a:schemeClr>
              </a:solidFill>
            </a:endParaRPr>
          </a:p>
          <a:p>
            <a:pPr algn="r">
              <a:buNone/>
            </a:pPr>
            <a:endParaRPr lang="ru-RU" dirty="0">
              <a:solidFill>
                <a:schemeClr val="tx1">
                  <a:lumMod val="85000"/>
                  <a:lumOff val="15000"/>
                </a:schemeClr>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2800" dirty="0" smtClean="0">
                <a:solidFill>
                  <a:srgbClr val="7030A0"/>
                </a:solidFill>
              </a:rPr>
              <a:t>Experience Project: </a:t>
            </a:r>
            <a:r>
              <a:rPr lang="ru-RU" sz="2800" dirty="0" smtClean="0">
                <a:solidFill>
                  <a:srgbClr val="7030A0"/>
                </a:solidFill>
              </a:rPr>
              <a:t>признания</a:t>
            </a:r>
            <a:endParaRPr lang="ru-RU" sz="2800" dirty="0">
              <a:solidFill>
                <a:srgbClr val="7030A0"/>
              </a:solidFill>
            </a:endParaRPr>
          </a:p>
        </p:txBody>
      </p:sp>
      <p:pic>
        <p:nvPicPr>
          <p:cNvPr id="3074" name="Picture 2"/>
          <p:cNvPicPr>
            <a:picLocks noGrp="1" noChangeAspect="1" noChangeArrowheads="1"/>
          </p:cNvPicPr>
          <p:nvPr>
            <p:ph idx="1"/>
          </p:nvPr>
        </p:nvPicPr>
        <p:blipFill>
          <a:blip r:embed="rId2"/>
          <a:srcRect/>
          <a:stretch>
            <a:fillRect/>
          </a:stretch>
        </p:blipFill>
        <p:spPr bwMode="auto">
          <a:xfrm>
            <a:off x="1071538" y="1071546"/>
            <a:ext cx="6858048" cy="5214974"/>
          </a:xfrm>
          <a:prstGeom prst="rect">
            <a:avLst/>
          </a:prstGeom>
          <a:noFill/>
          <a:ln w="9525">
            <a:noFill/>
            <a:miter lim="800000"/>
            <a:headEnd/>
            <a:tailEnd/>
          </a:ln>
          <a:effectLst/>
        </p:spPr>
      </p:pic>
      <p:sp>
        <p:nvSpPr>
          <p:cNvPr id="5" name="Прямоугольник 4"/>
          <p:cNvSpPr/>
          <p:nvPr/>
        </p:nvSpPr>
        <p:spPr>
          <a:xfrm>
            <a:off x="5572132" y="6286520"/>
            <a:ext cx="3419141" cy="369332"/>
          </a:xfrm>
          <a:prstGeom prst="rect">
            <a:avLst/>
          </a:prstGeom>
        </p:spPr>
        <p:txBody>
          <a:bodyPr wrap="none">
            <a:spAutoFit/>
          </a:bodyPr>
          <a:lstStyle/>
          <a:p>
            <a:pPr algn="r">
              <a:buNone/>
            </a:pPr>
            <a:r>
              <a:rPr lang="en-US" dirty="0">
                <a:solidFill>
                  <a:schemeClr val="tx1">
                    <a:lumMod val="85000"/>
                    <a:lumOff val="15000"/>
                  </a:schemeClr>
                </a:solidFill>
              </a:rPr>
              <a:t>Acton and Potts, 2013; Potts, 2013</a:t>
            </a:r>
            <a:endParaRPr lang="ru-RU" dirty="0">
              <a:solidFill>
                <a:schemeClr val="tx1">
                  <a:lumMod val="85000"/>
                  <a:lumOff val="15000"/>
                </a:schemeClr>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solidFill>
                  <a:srgbClr val="7030A0"/>
                </a:solidFill>
              </a:rPr>
              <a:t>Experience Project</a:t>
            </a:r>
            <a:r>
              <a:rPr lang="ru-RU" dirty="0" smtClean="0">
                <a:solidFill>
                  <a:srgbClr val="7030A0"/>
                </a:solidFill>
              </a:rPr>
              <a:t>: признания</a:t>
            </a:r>
            <a:endParaRPr lang="ru-RU" dirty="0">
              <a:solidFill>
                <a:srgbClr val="7030A0"/>
              </a:solidFill>
            </a:endParaRPr>
          </a:p>
        </p:txBody>
      </p:sp>
      <p:pic>
        <p:nvPicPr>
          <p:cNvPr id="4098" name="Picture 2"/>
          <p:cNvPicPr>
            <a:picLocks noGrp="1" noChangeAspect="1" noChangeArrowheads="1"/>
          </p:cNvPicPr>
          <p:nvPr>
            <p:ph idx="1"/>
          </p:nvPr>
        </p:nvPicPr>
        <p:blipFill>
          <a:blip r:embed="rId2"/>
          <a:srcRect/>
          <a:stretch>
            <a:fillRect/>
          </a:stretch>
        </p:blipFill>
        <p:spPr bwMode="auto">
          <a:xfrm>
            <a:off x="1071538" y="1357298"/>
            <a:ext cx="7000875" cy="4071966"/>
          </a:xfrm>
          <a:prstGeom prst="rect">
            <a:avLst/>
          </a:prstGeom>
          <a:noFill/>
          <a:ln w="9525">
            <a:noFill/>
            <a:miter lim="800000"/>
            <a:headEnd/>
            <a:tailEnd/>
          </a:ln>
          <a:effectLst/>
        </p:spPr>
      </p:pic>
      <p:sp>
        <p:nvSpPr>
          <p:cNvPr id="4" name="Прямоугольник 3"/>
          <p:cNvSpPr/>
          <p:nvPr/>
        </p:nvSpPr>
        <p:spPr>
          <a:xfrm>
            <a:off x="5214942" y="6215082"/>
            <a:ext cx="3419141" cy="369332"/>
          </a:xfrm>
          <a:prstGeom prst="rect">
            <a:avLst/>
          </a:prstGeom>
        </p:spPr>
        <p:txBody>
          <a:bodyPr wrap="none">
            <a:spAutoFit/>
          </a:bodyPr>
          <a:lstStyle/>
          <a:p>
            <a:pPr algn="r">
              <a:buNone/>
            </a:pPr>
            <a:r>
              <a:rPr lang="en-US" dirty="0">
                <a:solidFill>
                  <a:schemeClr val="tx1">
                    <a:lumMod val="85000"/>
                    <a:lumOff val="15000"/>
                  </a:schemeClr>
                </a:solidFill>
              </a:rPr>
              <a:t>Acton and Potts, 2013; Potts, 2013</a:t>
            </a:r>
            <a:endParaRPr lang="ru-RU" dirty="0">
              <a:solidFill>
                <a:schemeClr val="tx1">
                  <a:lumMod val="85000"/>
                  <a:lumOff val="15000"/>
                </a:schemeClr>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solidFill>
                  <a:srgbClr val="7030A0"/>
                </a:solidFill>
              </a:rPr>
              <a:t>Experience Project</a:t>
            </a:r>
            <a:r>
              <a:rPr lang="ru-RU" dirty="0" smtClean="0">
                <a:solidFill>
                  <a:srgbClr val="7030A0"/>
                </a:solidFill>
              </a:rPr>
              <a:t>: признания</a:t>
            </a:r>
            <a:endParaRPr lang="ru-RU" dirty="0">
              <a:solidFill>
                <a:srgbClr val="7030A0"/>
              </a:solidFill>
            </a:endParaRPr>
          </a:p>
        </p:txBody>
      </p:sp>
      <p:pic>
        <p:nvPicPr>
          <p:cNvPr id="5122" name="Picture 2"/>
          <p:cNvPicPr>
            <a:picLocks noGrp="1" noChangeAspect="1" noChangeArrowheads="1"/>
          </p:cNvPicPr>
          <p:nvPr>
            <p:ph idx="1"/>
          </p:nvPr>
        </p:nvPicPr>
        <p:blipFill>
          <a:blip r:embed="rId2"/>
          <a:srcRect/>
          <a:stretch>
            <a:fillRect/>
          </a:stretch>
        </p:blipFill>
        <p:spPr bwMode="auto">
          <a:xfrm>
            <a:off x="1071538" y="1428736"/>
            <a:ext cx="6867525" cy="4714908"/>
          </a:xfrm>
          <a:prstGeom prst="rect">
            <a:avLst/>
          </a:prstGeom>
          <a:noFill/>
          <a:ln w="9525">
            <a:noFill/>
            <a:miter lim="800000"/>
            <a:headEnd/>
            <a:tailEnd/>
          </a:ln>
          <a:effectLst/>
        </p:spPr>
      </p:pic>
      <p:sp>
        <p:nvSpPr>
          <p:cNvPr id="4" name="Прямоугольник 3"/>
          <p:cNvSpPr/>
          <p:nvPr/>
        </p:nvSpPr>
        <p:spPr>
          <a:xfrm>
            <a:off x="5072066" y="6143644"/>
            <a:ext cx="3419141" cy="369332"/>
          </a:xfrm>
          <a:prstGeom prst="rect">
            <a:avLst/>
          </a:prstGeom>
        </p:spPr>
        <p:txBody>
          <a:bodyPr wrap="square">
            <a:spAutoFit/>
          </a:bodyPr>
          <a:lstStyle/>
          <a:p>
            <a:pPr algn="r">
              <a:buNone/>
            </a:pPr>
            <a:r>
              <a:rPr lang="en-US" dirty="0">
                <a:solidFill>
                  <a:schemeClr val="tx1">
                    <a:lumMod val="85000"/>
                    <a:lumOff val="15000"/>
                  </a:schemeClr>
                </a:solidFill>
              </a:rPr>
              <a:t>Acton and Potts, 2013; Potts, 2013</a:t>
            </a:r>
            <a:endParaRPr lang="ru-RU" dirty="0">
              <a:solidFill>
                <a:schemeClr val="tx1">
                  <a:lumMod val="85000"/>
                  <a:lumOff val="15000"/>
                </a:schemeClr>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solidFill>
                  <a:srgbClr val="7030A0"/>
                </a:solidFill>
              </a:rPr>
              <a:t>Experience Project</a:t>
            </a:r>
            <a:r>
              <a:rPr lang="ru-RU" dirty="0" smtClean="0">
                <a:solidFill>
                  <a:srgbClr val="7030A0"/>
                </a:solidFill>
              </a:rPr>
              <a:t>: признания</a:t>
            </a:r>
            <a:endParaRPr lang="ru-RU" dirty="0">
              <a:solidFill>
                <a:srgbClr val="7030A0"/>
              </a:solidFill>
            </a:endParaRPr>
          </a:p>
        </p:txBody>
      </p:sp>
      <p:pic>
        <p:nvPicPr>
          <p:cNvPr id="6146" name="Picture 2"/>
          <p:cNvPicPr>
            <a:picLocks noGrp="1" noChangeAspect="1" noChangeArrowheads="1"/>
          </p:cNvPicPr>
          <p:nvPr>
            <p:ph idx="1"/>
          </p:nvPr>
        </p:nvPicPr>
        <p:blipFill>
          <a:blip r:embed="rId2"/>
          <a:srcRect/>
          <a:stretch>
            <a:fillRect/>
          </a:stretch>
        </p:blipFill>
        <p:spPr bwMode="auto">
          <a:xfrm>
            <a:off x="714348" y="1214423"/>
            <a:ext cx="8001056" cy="4786345"/>
          </a:xfrm>
          <a:prstGeom prst="rect">
            <a:avLst/>
          </a:prstGeom>
          <a:noFill/>
          <a:ln w="9525">
            <a:noFill/>
            <a:miter lim="800000"/>
            <a:headEnd/>
            <a:tailEnd/>
          </a:ln>
          <a:effectLst/>
        </p:spPr>
      </p:pic>
      <p:sp>
        <p:nvSpPr>
          <p:cNvPr id="4" name="Прямоугольник 3"/>
          <p:cNvSpPr/>
          <p:nvPr/>
        </p:nvSpPr>
        <p:spPr>
          <a:xfrm>
            <a:off x="5214942" y="6215082"/>
            <a:ext cx="3419141" cy="369332"/>
          </a:xfrm>
          <a:prstGeom prst="rect">
            <a:avLst/>
          </a:prstGeom>
        </p:spPr>
        <p:txBody>
          <a:bodyPr wrap="square">
            <a:spAutoFit/>
          </a:bodyPr>
          <a:lstStyle/>
          <a:p>
            <a:pPr algn="r">
              <a:buNone/>
            </a:pPr>
            <a:r>
              <a:rPr lang="en-US" dirty="0">
                <a:solidFill>
                  <a:schemeClr val="tx1">
                    <a:lumMod val="85000"/>
                    <a:lumOff val="15000"/>
                  </a:schemeClr>
                </a:solidFill>
              </a:rPr>
              <a:t>Acton and Potts, 2013; Potts, 2013</a:t>
            </a:r>
            <a:endParaRPr lang="ru-RU" dirty="0">
              <a:solidFill>
                <a:schemeClr val="tx1">
                  <a:lumMod val="85000"/>
                  <a:lumOff val="15000"/>
                </a:schemeClr>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dirty="0" smtClean="0">
                <a:solidFill>
                  <a:srgbClr val="7030A0"/>
                </a:solidFill>
              </a:rPr>
              <a:t>Считаем и изображаем</a:t>
            </a:r>
            <a:endParaRPr lang="ru-RU" dirty="0">
              <a:solidFill>
                <a:srgbClr val="7030A0"/>
              </a:solidFill>
            </a:endParaRPr>
          </a:p>
        </p:txBody>
      </p:sp>
      <p:pic>
        <p:nvPicPr>
          <p:cNvPr id="7170" name="Picture 2"/>
          <p:cNvPicPr>
            <a:picLocks noGrp="1" noChangeAspect="1" noChangeArrowheads="1"/>
          </p:cNvPicPr>
          <p:nvPr>
            <p:ph idx="1"/>
          </p:nvPr>
        </p:nvPicPr>
        <p:blipFill>
          <a:blip r:embed="rId2"/>
          <a:srcRect/>
          <a:stretch>
            <a:fillRect/>
          </a:stretch>
        </p:blipFill>
        <p:spPr bwMode="auto">
          <a:xfrm>
            <a:off x="1304924" y="1357298"/>
            <a:ext cx="6767537" cy="4572032"/>
          </a:xfrm>
          <a:prstGeom prst="rect">
            <a:avLst/>
          </a:prstGeom>
          <a:noFill/>
          <a:ln w="9525">
            <a:noFill/>
            <a:miter lim="800000"/>
            <a:headEnd/>
            <a:tailEnd/>
          </a:ln>
          <a:effectLst/>
        </p:spPr>
      </p:pic>
      <p:sp>
        <p:nvSpPr>
          <p:cNvPr id="4" name="Прямоугольник 3"/>
          <p:cNvSpPr/>
          <p:nvPr/>
        </p:nvSpPr>
        <p:spPr>
          <a:xfrm>
            <a:off x="4857752" y="6143644"/>
            <a:ext cx="3419141" cy="369332"/>
          </a:xfrm>
          <a:prstGeom prst="rect">
            <a:avLst/>
          </a:prstGeom>
        </p:spPr>
        <p:txBody>
          <a:bodyPr wrap="none">
            <a:spAutoFit/>
          </a:bodyPr>
          <a:lstStyle/>
          <a:p>
            <a:pPr algn="r">
              <a:buNone/>
            </a:pPr>
            <a:r>
              <a:rPr lang="en-US" dirty="0">
                <a:solidFill>
                  <a:schemeClr val="tx1">
                    <a:lumMod val="85000"/>
                    <a:lumOff val="15000"/>
                  </a:schemeClr>
                </a:solidFill>
              </a:rPr>
              <a:t>Acton and Potts, 2013; Potts, 2013</a:t>
            </a:r>
            <a:endParaRPr lang="ru-RU" dirty="0">
              <a:solidFill>
                <a:schemeClr val="tx1">
                  <a:lumMod val="85000"/>
                  <a:lumOff val="15000"/>
                </a:schemeClr>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7030A0"/>
                </a:solidFill>
              </a:rPr>
              <a:t>Указательные местоимения</a:t>
            </a:r>
            <a:endParaRPr lang="ru-RU" dirty="0">
              <a:solidFill>
                <a:srgbClr val="7030A0"/>
              </a:solidFill>
            </a:endParaRPr>
          </a:p>
        </p:txBody>
      </p:sp>
      <p:pic>
        <p:nvPicPr>
          <p:cNvPr id="4" name="Picture 2"/>
          <p:cNvPicPr>
            <a:picLocks noGrp="1" noChangeAspect="1" noChangeArrowheads="1"/>
          </p:cNvPicPr>
          <p:nvPr>
            <p:ph idx="1"/>
          </p:nvPr>
        </p:nvPicPr>
        <p:blipFill>
          <a:blip r:embed="rId2"/>
          <a:srcRect/>
          <a:stretch>
            <a:fillRect/>
          </a:stretch>
        </p:blipFill>
        <p:spPr bwMode="auto">
          <a:xfrm>
            <a:off x="2166937" y="1772444"/>
            <a:ext cx="4810125" cy="4181475"/>
          </a:xfrm>
          <a:prstGeom prst="rect">
            <a:avLst/>
          </a:prstGeom>
          <a:noFill/>
          <a:ln w="9525">
            <a:noFill/>
            <a:miter lim="800000"/>
            <a:headEnd/>
            <a:tailEnd/>
          </a:ln>
          <a:effectLst/>
        </p:spPr>
      </p:pic>
      <p:sp>
        <p:nvSpPr>
          <p:cNvPr id="5" name="Прямоугольник 4"/>
          <p:cNvSpPr/>
          <p:nvPr/>
        </p:nvSpPr>
        <p:spPr>
          <a:xfrm>
            <a:off x="4857752" y="6143644"/>
            <a:ext cx="3419141" cy="369332"/>
          </a:xfrm>
          <a:prstGeom prst="rect">
            <a:avLst/>
          </a:prstGeom>
        </p:spPr>
        <p:txBody>
          <a:bodyPr wrap="none">
            <a:spAutoFit/>
          </a:bodyPr>
          <a:lstStyle/>
          <a:p>
            <a:pPr algn="r">
              <a:buNone/>
            </a:pPr>
            <a:r>
              <a:rPr lang="en-US" dirty="0">
                <a:solidFill>
                  <a:schemeClr val="tx1">
                    <a:lumMod val="85000"/>
                    <a:lumOff val="15000"/>
                  </a:schemeClr>
                </a:solidFill>
              </a:rPr>
              <a:t>Acton and Potts, 2013; Potts, 2013</a:t>
            </a:r>
            <a:endParaRPr lang="ru-RU" dirty="0">
              <a:solidFill>
                <a:schemeClr val="tx1">
                  <a:lumMod val="85000"/>
                  <a:lumOff val="15000"/>
                </a:schemeClr>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l"/>
            <a:r>
              <a:rPr lang="ru-RU" sz="3200" dirty="0" smtClean="0">
                <a:solidFill>
                  <a:srgbClr val="7030A0"/>
                </a:solidFill>
              </a:rPr>
              <a:t>Примеры: слова, вызывающие симпатию</a:t>
            </a:r>
            <a:endParaRPr lang="ru-RU" sz="3200" dirty="0">
              <a:solidFill>
                <a:srgbClr val="7030A0"/>
              </a:solidFill>
            </a:endParaRPr>
          </a:p>
        </p:txBody>
      </p:sp>
      <p:pic>
        <p:nvPicPr>
          <p:cNvPr id="8195" name="Picture 3"/>
          <p:cNvPicPr>
            <a:picLocks noGrp="1" noChangeAspect="1" noChangeArrowheads="1"/>
          </p:cNvPicPr>
          <p:nvPr>
            <p:ph idx="1"/>
          </p:nvPr>
        </p:nvPicPr>
        <p:blipFill>
          <a:blip r:embed="rId2"/>
          <a:srcRect/>
          <a:stretch>
            <a:fillRect/>
          </a:stretch>
        </p:blipFill>
        <p:spPr bwMode="auto">
          <a:xfrm>
            <a:off x="395537" y="1196752"/>
            <a:ext cx="7819802" cy="5188226"/>
          </a:xfrm>
          <a:prstGeom prst="rect">
            <a:avLst/>
          </a:prstGeom>
          <a:noFill/>
          <a:ln w="9525">
            <a:noFill/>
            <a:miter lim="800000"/>
            <a:headEnd/>
            <a:tailEnd/>
          </a:ln>
          <a:effectLst/>
        </p:spPr>
      </p:pic>
      <p:sp>
        <p:nvSpPr>
          <p:cNvPr id="4" name="Прямоугольник 3"/>
          <p:cNvSpPr/>
          <p:nvPr/>
        </p:nvSpPr>
        <p:spPr>
          <a:xfrm>
            <a:off x="5357818" y="6488668"/>
            <a:ext cx="3419141" cy="369332"/>
          </a:xfrm>
          <a:prstGeom prst="rect">
            <a:avLst/>
          </a:prstGeom>
        </p:spPr>
        <p:txBody>
          <a:bodyPr wrap="none">
            <a:spAutoFit/>
          </a:bodyPr>
          <a:lstStyle/>
          <a:p>
            <a:pPr algn="r">
              <a:buNone/>
            </a:pPr>
            <a:r>
              <a:rPr lang="en-US" dirty="0">
                <a:solidFill>
                  <a:schemeClr val="tx1">
                    <a:lumMod val="85000"/>
                    <a:lumOff val="15000"/>
                  </a:schemeClr>
                </a:solidFill>
              </a:rPr>
              <a:t>Acton and Potts, 2013; Potts, 2013</a:t>
            </a:r>
            <a:endParaRPr lang="ru-RU" dirty="0">
              <a:solidFill>
                <a:schemeClr val="tx1">
                  <a:lumMod val="85000"/>
                  <a:lumOff val="15000"/>
                </a:schemeClr>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endParaRPr lang="ru-RU" dirty="0"/>
          </a:p>
        </p:txBody>
      </p:sp>
      <p:sp>
        <p:nvSpPr>
          <p:cNvPr id="3" name="Содержимое 2"/>
          <p:cNvSpPr>
            <a:spLocks noGrp="1"/>
          </p:cNvSpPr>
          <p:nvPr>
            <p:ph idx="1"/>
          </p:nvPr>
        </p:nvSpPr>
        <p:spPr/>
        <p:txBody>
          <a:bodyPr>
            <a:normAutofit fontScale="92500" lnSpcReduction="10000"/>
          </a:bodyPr>
          <a:lstStyle/>
          <a:p>
            <a:r>
              <a:rPr lang="ru-RU" dirty="0" smtClean="0">
                <a:solidFill>
                  <a:srgbClr val="7030A0"/>
                </a:solidFill>
              </a:rPr>
              <a:t>Что же особенного в употреблении указательных местоимений у </a:t>
            </a:r>
            <a:r>
              <a:rPr lang="en-US" dirty="0" err="1" smtClean="0">
                <a:solidFill>
                  <a:srgbClr val="7030A0"/>
                </a:solidFill>
              </a:rPr>
              <a:t>Palin</a:t>
            </a:r>
            <a:r>
              <a:rPr lang="en-US" dirty="0" smtClean="0">
                <a:solidFill>
                  <a:srgbClr val="7030A0"/>
                </a:solidFill>
              </a:rPr>
              <a:t>?</a:t>
            </a:r>
            <a:endParaRPr lang="ru-RU" dirty="0" smtClean="0">
              <a:solidFill>
                <a:srgbClr val="7030A0"/>
              </a:solidFill>
            </a:endParaRPr>
          </a:p>
          <a:p>
            <a:endParaRPr lang="ru-RU" dirty="0">
              <a:solidFill>
                <a:srgbClr val="990000"/>
              </a:solidFill>
            </a:endParaRPr>
          </a:p>
          <a:p>
            <a:r>
              <a:rPr lang="ru-RU" dirty="0" smtClean="0">
                <a:solidFill>
                  <a:schemeClr val="tx1">
                    <a:lumMod val="85000"/>
                    <a:lumOff val="15000"/>
                  </a:schemeClr>
                </a:solidFill>
              </a:rPr>
              <a:t>16 интервью </a:t>
            </a:r>
            <a:r>
              <a:rPr lang="en-US" dirty="0" err="1" smtClean="0">
                <a:solidFill>
                  <a:schemeClr val="tx1">
                    <a:lumMod val="85000"/>
                    <a:lumOff val="15000"/>
                  </a:schemeClr>
                </a:solidFill>
              </a:rPr>
              <a:t>Palin</a:t>
            </a:r>
            <a:r>
              <a:rPr lang="en-US" dirty="0" smtClean="0">
                <a:solidFill>
                  <a:schemeClr val="tx1">
                    <a:lumMod val="85000"/>
                    <a:lumOff val="15000"/>
                  </a:schemeClr>
                </a:solidFill>
              </a:rPr>
              <a:t> </a:t>
            </a:r>
            <a:r>
              <a:rPr lang="ru-RU" dirty="0" smtClean="0">
                <a:solidFill>
                  <a:schemeClr val="tx1">
                    <a:lumMod val="85000"/>
                    <a:lumOff val="15000"/>
                  </a:schemeClr>
                </a:solidFill>
              </a:rPr>
              <a:t>на шоу</a:t>
            </a:r>
          </a:p>
          <a:p>
            <a:r>
              <a:rPr lang="ru-RU" dirty="0" smtClean="0">
                <a:solidFill>
                  <a:schemeClr val="tx1">
                    <a:lumMod val="85000"/>
                    <a:lumOff val="15000"/>
                  </a:schemeClr>
                </a:solidFill>
              </a:rPr>
              <a:t>+ интервью до и после нее</a:t>
            </a:r>
          </a:p>
          <a:p>
            <a:r>
              <a:rPr lang="ru-RU" dirty="0" smtClean="0">
                <a:solidFill>
                  <a:schemeClr val="tx1">
                    <a:lumMod val="85000"/>
                    <a:lumOff val="15000"/>
                  </a:schemeClr>
                </a:solidFill>
              </a:rPr>
              <a:t>всего 48 интервью</a:t>
            </a:r>
          </a:p>
          <a:p>
            <a:endParaRPr lang="ru-RU" dirty="0">
              <a:solidFill>
                <a:schemeClr val="tx1">
                  <a:lumMod val="85000"/>
                  <a:lumOff val="15000"/>
                </a:schemeClr>
              </a:solidFill>
            </a:endParaRPr>
          </a:p>
          <a:p>
            <a:pPr>
              <a:buNone/>
            </a:pPr>
            <a:endParaRPr lang="ru-RU" dirty="0" smtClean="0">
              <a:solidFill>
                <a:schemeClr val="tx1">
                  <a:lumMod val="85000"/>
                  <a:lumOff val="15000"/>
                </a:schemeClr>
              </a:solidFill>
            </a:endParaRPr>
          </a:p>
          <a:p>
            <a:pPr algn="r">
              <a:buNone/>
            </a:pPr>
            <a:r>
              <a:rPr lang="en-US" sz="1900" dirty="0" smtClean="0">
                <a:solidFill>
                  <a:schemeClr val="tx1">
                    <a:lumMod val="85000"/>
                    <a:lumOff val="15000"/>
                  </a:schemeClr>
                </a:solidFill>
              </a:rPr>
              <a:t>Acton and Potts, 2013; Potts, 2013</a:t>
            </a:r>
            <a:endParaRPr lang="ru-RU" sz="1900" dirty="0" smtClean="0">
              <a:solidFill>
                <a:schemeClr val="tx1">
                  <a:lumMod val="85000"/>
                  <a:lumOff val="15000"/>
                </a:schemeClr>
              </a:solidFill>
            </a:endParaRPr>
          </a:p>
          <a:p>
            <a:endParaRPr lang="ru-RU" dirty="0" smtClean="0">
              <a:solidFill>
                <a:schemeClr val="tx1">
                  <a:lumMod val="85000"/>
                  <a:lumOff val="15000"/>
                </a:schemeClr>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dirty="0" smtClean="0">
                <a:solidFill>
                  <a:srgbClr val="7030A0"/>
                </a:solidFill>
              </a:rPr>
              <a:t>Квантитативный анализ</a:t>
            </a:r>
            <a:endParaRPr lang="ru-RU" dirty="0">
              <a:solidFill>
                <a:srgbClr val="7030A0"/>
              </a:solidFill>
            </a:endParaRPr>
          </a:p>
        </p:txBody>
      </p:sp>
      <p:pic>
        <p:nvPicPr>
          <p:cNvPr id="13314" name="Picture 2"/>
          <p:cNvPicPr>
            <a:picLocks noGrp="1" noChangeAspect="1" noChangeArrowheads="1"/>
          </p:cNvPicPr>
          <p:nvPr>
            <p:ph idx="1"/>
          </p:nvPr>
        </p:nvPicPr>
        <p:blipFill>
          <a:blip r:embed="rId2"/>
          <a:srcRect/>
          <a:stretch>
            <a:fillRect/>
          </a:stretch>
        </p:blipFill>
        <p:spPr bwMode="auto">
          <a:xfrm>
            <a:off x="1214414" y="1285860"/>
            <a:ext cx="6929486" cy="4840303"/>
          </a:xfrm>
          <a:prstGeom prst="rect">
            <a:avLst/>
          </a:prstGeom>
          <a:noFill/>
          <a:ln w="9525">
            <a:noFill/>
            <a:miter lim="800000"/>
            <a:headEnd/>
            <a:tailEnd/>
          </a:ln>
          <a:effectLst/>
        </p:spPr>
      </p:pic>
      <p:sp>
        <p:nvSpPr>
          <p:cNvPr id="4" name="Прямоугольник 3"/>
          <p:cNvSpPr/>
          <p:nvPr/>
        </p:nvSpPr>
        <p:spPr>
          <a:xfrm>
            <a:off x="5500694" y="6215082"/>
            <a:ext cx="3419141" cy="369332"/>
          </a:xfrm>
          <a:prstGeom prst="rect">
            <a:avLst/>
          </a:prstGeom>
        </p:spPr>
        <p:txBody>
          <a:bodyPr wrap="none">
            <a:spAutoFit/>
          </a:bodyPr>
          <a:lstStyle/>
          <a:p>
            <a:pPr algn="r">
              <a:buNone/>
            </a:pPr>
            <a:r>
              <a:rPr lang="en-US" dirty="0">
                <a:solidFill>
                  <a:schemeClr val="tx1">
                    <a:lumMod val="85000"/>
                    <a:lumOff val="15000"/>
                  </a:schemeClr>
                </a:solidFill>
              </a:rPr>
              <a:t>Acton and Potts, 2013; Potts, 2013</a:t>
            </a:r>
            <a:endParaRPr lang="ru-RU" dirty="0">
              <a:solidFill>
                <a:schemeClr val="tx1">
                  <a:lumMod val="85000"/>
                  <a:lumOff val="1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l"/>
            <a:r>
              <a:rPr lang="ru-RU" dirty="0" smtClean="0">
                <a:solidFill>
                  <a:srgbClr val="7030A0"/>
                </a:solidFill>
              </a:rPr>
              <a:t>Характеристики корпуса</a:t>
            </a:r>
            <a:endParaRPr lang="ru-RU" dirty="0">
              <a:solidFill>
                <a:srgbClr val="7030A0"/>
              </a:solidFill>
            </a:endParaRPr>
          </a:p>
        </p:txBody>
      </p:sp>
      <p:sp>
        <p:nvSpPr>
          <p:cNvPr id="3" name="Подзаголовок 2"/>
          <p:cNvSpPr>
            <a:spLocks noGrp="1"/>
          </p:cNvSpPr>
          <p:nvPr>
            <p:ph idx="1"/>
          </p:nvPr>
        </p:nvSpPr>
        <p:spPr/>
        <p:txBody>
          <a:bodyPr>
            <a:normAutofit fontScale="70000" lnSpcReduction="20000"/>
          </a:bodyPr>
          <a:lstStyle/>
          <a:p>
            <a:r>
              <a:rPr lang="ru-RU" b="1" i="1" dirty="0" smtClean="0">
                <a:solidFill>
                  <a:schemeClr val="tx1">
                    <a:lumMod val="85000"/>
                    <a:lumOff val="15000"/>
                  </a:schemeClr>
                </a:solidFill>
              </a:rPr>
              <a:t>сбалансированность</a:t>
            </a:r>
            <a:r>
              <a:rPr lang="ru-RU" dirty="0" smtClean="0">
                <a:solidFill>
                  <a:schemeClr val="tx1">
                    <a:lumMod val="85000"/>
                    <a:lumOff val="15000"/>
                  </a:schemeClr>
                </a:solidFill>
              </a:rPr>
              <a:t> (англ. </a:t>
            </a:r>
            <a:r>
              <a:rPr lang="ru-RU" i="1" dirty="0" err="1" smtClean="0">
                <a:solidFill>
                  <a:schemeClr val="tx1">
                    <a:lumMod val="85000"/>
                    <a:lumOff val="15000"/>
                  </a:schemeClr>
                </a:solidFill>
              </a:rPr>
              <a:t>balance</a:t>
            </a:r>
            <a:r>
              <a:rPr lang="ru-RU" dirty="0" smtClean="0">
                <a:solidFill>
                  <a:schemeClr val="tx1">
                    <a:lumMod val="85000"/>
                    <a:lumOff val="15000"/>
                  </a:schemeClr>
                </a:solidFill>
              </a:rPr>
              <a:t>) -- этот параметр определяет, насколько равномерно представлены тексты разных типов (например, письменные и устные);</a:t>
            </a:r>
          </a:p>
          <a:p>
            <a:pPr>
              <a:buNone/>
            </a:pPr>
            <a:endParaRPr lang="ru-RU" dirty="0" smtClean="0">
              <a:solidFill>
                <a:schemeClr val="tx1">
                  <a:lumMod val="85000"/>
                  <a:lumOff val="15000"/>
                </a:schemeClr>
              </a:solidFill>
            </a:endParaRPr>
          </a:p>
          <a:p>
            <a:r>
              <a:rPr lang="ru-RU" b="1" i="1" dirty="0" smtClean="0">
                <a:solidFill>
                  <a:schemeClr val="tx1">
                    <a:lumMod val="85000"/>
                    <a:lumOff val="15000"/>
                  </a:schemeClr>
                </a:solidFill>
              </a:rPr>
              <a:t>объём корпуса</a:t>
            </a:r>
            <a:r>
              <a:rPr lang="ru-RU" dirty="0" smtClean="0">
                <a:solidFill>
                  <a:schemeClr val="tx1">
                    <a:lumMod val="85000"/>
                    <a:lumOff val="15000"/>
                  </a:schemeClr>
                </a:solidFill>
              </a:rPr>
              <a:t>;</a:t>
            </a:r>
          </a:p>
          <a:p>
            <a:endParaRPr lang="ru-RU" dirty="0">
              <a:solidFill>
                <a:schemeClr val="tx1">
                  <a:lumMod val="85000"/>
                  <a:lumOff val="15000"/>
                </a:schemeClr>
              </a:solidFill>
            </a:endParaRPr>
          </a:p>
          <a:p>
            <a:r>
              <a:rPr lang="ru-RU" b="1" i="1" dirty="0" smtClean="0">
                <a:solidFill>
                  <a:schemeClr val="tx1">
                    <a:lumMod val="85000"/>
                    <a:lumOff val="15000"/>
                  </a:schemeClr>
                </a:solidFill>
              </a:rPr>
              <a:t>реализация корпуса –  </a:t>
            </a:r>
            <a:r>
              <a:rPr lang="ru-RU" dirty="0" smtClean="0">
                <a:solidFill>
                  <a:schemeClr val="tx1">
                    <a:lumMod val="85000"/>
                    <a:lumOff val="15000"/>
                  </a:schemeClr>
                </a:solidFill>
              </a:rPr>
              <a:t>сейчас дефолт: электронная форма;</a:t>
            </a:r>
          </a:p>
          <a:p>
            <a:pPr>
              <a:buNone/>
            </a:pPr>
            <a:endParaRPr lang="ru-RU" dirty="0" smtClean="0">
              <a:solidFill>
                <a:schemeClr val="tx1">
                  <a:lumMod val="85000"/>
                  <a:lumOff val="15000"/>
                </a:schemeClr>
              </a:solidFill>
            </a:endParaRPr>
          </a:p>
          <a:p>
            <a:r>
              <a:rPr lang="ru-RU" b="1" i="1" dirty="0" smtClean="0">
                <a:solidFill>
                  <a:schemeClr val="tx1">
                    <a:lumMod val="85000"/>
                    <a:lumOff val="15000"/>
                  </a:schemeClr>
                </a:solidFill>
              </a:rPr>
              <a:t>разметка</a:t>
            </a:r>
            <a:r>
              <a:rPr lang="ru-RU" dirty="0" smtClean="0">
                <a:solidFill>
                  <a:schemeClr val="tx1">
                    <a:lumMod val="85000"/>
                    <a:lumOff val="15000"/>
                  </a:schemeClr>
                </a:solidFill>
              </a:rPr>
              <a:t> (аннотация, англ. </a:t>
            </a:r>
            <a:r>
              <a:rPr lang="ru-RU" i="1" dirty="0" err="1" smtClean="0">
                <a:solidFill>
                  <a:schemeClr val="tx1">
                    <a:lumMod val="85000"/>
                    <a:lumOff val="15000"/>
                  </a:schemeClr>
                </a:solidFill>
              </a:rPr>
              <a:t>annotation</a:t>
            </a:r>
            <a:r>
              <a:rPr lang="ru-RU" dirty="0" smtClean="0">
                <a:solidFill>
                  <a:schemeClr val="tx1">
                    <a:lumMod val="85000"/>
                    <a:lumOff val="15000"/>
                  </a:schemeClr>
                </a:solidFill>
              </a:rPr>
              <a:t>) – это введенная автоматически или вручную лингвистическая или </a:t>
            </a:r>
            <a:r>
              <a:rPr lang="ru-RU" dirty="0" err="1" smtClean="0">
                <a:solidFill>
                  <a:schemeClr val="tx1">
                    <a:lumMod val="85000"/>
                    <a:lumOff val="15000"/>
                  </a:schemeClr>
                </a:solidFill>
              </a:rPr>
              <a:t>метатекстовая</a:t>
            </a:r>
            <a:r>
              <a:rPr lang="ru-RU" dirty="0" smtClean="0">
                <a:solidFill>
                  <a:schemeClr val="tx1">
                    <a:lumMod val="85000"/>
                    <a:lumOff val="15000"/>
                  </a:schemeClr>
                </a:solidFill>
              </a:rPr>
              <a:t> информация обо всех выбранных единицах корпуса: тексте, предложении, морфеме, звуке и т. д.</a:t>
            </a:r>
          </a:p>
          <a:p>
            <a:pPr algn="r">
              <a:buNone/>
            </a:pPr>
            <a:r>
              <a:rPr lang="ru-RU" dirty="0" smtClean="0">
                <a:solidFill>
                  <a:schemeClr val="tx1">
                    <a:lumMod val="85000"/>
                    <a:lumOff val="15000"/>
                  </a:schemeClr>
                </a:solidFill>
              </a:rPr>
              <a:t>(</a:t>
            </a:r>
            <a:r>
              <a:rPr lang="ru-RU" dirty="0" err="1" smtClean="0">
                <a:solidFill>
                  <a:schemeClr val="tx1">
                    <a:lumMod val="85000"/>
                    <a:lumOff val="15000"/>
                  </a:schemeClr>
                </a:solidFill>
              </a:rPr>
              <a:t>Копотев</a:t>
            </a:r>
            <a:r>
              <a:rPr lang="ru-RU" dirty="0" smtClean="0">
                <a:solidFill>
                  <a:schemeClr val="tx1">
                    <a:lumMod val="85000"/>
                    <a:lumOff val="15000"/>
                  </a:schemeClr>
                </a:solidFill>
              </a:rPr>
              <a:t> 2014: Глава 1)</a:t>
            </a:r>
            <a:endParaRPr lang="ru-RU" dirty="0">
              <a:solidFill>
                <a:schemeClr val="tx1">
                  <a:lumMod val="85000"/>
                  <a:lumOff val="15000"/>
                </a:schemeClr>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dirty="0" smtClean="0">
                <a:solidFill>
                  <a:srgbClr val="7030A0"/>
                </a:solidFill>
              </a:rPr>
              <a:t>Полярные мнения – почему?</a:t>
            </a:r>
            <a:endParaRPr lang="ru-RU" dirty="0">
              <a:solidFill>
                <a:srgbClr val="7030A0"/>
              </a:solidFill>
            </a:endParaRPr>
          </a:p>
        </p:txBody>
      </p:sp>
      <p:sp>
        <p:nvSpPr>
          <p:cNvPr id="4" name="Содержимое 3"/>
          <p:cNvSpPr>
            <a:spLocks noGrp="1"/>
          </p:cNvSpPr>
          <p:nvPr>
            <p:ph sz="half" idx="2"/>
          </p:nvPr>
        </p:nvSpPr>
        <p:spPr/>
        <p:txBody>
          <a:bodyPr>
            <a:normAutofit/>
          </a:bodyPr>
          <a:lstStyle/>
          <a:p>
            <a:pPr>
              <a:buNone/>
            </a:pPr>
            <a:r>
              <a:rPr lang="en-US" dirty="0" smtClean="0">
                <a:solidFill>
                  <a:srgbClr val="7030A0"/>
                </a:solidFill>
              </a:rPr>
              <a:t>Huffington Post:</a:t>
            </a:r>
          </a:p>
          <a:p>
            <a:pPr>
              <a:buNone/>
            </a:pPr>
            <a:endParaRPr lang="en-US" dirty="0" smtClean="0"/>
          </a:p>
          <a:p>
            <a:r>
              <a:rPr lang="en-US" i="1" dirty="0" smtClean="0">
                <a:solidFill>
                  <a:schemeClr val="tx1">
                    <a:lumMod val="85000"/>
                    <a:lumOff val="15000"/>
                  </a:schemeClr>
                </a:solidFill>
              </a:rPr>
              <a:t>“illusion of straight-talking”</a:t>
            </a:r>
          </a:p>
          <a:p>
            <a:r>
              <a:rPr lang="en-US" i="1" dirty="0" smtClean="0">
                <a:solidFill>
                  <a:schemeClr val="tx1">
                    <a:lumMod val="85000"/>
                    <a:lumOff val="15000"/>
                  </a:schemeClr>
                </a:solidFill>
              </a:rPr>
              <a:t>“pseudo-folksiness and fundamental dishonesty”</a:t>
            </a:r>
            <a:endParaRPr lang="ru-RU" i="1" dirty="0" smtClean="0">
              <a:solidFill>
                <a:schemeClr val="tx1">
                  <a:lumMod val="85000"/>
                  <a:lumOff val="15000"/>
                </a:schemeClr>
              </a:solidFill>
            </a:endParaRPr>
          </a:p>
          <a:p>
            <a:pPr>
              <a:buNone/>
            </a:pPr>
            <a:endParaRPr lang="ru-RU" sz="1800" i="1" dirty="0" smtClean="0">
              <a:solidFill>
                <a:schemeClr val="tx1">
                  <a:lumMod val="85000"/>
                  <a:lumOff val="15000"/>
                </a:schemeClr>
              </a:solidFill>
            </a:endParaRPr>
          </a:p>
          <a:p>
            <a:pPr>
              <a:buNone/>
            </a:pPr>
            <a:endParaRPr lang="ru-RU" sz="1800" i="1" dirty="0">
              <a:solidFill>
                <a:schemeClr val="tx1">
                  <a:lumMod val="85000"/>
                  <a:lumOff val="15000"/>
                </a:schemeClr>
              </a:solidFill>
            </a:endParaRPr>
          </a:p>
          <a:p>
            <a:pPr algn="r">
              <a:buNone/>
            </a:pPr>
            <a:r>
              <a:rPr lang="en-US" sz="1800" dirty="0" smtClean="0">
                <a:solidFill>
                  <a:schemeClr val="tx1">
                    <a:lumMod val="85000"/>
                    <a:lumOff val="15000"/>
                  </a:schemeClr>
                </a:solidFill>
              </a:rPr>
              <a:t>Acton and Potts, 2013; Potts, 2013</a:t>
            </a:r>
            <a:endParaRPr lang="ru-RU" sz="1800" dirty="0" smtClean="0">
              <a:solidFill>
                <a:schemeClr val="tx1">
                  <a:lumMod val="85000"/>
                  <a:lumOff val="15000"/>
                </a:schemeClr>
              </a:solidFill>
            </a:endParaRPr>
          </a:p>
          <a:p>
            <a:endParaRPr lang="ru-RU" i="1" dirty="0" smtClean="0">
              <a:solidFill>
                <a:schemeClr val="tx1">
                  <a:lumMod val="85000"/>
                  <a:lumOff val="15000"/>
                </a:schemeClr>
              </a:solidFill>
            </a:endParaRPr>
          </a:p>
          <a:p>
            <a:endParaRPr lang="ru-RU" i="1" dirty="0">
              <a:solidFill>
                <a:schemeClr val="tx1">
                  <a:lumMod val="85000"/>
                  <a:lumOff val="15000"/>
                </a:schemeClr>
              </a:solidFill>
            </a:endParaRPr>
          </a:p>
          <a:p>
            <a:endParaRPr lang="ru-RU" i="1" dirty="0">
              <a:solidFill>
                <a:schemeClr val="tx1">
                  <a:lumMod val="85000"/>
                  <a:lumOff val="15000"/>
                </a:schemeClr>
              </a:solidFill>
            </a:endParaRPr>
          </a:p>
        </p:txBody>
      </p:sp>
      <p:sp>
        <p:nvSpPr>
          <p:cNvPr id="5" name="Содержимое 4"/>
          <p:cNvSpPr>
            <a:spLocks noGrp="1"/>
          </p:cNvSpPr>
          <p:nvPr>
            <p:ph sz="half" idx="1"/>
          </p:nvPr>
        </p:nvSpPr>
        <p:spPr/>
        <p:txBody>
          <a:bodyPr>
            <a:normAutofit/>
          </a:bodyPr>
          <a:lstStyle/>
          <a:p>
            <a:pPr>
              <a:buNone/>
            </a:pPr>
            <a:r>
              <a:rPr lang="en-US" dirty="0" smtClean="0">
                <a:solidFill>
                  <a:srgbClr val="7030A0"/>
                </a:solidFill>
              </a:rPr>
              <a:t>FoxNews.com:</a:t>
            </a:r>
          </a:p>
          <a:p>
            <a:pPr>
              <a:buNone/>
            </a:pPr>
            <a:endParaRPr lang="en-US" dirty="0" smtClean="0"/>
          </a:p>
          <a:p>
            <a:r>
              <a:rPr lang="en-US" i="1" dirty="0" smtClean="0">
                <a:solidFill>
                  <a:schemeClr val="tx1">
                    <a:lumMod val="85000"/>
                    <a:lumOff val="15000"/>
                  </a:schemeClr>
                </a:solidFill>
              </a:rPr>
              <a:t>“We feel like she talks like we do.”</a:t>
            </a:r>
          </a:p>
          <a:p>
            <a:r>
              <a:rPr lang="en-US" i="1" dirty="0" smtClean="0">
                <a:solidFill>
                  <a:schemeClr val="tx1">
                    <a:lumMod val="85000"/>
                    <a:lumOff val="15000"/>
                  </a:schemeClr>
                </a:solidFill>
              </a:rPr>
              <a:t>“She talked like real people to real people”</a:t>
            </a:r>
          </a:p>
          <a:p>
            <a:endParaRPr lang="ru-RU"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l"/>
            <a:r>
              <a:rPr lang="ru-RU" dirty="0" err="1" smtClean="0">
                <a:solidFill>
                  <a:srgbClr val="7030A0"/>
                </a:solidFill>
              </a:rPr>
              <a:t>Свойскость</a:t>
            </a:r>
            <a:endParaRPr lang="ru-RU" dirty="0">
              <a:solidFill>
                <a:srgbClr val="7030A0"/>
              </a:solidFill>
            </a:endParaRPr>
          </a:p>
        </p:txBody>
      </p:sp>
      <p:sp>
        <p:nvSpPr>
          <p:cNvPr id="5" name="Содержимое 4"/>
          <p:cNvSpPr>
            <a:spLocks noGrp="1"/>
          </p:cNvSpPr>
          <p:nvPr>
            <p:ph idx="1"/>
          </p:nvPr>
        </p:nvSpPr>
        <p:spPr/>
        <p:txBody>
          <a:bodyPr>
            <a:normAutofit fontScale="85000" lnSpcReduction="10000"/>
          </a:bodyPr>
          <a:lstStyle/>
          <a:p>
            <a:pPr>
              <a:buNone/>
            </a:pPr>
            <a:r>
              <a:rPr lang="ru-RU" dirty="0" smtClean="0">
                <a:solidFill>
                  <a:schemeClr val="tx1">
                    <a:lumMod val="85000"/>
                    <a:lumOff val="15000"/>
                  </a:schemeClr>
                </a:solidFill>
              </a:rPr>
              <a:t>Указательные местоимения в непрямом значении создают эффект </a:t>
            </a:r>
            <a:r>
              <a:rPr lang="ru-RU" b="1" dirty="0" smtClean="0">
                <a:solidFill>
                  <a:schemeClr val="tx1">
                    <a:lumMod val="85000"/>
                    <a:lumOff val="15000"/>
                  </a:schemeClr>
                </a:solidFill>
              </a:rPr>
              <a:t>солидарности, </a:t>
            </a:r>
            <a:r>
              <a:rPr lang="ru-RU" b="1" dirty="0" err="1" smtClean="0">
                <a:solidFill>
                  <a:schemeClr val="tx1">
                    <a:lumMod val="85000"/>
                    <a:lumOff val="15000"/>
                  </a:schemeClr>
                </a:solidFill>
              </a:rPr>
              <a:t>свойскости</a:t>
            </a:r>
            <a:r>
              <a:rPr lang="ru-RU" b="1" dirty="0" smtClean="0">
                <a:solidFill>
                  <a:schemeClr val="tx1">
                    <a:lumMod val="85000"/>
                    <a:lumOff val="15000"/>
                  </a:schemeClr>
                </a:solidFill>
              </a:rPr>
              <a:t> </a:t>
            </a:r>
            <a:r>
              <a:rPr lang="ru-RU" dirty="0" smtClean="0">
                <a:solidFill>
                  <a:schemeClr val="tx1">
                    <a:lumMod val="85000"/>
                    <a:lumOff val="15000"/>
                  </a:schemeClr>
                </a:solidFill>
              </a:rPr>
              <a:t>(термин восходит к лекциям </a:t>
            </a:r>
            <a:r>
              <a:rPr lang="ru-RU" dirty="0" err="1" smtClean="0">
                <a:solidFill>
                  <a:schemeClr val="tx1">
                    <a:lumMod val="85000"/>
                    <a:lumOff val="15000"/>
                  </a:schemeClr>
                </a:solidFill>
              </a:rPr>
              <a:t>Сандро</a:t>
            </a:r>
            <a:r>
              <a:rPr lang="ru-RU" dirty="0" smtClean="0">
                <a:solidFill>
                  <a:schemeClr val="tx1">
                    <a:lumMod val="85000"/>
                    <a:lumOff val="15000"/>
                  </a:schemeClr>
                </a:solidFill>
              </a:rPr>
              <a:t> Васильевича </a:t>
            </a:r>
            <a:r>
              <a:rPr lang="ru-RU" dirty="0" err="1" smtClean="0">
                <a:solidFill>
                  <a:schemeClr val="tx1">
                    <a:lumMod val="85000"/>
                    <a:lumOff val="15000"/>
                  </a:schemeClr>
                </a:solidFill>
              </a:rPr>
              <a:t>Кодзасова</a:t>
            </a:r>
            <a:r>
              <a:rPr lang="en-US" dirty="0" smtClean="0">
                <a:solidFill>
                  <a:schemeClr val="tx1">
                    <a:lumMod val="85000"/>
                    <a:lumOff val="15000"/>
                  </a:schemeClr>
                </a:solidFill>
              </a:rPr>
              <a:t>, </a:t>
            </a:r>
            <a:r>
              <a:rPr lang="ru-RU" dirty="0" smtClean="0">
                <a:solidFill>
                  <a:schemeClr val="tx1">
                    <a:lumMod val="85000"/>
                    <a:lumOff val="15000"/>
                  </a:schemeClr>
                </a:solidFill>
              </a:rPr>
              <a:t>мой перевод для </a:t>
            </a:r>
            <a:r>
              <a:rPr lang="en-US" dirty="0" smtClean="0">
                <a:solidFill>
                  <a:schemeClr val="tx1">
                    <a:lumMod val="85000"/>
                    <a:lumOff val="15000"/>
                  </a:schemeClr>
                </a:solidFill>
              </a:rPr>
              <a:t>solidarity </a:t>
            </a:r>
            <a:r>
              <a:rPr lang="ru-RU" dirty="0" smtClean="0">
                <a:solidFill>
                  <a:schemeClr val="tx1">
                    <a:lumMod val="85000"/>
                    <a:lumOff val="15000"/>
                  </a:schemeClr>
                </a:solidFill>
              </a:rPr>
              <a:t>из анализа статьи)</a:t>
            </a:r>
          </a:p>
          <a:p>
            <a:pPr>
              <a:buNone/>
            </a:pPr>
            <a:endParaRPr lang="ru-RU" dirty="0">
              <a:solidFill>
                <a:schemeClr val="tx1">
                  <a:lumMod val="85000"/>
                  <a:lumOff val="15000"/>
                </a:schemeClr>
              </a:solidFill>
            </a:endParaRPr>
          </a:p>
          <a:p>
            <a:pPr>
              <a:buNone/>
            </a:pPr>
            <a:r>
              <a:rPr lang="ru-RU" dirty="0" smtClean="0">
                <a:solidFill>
                  <a:schemeClr val="tx1">
                    <a:lumMod val="85000"/>
                    <a:lumOff val="15000"/>
                  </a:schemeClr>
                </a:solidFill>
              </a:rPr>
              <a:t>Проявления </a:t>
            </a:r>
            <a:r>
              <a:rPr lang="ru-RU" dirty="0" err="1" smtClean="0">
                <a:solidFill>
                  <a:schemeClr val="tx1">
                    <a:lumMod val="85000"/>
                    <a:lumOff val="15000"/>
                  </a:schemeClr>
                </a:solidFill>
              </a:rPr>
              <a:t>свойскости</a:t>
            </a:r>
            <a:r>
              <a:rPr lang="ru-RU" dirty="0" smtClean="0">
                <a:solidFill>
                  <a:schemeClr val="tx1">
                    <a:lumMod val="85000"/>
                    <a:lumOff val="15000"/>
                  </a:schemeClr>
                </a:solidFill>
              </a:rPr>
              <a:t> </a:t>
            </a:r>
            <a:r>
              <a:rPr lang="ru-RU" b="1" dirty="0" smtClean="0">
                <a:solidFill>
                  <a:schemeClr val="tx1">
                    <a:lumMod val="85000"/>
                    <a:lumOff val="15000"/>
                  </a:schemeClr>
                </a:solidFill>
              </a:rPr>
              <a:t>уместны при совпадении отношения к сообщаемому, мнений</a:t>
            </a:r>
          </a:p>
          <a:p>
            <a:pPr>
              <a:buNone/>
            </a:pPr>
            <a:endParaRPr lang="ru-RU" dirty="0" smtClean="0">
              <a:solidFill>
                <a:schemeClr val="tx1">
                  <a:lumMod val="85000"/>
                  <a:lumOff val="15000"/>
                </a:schemeClr>
              </a:solidFill>
            </a:endParaRPr>
          </a:p>
          <a:p>
            <a:pPr>
              <a:buNone/>
            </a:pPr>
            <a:r>
              <a:rPr lang="ru-RU" b="1" dirty="0" smtClean="0">
                <a:solidFill>
                  <a:schemeClr val="tx1">
                    <a:lumMod val="85000"/>
                    <a:lumOff val="15000"/>
                  </a:schemeClr>
                </a:solidFill>
              </a:rPr>
              <a:t>При несовпадении эффект </a:t>
            </a:r>
            <a:r>
              <a:rPr lang="ru-RU" dirty="0" smtClean="0">
                <a:solidFill>
                  <a:schemeClr val="tx1">
                    <a:lumMod val="85000"/>
                    <a:lumOff val="15000"/>
                  </a:schemeClr>
                </a:solidFill>
              </a:rPr>
              <a:t>обратный: навязанной солидарности, </a:t>
            </a:r>
            <a:r>
              <a:rPr lang="ru-RU" b="1" dirty="0" smtClean="0">
                <a:solidFill>
                  <a:schemeClr val="tx1">
                    <a:lumMod val="85000"/>
                    <a:lumOff val="15000"/>
                  </a:schemeClr>
                </a:solidFill>
              </a:rPr>
              <a:t>навязанной близости мнений, отношения к сообщаемому</a:t>
            </a:r>
          </a:p>
          <a:p>
            <a:pPr>
              <a:buNone/>
            </a:pPr>
            <a:endParaRPr lang="ru-RU" b="1" dirty="0">
              <a:solidFill>
                <a:schemeClr val="tx1">
                  <a:lumMod val="85000"/>
                  <a:lumOff val="15000"/>
                </a:schemeClr>
              </a:solidFill>
            </a:endParaRPr>
          </a:p>
          <a:p>
            <a:pPr algn="r">
              <a:buNone/>
            </a:pPr>
            <a:endParaRPr lang="ru-RU" b="1" dirty="0">
              <a:solidFill>
                <a:schemeClr val="tx1">
                  <a:lumMod val="85000"/>
                  <a:lumOff val="15000"/>
                </a:schemeClr>
              </a:solidFill>
            </a:endParaRPr>
          </a:p>
        </p:txBody>
      </p:sp>
      <p:sp>
        <p:nvSpPr>
          <p:cNvPr id="4" name="Прямоугольник 3"/>
          <p:cNvSpPr/>
          <p:nvPr/>
        </p:nvSpPr>
        <p:spPr>
          <a:xfrm>
            <a:off x="5000628" y="6143644"/>
            <a:ext cx="3419141" cy="369332"/>
          </a:xfrm>
          <a:prstGeom prst="rect">
            <a:avLst/>
          </a:prstGeom>
        </p:spPr>
        <p:txBody>
          <a:bodyPr wrap="none">
            <a:spAutoFit/>
          </a:bodyPr>
          <a:lstStyle/>
          <a:p>
            <a:pPr algn="r">
              <a:buNone/>
            </a:pPr>
            <a:r>
              <a:rPr lang="en-US" dirty="0" smtClean="0">
                <a:solidFill>
                  <a:schemeClr val="tx1">
                    <a:lumMod val="85000"/>
                    <a:lumOff val="15000"/>
                  </a:schemeClr>
                </a:solidFill>
              </a:rPr>
              <a:t>Acton and Potts, 2013; Potts, 2013</a:t>
            </a:r>
            <a:endParaRPr lang="ru-RU" dirty="0" smtClean="0">
              <a:solidFill>
                <a:schemeClr val="tx1">
                  <a:lumMod val="85000"/>
                  <a:lumOff val="15000"/>
                </a:schemeClr>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714488"/>
            <a:ext cx="8229600" cy="1928826"/>
          </a:xfrm>
        </p:spPr>
        <p:txBody>
          <a:bodyPr>
            <a:normAutofit fontScale="90000"/>
          </a:bodyPr>
          <a:lstStyle/>
          <a:p>
            <a:pPr algn="l"/>
            <a:r>
              <a:rPr lang="en-US" dirty="0" smtClean="0">
                <a:solidFill>
                  <a:srgbClr val="990000"/>
                </a:solidFill>
              </a:rPr>
              <a:t/>
            </a:r>
            <a:br>
              <a:rPr lang="en-US" dirty="0" smtClean="0">
                <a:solidFill>
                  <a:srgbClr val="990000"/>
                </a:solidFill>
              </a:rPr>
            </a:br>
            <a:r>
              <a:rPr lang="en-US" dirty="0" smtClean="0">
                <a:solidFill>
                  <a:srgbClr val="990000"/>
                </a:solidFill>
              </a:rPr>
              <a:t/>
            </a:r>
            <a:br>
              <a:rPr lang="en-US" dirty="0" smtClean="0">
                <a:solidFill>
                  <a:srgbClr val="990000"/>
                </a:solidFill>
              </a:rPr>
            </a:br>
            <a:r>
              <a:rPr lang="ru-RU" dirty="0" smtClean="0">
                <a:solidFill>
                  <a:srgbClr val="7030A0"/>
                </a:solidFill>
              </a:rPr>
              <a:t>Квантитативный анализ</a:t>
            </a:r>
            <a:r>
              <a:rPr lang="ru-RU" dirty="0" smtClean="0">
                <a:solidFill>
                  <a:srgbClr val="990000"/>
                </a:solidFill>
              </a:rPr>
              <a:t/>
            </a:r>
            <a:br>
              <a:rPr lang="ru-RU" dirty="0" smtClean="0">
                <a:solidFill>
                  <a:srgbClr val="990000"/>
                </a:solidFill>
              </a:rPr>
            </a:br>
            <a:r>
              <a:rPr lang="ru-RU" dirty="0"/>
              <a:t/>
            </a:r>
            <a:br>
              <a:rPr lang="ru-RU" dirty="0"/>
            </a:br>
            <a:r>
              <a:rPr lang="ru-RU" sz="3100" dirty="0" smtClean="0">
                <a:solidFill>
                  <a:schemeClr val="tx1">
                    <a:lumMod val="85000"/>
                    <a:lumOff val="15000"/>
                  </a:schemeClr>
                </a:solidFill>
              </a:rPr>
              <a:t>1. Группы с указательными местоимениями у </a:t>
            </a:r>
            <a:r>
              <a:rPr lang="en-US" sz="3100" dirty="0" err="1" smtClean="0">
                <a:solidFill>
                  <a:schemeClr val="tx1">
                    <a:lumMod val="85000"/>
                    <a:lumOff val="15000"/>
                  </a:schemeClr>
                </a:solidFill>
              </a:rPr>
              <a:t>Palin</a:t>
            </a:r>
            <a:r>
              <a:rPr lang="en-US" sz="3100" dirty="0" smtClean="0">
                <a:solidFill>
                  <a:schemeClr val="tx1">
                    <a:lumMod val="85000"/>
                    <a:lumOff val="15000"/>
                  </a:schemeClr>
                </a:solidFill>
              </a:rPr>
              <a:t> </a:t>
            </a:r>
            <a:r>
              <a:rPr lang="ru-RU" sz="3100" dirty="0" smtClean="0">
                <a:solidFill>
                  <a:schemeClr val="tx1">
                    <a:lumMod val="85000"/>
                    <a:lumOff val="15000"/>
                  </a:schemeClr>
                </a:solidFill>
              </a:rPr>
              <a:t>длиннее, более описательны, чем у других</a:t>
            </a:r>
            <a:br>
              <a:rPr lang="ru-RU" sz="3100" dirty="0" smtClean="0">
                <a:solidFill>
                  <a:schemeClr val="tx1">
                    <a:lumMod val="85000"/>
                    <a:lumOff val="15000"/>
                  </a:schemeClr>
                </a:solidFill>
              </a:rPr>
            </a:br>
            <a:r>
              <a:rPr lang="ru-RU" sz="3100" dirty="0" smtClean="0">
                <a:solidFill>
                  <a:schemeClr val="tx1">
                    <a:lumMod val="85000"/>
                    <a:lumOff val="15000"/>
                  </a:schemeClr>
                </a:solidFill>
              </a:rPr>
              <a:t/>
            </a:r>
            <a:br>
              <a:rPr lang="ru-RU" sz="3100" dirty="0" smtClean="0">
                <a:solidFill>
                  <a:schemeClr val="tx1">
                    <a:lumMod val="85000"/>
                    <a:lumOff val="15000"/>
                  </a:schemeClr>
                </a:solidFill>
              </a:rPr>
            </a:br>
            <a:r>
              <a:rPr lang="ru-RU" sz="3100" dirty="0" smtClean="0">
                <a:solidFill>
                  <a:schemeClr val="tx1">
                    <a:lumMod val="85000"/>
                    <a:lumOff val="15000"/>
                  </a:schemeClr>
                </a:solidFill>
              </a:rPr>
              <a:t>2. Более провокационный контекст</a:t>
            </a:r>
            <a:br>
              <a:rPr lang="ru-RU" sz="3100" dirty="0" smtClean="0">
                <a:solidFill>
                  <a:schemeClr val="tx1">
                    <a:lumMod val="85000"/>
                    <a:lumOff val="15000"/>
                  </a:schemeClr>
                </a:solidFill>
              </a:rPr>
            </a:br>
            <a:r>
              <a:rPr lang="ru-RU" sz="3100" dirty="0" smtClean="0"/>
              <a:t/>
            </a:r>
            <a:br>
              <a:rPr lang="ru-RU" sz="3100" dirty="0" smtClean="0"/>
            </a:br>
            <a:r>
              <a:rPr lang="en-US" sz="3100" dirty="0" smtClean="0"/>
              <a:t/>
            </a:r>
            <a:br>
              <a:rPr lang="en-US" sz="3100" dirty="0" smtClean="0"/>
            </a:br>
            <a:r>
              <a:rPr lang="en-US" sz="3100" dirty="0" smtClean="0">
                <a:solidFill>
                  <a:schemeClr val="tx1">
                    <a:lumMod val="85000"/>
                    <a:lumOff val="15000"/>
                  </a:schemeClr>
                </a:solidFill>
              </a:rPr>
              <a:t>“</a:t>
            </a:r>
            <a:r>
              <a:rPr lang="en-US" sz="3100" b="1" i="1" dirty="0" smtClean="0">
                <a:solidFill>
                  <a:schemeClr val="tx1">
                    <a:lumMod val="85000"/>
                    <a:lumOff val="15000"/>
                  </a:schemeClr>
                </a:solidFill>
              </a:rPr>
              <a:t>these good, hard-working, average, everyday, patriotic Americans </a:t>
            </a:r>
            <a:r>
              <a:rPr lang="en-US" sz="3100" dirty="0" smtClean="0">
                <a:solidFill>
                  <a:schemeClr val="tx1">
                    <a:lumMod val="85000"/>
                    <a:lumOff val="15000"/>
                  </a:schemeClr>
                </a:solidFill>
              </a:rPr>
              <a:t>who want to see the </a:t>
            </a:r>
            <a:r>
              <a:rPr lang="en-US" sz="3100" i="1" dirty="0" smtClean="0">
                <a:solidFill>
                  <a:schemeClr val="tx1">
                    <a:lumMod val="85000"/>
                    <a:lumOff val="15000"/>
                  </a:schemeClr>
                </a:solidFill>
              </a:rPr>
              <a:t>positive change </a:t>
            </a:r>
            <a:r>
              <a:rPr lang="en-US" sz="3100" dirty="0" smtClean="0">
                <a:solidFill>
                  <a:schemeClr val="tx1">
                    <a:lumMod val="85000"/>
                    <a:lumOff val="15000"/>
                  </a:schemeClr>
                </a:solidFill>
              </a:rPr>
              <a:t>in our country that they </a:t>
            </a:r>
            <a:r>
              <a:rPr lang="en-US" sz="3100" i="1" dirty="0" smtClean="0">
                <a:solidFill>
                  <a:schemeClr val="tx1">
                    <a:lumMod val="85000"/>
                    <a:lumOff val="15000"/>
                  </a:schemeClr>
                </a:solidFill>
              </a:rPr>
              <a:t>deserve”</a:t>
            </a:r>
            <a:r>
              <a:rPr lang="ru-RU" dirty="0" smtClean="0"/>
              <a:t/>
            </a:r>
            <a:br>
              <a:rPr lang="ru-RU" dirty="0" smtClean="0"/>
            </a:br>
            <a:endParaRPr lang="ru-RU" dirty="0"/>
          </a:p>
        </p:txBody>
      </p:sp>
      <p:sp>
        <p:nvSpPr>
          <p:cNvPr id="3" name="Прямоугольник 2"/>
          <p:cNvSpPr/>
          <p:nvPr/>
        </p:nvSpPr>
        <p:spPr>
          <a:xfrm>
            <a:off x="4714876" y="5857892"/>
            <a:ext cx="3419141" cy="369332"/>
          </a:xfrm>
          <a:prstGeom prst="rect">
            <a:avLst/>
          </a:prstGeom>
        </p:spPr>
        <p:txBody>
          <a:bodyPr wrap="none">
            <a:spAutoFit/>
          </a:bodyPr>
          <a:lstStyle/>
          <a:p>
            <a:pPr algn="r">
              <a:buNone/>
            </a:pPr>
            <a:r>
              <a:rPr lang="en-US" dirty="0" smtClean="0">
                <a:solidFill>
                  <a:schemeClr val="tx1">
                    <a:lumMod val="85000"/>
                    <a:lumOff val="15000"/>
                  </a:schemeClr>
                </a:solidFill>
              </a:rPr>
              <a:t>Acton and Potts, 2013; Potts, 2013</a:t>
            </a:r>
            <a:endParaRPr lang="ru-RU" dirty="0" smtClean="0">
              <a:solidFill>
                <a:schemeClr val="tx1">
                  <a:lumMod val="85000"/>
                  <a:lumOff val="15000"/>
                </a:schemeClr>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chemeClr val="tx2">
                    <a:lumMod val="75000"/>
                  </a:schemeClr>
                </a:solidFill>
              </a:rPr>
              <a:t>НКРЯ</a:t>
            </a:r>
            <a:endParaRPr lang="ru-RU" dirty="0">
              <a:solidFill>
                <a:schemeClr val="tx2">
                  <a:lumMod val="75000"/>
                </a:schemeClr>
              </a:solidFill>
            </a:endParaRPr>
          </a:p>
        </p:txBody>
      </p:sp>
      <p:sp>
        <p:nvSpPr>
          <p:cNvPr id="3" name="Содержимое 2"/>
          <p:cNvSpPr>
            <a:spLocks noGrp="1"/>
          </p:cNvSpPr>
          <p:nvPr>
            <p:ph idx="1"/>
          </p:nvPr>
        </p:nvSpPr>
        <p:spPr/>
        <p:txBody>
          <a:bodyPr>
            <a:normAutofit/>
          </a:bodyPr>
          <a:lstStyle/>
          <a:p>
            <a:r>
              <a:rPr lang="ru-RU" dirty="0" smtClean="0">
                <a:solidFill>
                  <a:schemeClr val="tx2">
                    <a:lumMod val="75000"/>
                  </a:schemeClr>
                </a:solidFill>
              </a:rPr>
              <a:t>Какого цвета бывают эмоции?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chemeClr val="tx2">
                    <a:lumMod val="75000"/>
                  </a:schemeClr>
                </a:solidFill>
              </a:rPr>
              <a:t>НКРЯ</a:t>
            </a:r>
            <a:endParaRPr lang="ru-RU" dirty="0">
              <a:solidFill>
                <a:schemeClr val="tx2">
                  <a:lumMod val="75000"/>
                </a:schemeClr>
              </a:solidFill>
            </a:endParaRPr>
          </a:p>
        </p:txBody>
      </p:sp>
      <p:sp>
        <p:nvSpPr>
          <p:cNvPr id="3" name="Содержимое 2"/>
          <p:cNvSpPr>
            <a:spLocks noGrp="1"/>
          </p:cNvSpPr>
          <p:nvPr>
            <p:ph idx="1"/>
          </p:nvPr>
        </p:nvSpPr>
        <p:spPr/>
        <p:txBody>
          <a:bodyPr>
            <a:normAutofit/>
          </a:bodyPr>
          <a:lstStyle/>
          <a:p>
            <a:r>
              <a:rPr lang="ru-RU" dirty="0" smtClean="0">
                <a:solidFill>
                  <a:schemeClr val="tx2">
                    <a:lumMod val="75000"/>
                  </a:schemeClr>
                </a:solidFill>
              </a:rPr>
              <a:t>Подсказка. Для того, чтобы задать словосочетания «цвет + эмоция», в лексико-грамматическом поиске, воспользовавшись полем для поиска по семантическим признакам, в качестве первого слова задайте прилагательное цвета, а второго — существительное, обозначающее эмоцию. </a:t>
            </a:r>
          </a:p>
          <a:p>
            <a:endParaRPr lang="ru-RU"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chemeClr val="tx2">
                    <a:lumMod val="75000"/>
                  </a:schemeClr>
                </a:solidFill>
              </a:rPr>
              <a:t>НКРЯ</a:t>
            </a:r>
            <a:endParaRPr lang="ru-RU" dirty="0">
              <a:solidFill>
                <a:schemeClr val="tx2">
                  <a:lumMod val="75000"/>
                </a:schemeClr>
              </a:solidFill>
            </a:endParaRPr>
          </a:p>
        </p:txBody>
      </p:sp>
      <p:sp>
        <p:nvSpPr>
          <p:cNvPr id="3" name="Содержимое 2"/>
          <p:cNvSpPr>
            <a:spLocks noGrp="1"/>
          </p:cNvSpPr>
          <p:nvPr>
            <p:ph idx="1"/>
          </p:nvPr>
        </p:nvSpPr>
        <p:spPr/>
        <p:txBody>
          <a:bodyPr>
            <a:normAutofit/>
          </a:bodyPr>
          <a:lstStyle/>
          <a:p>
            <a:r>
              <a:rPr lang="ru-RU" dirty="0" smtClean="0">
                <a:solidFill>
                  <a:schemeClr val="tx2">
                    <a:lumMod val="75000"/>
                  </a:schemeClr>
                </a:solidFill>
              </a:rPr>
              <a:t>В текстах какой тематики в НКРЯ чаще всего встречаются слова, начинающиеся с </a:t>
            </a:r>
            <a:r>
              <a:rPr lang="ru-RU" dirty="0" err="1" smtClean="0">
                <a:solidFill>
                  <a:schemeClr val="tx2">
                    <a:lumMod val="75000"/>
                  </a:schemeClr>
                </a:solidFill>
              </a:rPr>
              <a:t>квазиприставки</a:t>
            </a:r>
            <a:r>
              <a:rPr lang="ru-RU" dirty="0" smtClean="0">
                <a:solidFill>
                  <a:schemeClr val="tx2">
                    <a:lumMod val="75000"/>
                  </a:schemeClr>
                </a:solidFill>
              </a:rPr>
              <a:t> «</a:t>
            </a:r>
            <a:r>
              <a:rPr lang="ru-RU" dirty="0" err="1" smtClean="0">
                <a:solidFill>
                  <a:schemeClr val="tx2">
                    <a:lumMod val="75000"/>
                  </a:schemeClr>
                </a:solidFill>
              </a:rPr>
              <a:t>квази</a:t>
            </a:r>
            <a:r>
              <a:rPr lang="ru-RU" dirty="0" smtClean="0">
                <a:solidFill>
                  <a:schemeClr val="tx2">
                    <a:lumMod val="75000"/>
                  </a:schemeClr>
                </a:solidFill>
              </a:rPr>
              <a:t>-» («</a:t>
            </a:r>
            <a:r>
              <a:rPr lang="ru-RU" dirty="0" err="1" smtClean="0">
                <a:solidFill>
                  <a:schemeClr val="tx2">
                    <a:lumMod val="75000"/>
                  </a:schemeClr>
                </a:solidFill>
              </a:rPr>
              <a:t>квазипатриот</a:t>
            </a:r>
            <a:r>
              <a:rPr lang="ru-RU" dirty="0" smtClean="0">
                <a:solidFill>
                  <a:schemeClr val="tx2">
                    <a:lumMod val="75000"/>
                  </a:schemeClr>
                </a:solidFill>
              </a:rPr>
              <a:t>», но не «Квазимодо»)?</a:t>
            </a:r>
          </a:p>
          <a:p>
            <a:endParaRPr lang="ru-RU"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chemeClr val="tx2">
                    <a:lumMod val="75000"/>
                  </a:schemeClr>
                </a:solidFill>
              </a:rPr>
              <a:t>НКРЯ</a:t>
            </a:r>
            <a:endParaRPr lang="ru-RU" dirty="0">
              <a:solidFill>
                <a:schemeClr val="tx2">
                  <a:lumMod val="75000"/>
                </a:schemeClr>
              </a:solidFill>
            </a:endParaRPr>
          </a:p>
        </p:txBody>
      </p:sp>
      <p:sp>
        <p:nvSpPr>
          <p:cNvPr id="3" name="Содержимое 2"/>
          <p:cNvSpPr>
            <a:spLocks noGrp="1"/>
          </p:cNvSpPr>
          <p:nvPr>
            <p:ph idx="1"/>
          </p:nvPr>
        </p:nvSpPr>
        <p:spPr/>
        <p:txBody>
          <a:bodyPr>
            <a:normAutofit/>
          </a:bodyPr>
          <a:lstStyle/>
          <a:p>
            <a:r>
              <a:rPr lang="ru-RU" dirty="0" smtClean="0">
                <a:solidFill>
                  <a:schemeClr val="tx2">
                    <a:lumMod val="75000"/>
                  </a:schemeClr>
                </a:solidFill>
              </a:rPr>
              <a:t>Подсказка. Поиск НКРЯ дает возможность задавать только часть искомого слова с помощью звездочки (*). Затем перейдите в раздел статистики по гиперссылке над выдачей и найдите данные о тематике текстов, вошедших в выдачу.</a:t>
            </a:r>
          </a:p>
          <a:p>
            <a:endParaRPr lang="ru-RU"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normAutofit/>
          </a:bodyPr>
          <a:lstStyle/>
          <a:p>
            <a:r>
              <a:rPr lang="ru-RU" dirty="0" smtClean="0">
                <a:solidFill>
                  <a:schemeClr val="tx2">
                    <a:lumMod val="75000"/>
                  </a:schemeClr>
                </a:solidFill>
              </a:rPr>
              <a:t>В каком году в НКРЯ впервые встретилось слово, начинающееся с </a:t>
            </a:r>
            <a:r>
              <a:rPr lang="ru-RU" dirty="0" err="1" smtClean="0">
                <a:solidFill>
                  <a:schemeClr val="tx2">
                    <a:lumMod val="75000"/>
                  </a:schemeClr>
                </a:solidFill>
              </a:rPr>
              <a:t>квазиприставки</a:t>
            </a:r>
            <a:r>
              <a:rPr lang="ru-RU" dirty="0" smtClean="0">
                <a:solidFill>
                  <a:schemeClr val="tx2">
                    <a:lumMod val="75000"/>
                  </a:schemeClr>
                </a:solidFill>
              </a:rPr>
              <a:t> «псевдо-» («</a:t>
            </a:r>
            <a:r>
              <a:rPr lang="ru-RU" dirty="0" err="1" smtClean="0">
                <a:solidFill>
                  <a:schemeClr val="tx2">
                    <a:lumMod val="75000"/>
                  </a:schemeClr>
                </a:solidFill>
              </a:rPr>
              <a:t>псевдовещь</a:t>
            </a:r>
            <a:r>
              <a:rPr lang="ru-RU" dirty="0" smtClean="0">
                <a:solidFill>
                  <a:schemeClr val="tx2">
                    <a:lumMod val="75000"/>
                  </a:schemeClr>
                </a:solidFill>
              </a:rPr>
              <a:t>», но не «псевдоним»)?</a:t>
            </a:r>
          </a:p>
          <a:p>
            <a:endParaRPr lang="ru-RU"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normAutofit/>
          </a:bodyPr>
          <a:lstStyle/>
          <a:p>
            <a:r>
              <a:rPr lang="ru-RU" dirty="0" smtClean="0">
                <a:solidFill>
                  <a:schemeClr val="tx2">
                    <a:lumMod val="75000"/>
                  </a:schemeClr>
                </a:solidFill>
              </a:rPr>
              <a:t>Подсказка. Поиск НКРЯ дает возможность задавать только часть искомого слова с помощью звездочки (*). Не забудьте исключить не интересующие вас слова с помощью знака минус (-). Для того, чтобы упорядочить результаты по году создания, поменяйте порядок сортировки на вкладке «настройки».</a:t>
            </a:r>
          </a:p>
          <a:p>
            <a:endParaRPr lang="ru-RU"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normAutofit/>
          </a:bodyPr>
          <a:lstStyle/>
          <a:p>
            <a:r>
              <a:rPr lang="ru-RU" dirty="0" smtClean="0">
                <a:solidFill>
                  <a:schemeClr val="tx2">
                    <a:lumMod val="75000"/>
                  </a:schemeClr>
                </a:solidFill>
              </a:rPr>
              <a:t>Какой автор, представленный в корпусе, чаще всего использует «животные» прилагательные для характеристики эмоций?</a:t>
            </a:r>
          </a:p>
          <a:p>
            <a:endParaRPr lang="ru-R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dirty="0" smtClean="0">
                <a:solidFill>
                  <a:srgbClr val="7030A0"/>
                </a:solidFill>
              </a:rPr>
              <a:t>Зачем нужны корпуса?</a:t>
            </a:r>
            <a:endParaRPr lang="ru-RU" dirty="0">
              <a:solidFill>
                <a:srgbClr val="7030A0"/>
              </a:solidFill>
            </a:endParaRPr>
          </a:p>
        </p:txBody>
      </p:sp>
      <p:sp>
        <p:nvSpPr>
          <p:cNvPr id="3" name="Подзаголовок 2"/>
          <p:cNvSpPr>
            <a:spLocks noGrp="1"/>
          </p:cNvSpPr>
          <p:nvPr>
            <p:ph idx="1"/>
          </p:nvPr>
        </p:nvSpPr>
        <p:spPr/>
        <p:txBody>
          <a:bodyPr>
            <a:normAutofit/>
          </a:bodyPr>
          <a:lstStyle/>
          <a:p>
            <a:r>
              <a:rPr lang="ru-RU" dirty="0" smtClean="0">
                <a:solidFill>
                  <a:schemeClr val="tx1">
                    <a:lumMod val="85000"/>
                    <a:lumOff val="15000"/>
                  </a:schemeClr>
                </a:solidFill>
              </a:rPr>
              <a:t>лингвистическое сафари;</a:t>
            </a:r>
          </a:p>
          <a:p>
            <a:r>
              <a:rPr lang="ru-RU" dirty="0" smtClean="0">
                <a:solidFill>
                  <a:schemeClr val="tx1">
                    <a:lumMod val="85000"/>
                    <a:lumOff val="15000"/>
                  </a:schemeClr>
                </a:solidFill>
              </a:rPr>
              <a:t>большие данные (при большом объёме корпуса);</a:t>
            </a:r>
          </a:p>
          <a:p>
            <a:r>
              <a:rPr lang="ru-RU" dirty="0" smtClean="0">
                <a:solidFill>
                  <a:schemeClr val="tx1">
                    <a:lumMod val="85000"/>
                    <a:lumOff val="15000"/>
                  </a:schemeClr>
                </a:solidFill>
              </a:rPr>
              <a:t>возможность многократного использования созданного корпуса для решения различных  (</a:t>
            </a:r>
            <a:r>
              <a:rPr lang="ru-RU" dirty="0" err="1" smtClean="0">
                <a:solidFill>
                  <a:schemeClr val="tx1">
                    <a:lumMod val="85000"/>
                    <a:lumOff val="15000"/>
                  </a:schemeClr>
                </a:solidFill>
              </a:rPr>
              <a:t>социо</a:t>
            </a:r>
            <a:r>
              <a:rPr lang="ru-RU" dirty="0" smtClean="0">
                <a:solidFill>
                  <a:schemeClr val="tx1">
                    <a:lumMod val="85000"/>
                    <a:lumOff val="15000"/>
                  </a:schemeClr>
                </a:solidFill>
              </a:rPr>
              <a:t>)лингвистических задач.</a:t>
            </a:r>
            <a:endParaRPr lang="ru-RU" dirty="0">
              <a:solidFill>
                <a:schemeClr val="tx1">
                  <a:lumMod val="85000"/>
                  <a:lumOff val="15000"/>
                </a:schemeClr>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lstStyle/>
          <a:p>
            <a:r>
              <a:rPr lang="ru-RU" dirty="0" smtClean="0">
                <a:solidFill>
                  <a:schemeClr val="tx2">
                    <a:lumMod val="75000"/>
                  </a:schemeClr>
                </a:solidFill>
              </a:rPr>
              <a:t>Подсказка. Следует искать словосочетания, состоящие из относительного прилагательного, образованного от названия животного, и существительного, обозначающего некоторый вид эмоций. Для задания такого словосочетания воспользуйтесь поиском по семантическим характеристикам, после чего ознакомьтесь со статистикой по авторам.</a:t>
            </a:r>
          </a:p>
          <a:p>
            <a:endParaRPr lang="ru-RU"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normAutofit/>
          </a:bodyPr>
          <a:lstStyle/>
          <a:p>
            <a:r>
              <a:rPr lang="ru-RU" dirty="0" smtClean="0">
                <a:solidFill>
                  <a:schemeClr val="tx2">
                    <a:lumMod val="75000"/>
                  </a:schemeClr>
                </a:solidFill>
              </a:rPr>
              <a:t>Сколько раз в НКРЯ встречается имя «Надежда»?</a:t>
            </a:r>
          </a:p>
          <a:p>
            <a:endParaRPr lang="ru-RU"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normAutofit fontScale="92500" lnSpcReduction="20000"/>
          </a:bodyPr>
          <a:lstStyle/>
          <a:p>
            <a:r>
              <a:rPr lang="ru-RU" dirty="0" smtClean="0">
                <a:solidFill>
                  <a:schemeClr val="tx2">
                    <a:lumMod val="75000"/>
                  </a:schemeClr>
                </a:solidFill>
              </a:rPr>
              <a:t>Подсказка. Так как не во всем НКРЯ снята омонимия, можно попробовать оценить количество вхождений этого имени на основе того, сколько раз в НКРЯ встретилось слово «Надежда», написанное с заглавной буквы. Для этого в поле «Слово» расширенного поиска укажите лексему «надежда», а в дополнительных признаках поставьте галочку напротив параметра «слово с заглавной буквы». Таким образом вы получите максимальное количество вхождений. </a:t>
            </a:r>
          </a:p>
          <a:p>
            <a:endParaRPr lang="ru-RU"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normAutofit/>
          </a:bodyPr>
          <a:lstStyle/>
          <a:p>
            <a:r>
              <a:rPr lang="ru-RU" dirty="0" smtClean="0">
                <a:solidFill>
                  <a:schemeClr val="tx2">
                    <a:lumMod val="75000"/>
                  </a:schemeClr>
                </a:solidFill>
              </a:rPr>
              <a:t>Какая </a:t>
            </a:r>
            <a:r>
              <a:rPr lang="ru-RU" dirty="0" err="1" smtClean="0">
                <a:solidFill>
                  <a:schemeClr val="tx2">
                    <a:lumMod val="75000"/>
                  </a:schemeClr>
                </a:solidFill>
              </a:rPr>
              <a:t>квазиприставка</a:t>
            </a:r>
            <a:r>
              <a:rPr lang="ru-RU" dirty="0" smtClean="0">
                <a:solidFill>
                  <a:schemeClr val="tx2">
                    <a:lumMod val="75000"/>
                  </a:schemeClr>
                </a:solidFill>
              </a:rPr>
              <a:t> — «экстра-» или «ультра-» — стала использоваться в прилагательных раньше?</a:t>
            </a:r>
          </a:p>
          <a:p>
            <a:endParaRPr lang="ru-RU"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solidFill>
                  <a:schemeClr val="tx2">
                    <a:lumMod val="75000"/>
                  </a:schemeClr>
                </a:solidFill>
              </a:rPr>
              <a:t>Подсказка. Поиск НКРЯ дает возможность задавать часть искомого слова с помощью звездочки (*) и искать по содержащимся в словах морфемам в разделе «словообразование». Выберите более подходящий способ, после чего составьте по запросу для каждой и отсортируйте обе выдачи по дате.</a:t>
            </a:r>
          </a:p>
          <a:p>
            <a:endParaRPr lang="ru-RU" dirty="0"/>
          </a:p>
        </p:txBody>
      </p:sp>
    </p:spTree>
    <p:extLst>
      <p:ext uri="{BB962C8B-B14F-4D97-AF65-F5344CB8AC3E}">
        <p14:creationId xmlns:p14="http://schemas.microsoft.com/office/powerpoint/2010/main" xmlns="" val="383844813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normAutofit/>
          </a:bodyPr>
          <a:lstStyle/>
          <a:p>
            <a:r>
              <a:rPr lang="ru-RU" dirty="0" smtClean="0">
                <a:solidFill>
                  <a:schemeClr val="tx2">
                    <a:lumMod val="75000"/>
                  </a:schemeClr>
                </a:solidFill>
              </a:rPr>
              <a:t>Сколько раз за 1990-2000 годы в текстах, созданных мужчинами, в корпусе упоминается одежда?</a:t>
            </a:r>
          </a:p>
          <a:p>
            <a:endParaRPr lang="ru-RU"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lstStyle/>
          <a:p>
            <a:r>
              <a:rPr lang="ru-RU" dirty="0" smtClean="0">
                <a:solidFill>
                  <a:schemeClr val="tx2">
                    <a:lumMod val="75000"/>
                  </a:schemeClr>
                </a:solidFill>
              </a:rPr>
              <a:t>Подсказка. Задайте </a:t>
            </a:r>
            <a:r>
              <a:rPr lang="ru-RU" dirty="0" err="1" smtClean="0">
                <a:solidFill>
                  <a:schemeClr val="tx2">
                    <a:lumMod val="75000"/>
                  </a:schemeClr>
                </a:solidFill>
              </a:rPr>
              <a:t>подкорпус</a:t>
            </a:r>
            <a:r>
              <a:rPr lang="ru-RU" dirty="0" smtClean="0">
                <a:solidFill>
                  <a:schemeClr val="tx2">
                    <a:lumMod val="75000"/>
                  </a:schemeClr>
                </a:solidFill>
              </a:rPr>
              <a:t>, состоящий из текстов, созданных мужчинами в указанный срок, после чего </a:t>
            </a:r>
            <a:r>
              <a:rPr lang="ru-RU" dirty="0" err="1" smtClean="0">
                <a:solidFill>
                  <a:schemeClr val="tx2">
                    <a:lumMod val="75000"/>
                  </a:schemeClr>
                </a:solidFill>
              </a:rPr>
              <a:t>воспользуйте</a:t>
            </a:r>
            <a:r>
              <a:rPr lang="en-US" dirty="0" smtClean="0">
                <a:solidFill>
                  <a:schemeClr val="tx2">
                    <a:lumMod val="75000"/>
                  </a:schemeClr>
                </a:solidFill>
              </a:rPr>
              <a:t>c</a:t>
            </a:r>
            <a:r>
              <a:rPr lang="ru-RU" dirty="0" smtClean="0">
                <a:solidFill>
                  <a:schemeClr val="tx2">
                    <a:lumMod val="75000"/>
                  </a:schemeClr>
                </a:solidFill>
              </a:rPr>
              <a:t>ь поиском </a:t>
            </a:r>
            <a:r>
              <a:rPr lang="ru-RU" dirty="0" err="1" smtClean="0">
                <a:solidFill>
                  <a:schemeClr val="tx2">
                    <a:lumMod val="75000"/>
                  </a:schemeClr>
                </a:solidFill>
              </a:rPr>
              <a:t>подкорпусу</a:t>
            </a:r>
            <a:r>
              <a:rPr lang="ru-RU" dirty="0" smtClean="0">
                <a:solidFill>
                  <a:schemeClr val="tx2">
                    <a:lumMod val="75000"/>
                  </a:schemeClr>
                </a:solidFill>
              </a:rPr>
              <a:t> по семантическим признакам и найдите существительные-предметы одежды. Ответом на вопрос будет найденное количество вхождений.</a:t>
            </a:r>
          </a:p>
          <a:p>
            <a:pPr marL="0" indent="0">
              <a:buNone/>
            </a:pPr>
            <a:endParaRPr lang="ru-RU"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l"/>
            <a:r>
              <a:rPr lang="ru-RU" dirty="0" smtClean="0">
                <a:solidFill>
                  <a:srgbClr val="7030A0"/>
                </a:solidFill>
              </a:rPr>
              <a:t>Подведём итоги</a:t>
            </a:r>
            <a:endParaRPr lang="ru-RU" dirty="0">
              <a:solidFill>
                <a:srgbClr val="7030A0"/>
              </a:solidFill>
            </a:endParaRPr>
          </a:p>
        </p:txBody>
      </p:sp>
      <p:sp>
        <p:nvSpPr>
          <p:cNvPr id="3" name="Содержимое 2"/>
          <p:cNvSpPr>
            <a:spLocks noGrp="1"/>
          </p:cNvSpPr>
          <p:nvPr>
            <p:ph idx="1"/>
          </p:nvPr>
        </p:nvSpPr>
        <p:spPr/>
        <p:txBody>
          <a:bodyPr>
            <a:normAutofit/>
          </a:bodyPr>
          <a:lstStyle/>
          <a:p>
            <a:r>
              <a:rPr lang="ru-RU" dirty="0">
                <a:solidFill>
                  <a:schemeClr val="tx1">
                    <a:lumMod val="85000"/>
                    <a:lumOff val="15000"/>
                  </a:schemeClr>
                </a:solidFill>
              </a:rPr>
              <a:t>д</a:t>
            </a:r>
            <a:r>
              <a:rPr lang="ru-RU" dirty="0" smtClean="0">
                <a:solidFill>
                  <a:schemeClr val="tx1">
                    <a:lumMod val="85000"/>
                    <a:lumOff val="15000"/>
                  </a:schemeClr>
                </a:solidFill>
              </a:rPr>
              <a:t>ескриптивный, а не </a:t>
            </a:r>
            <a:r>
              <a:rPr lang="ru-RU" dirty="0" err="1" smtClean="0">
                <a:solidFill>
                  <a:schemeClr val="tx1">
                    <a:lumMod val="85000"/>
                    <a:lumOff val="15000"/>
                  </a:schemeClr>
                </a:solidFill>
              </a:rPr>
              <a:t>прескриптивный</a:t>
            </a:r>
            <a:r>
              <a:rPr lang="ru-RU" dirty="0" smtClean="0">
                <a:solidFill>
                  <a:schemeClr val="tx1">
                    <a:lumMod val="85000"/>
                    <a:lumOff val="15000"/>
                  </a:schemeClr>
                </a:solidFill>
              </a:rPr>
              <a:t> подход;</a:t>
            </a:r>
          </a:p>
          <a:p>
            <a:r>
              <a:rPr lang="ru-RU" dirty="0">
                <a:solidFill>
                  <a:schemeClr val="tx1">
                    <a:lumMod val="85000"/>
                    <a:lumOff val="15000"/>
                  </a:schemeClr>
                </a:solidFill>
              </a:rPr>
              <a:t>п</a:t>
            </a:r>
            <a:r>
              <a:rPr lang="ru-RU" dirty="0" smtClean="0">
                <a:solidFill>
                  <a:schemeClr val="tx1">
                    <a:lumMod val="85000"/>
                    <a:lumOff val="15000"/>
                  </a:schemeClr>
                </a:solidFill>
              </a:rPr>
              <a:t>онятие нормы в лингвистике – что нам может поведать корпусная лингвистика?</a:t>
            </a:r>
          </a:p>
          <a:p>
            <a:r>
              <a:rPr lang="ru-RU" dirty="0" smtClean="0">
                <a:solidFill>
                  <a:schemeClr val="tx1">
                    <a:lumMod val="85000"/>
                    <a:lumOff val="15000"/>
                  </a:schemeClr>
                </a:solidFill>
              </a:rPr>
              <a:t>большие данные – будем учиться их анализировать статистически;</a:t>
            </a:r>
          </a:p>
          <a:p>
            <a:r>
              <a:rPr lang="ru-RU" dirty="0">
                <a:solidFill>
                  <a:schemeClr val="tx1">
                    <a:lumMod val="85000"/>
                    <a:lumOff val="15000"/>
                  </a:schemeClr>
                </a:solidFill>
              </a:rPr>
              <a:t>с</a:t>
            </a:r>
            <a:r>
              <a:rPr lang="ru-RU" dirty="0" smtClean="0">
                <a:solidFill>
                  <a:schemeClr val="tx1">
                    <a:lumMod val="85000"/>
                    <a:lumOff val="15000"/>
                  </a:schemeClr>
                </a:solidFill>
              </a:rPr>
              <a:t>афари, а иногда и джунгли – нужна смекалка.</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chemeClr val="tx1">
                    <a:lumMod val="85000"/>
                    <a:lumOff val="15000"/>
                  </a:schemeClr>
                </a:solidFill>
              </a:rPr>
              <a:t>Литература</a:t>
            </a:r>
            <a:endParaRPr lang="ru-RU" dirty="0">
              <a:solidFill>
                <a:schemeClr val="tx1">
                  <a:lumMod val="85000"/>
                  <a:lumOff val="15000"/>
                </a:schemeClr>
              </a:solidFill>
            </a:endParaRPr>
          </a:p>
        </p:txBody>
      </p:sp>
      <p:sp>
        <p:nvSpPr>
          <p:cNvPr id="3" name="Содержимое 2"/>
          <p:cNvSpPr>
            <a:spLocks noGrp="1"/>
          </p:cNvSpPr>
          <p:nvPr>
            <p:ph idx="1"/>
          </p:nvPr>
        </p:nvSpPr>
        <p:spPr/>
        <p:txBody>
          <a:bodyPr>
            <a:normAutofit fontScale="70000" lnSpcReduction="20000"/>
          </a:bodyPr>
          <a:lstStyle/>
          <a:p>
            <a:r>
              <a:rPr lang="en-US" dirty="0" smtClean="0">
                <a:solidFill>
                  <a:schemeClr val="tx1">
                    <a:lumMod val="85000"/>
                    <a:lumOff val="15000"/>
                  </a:schemeClr>
                </a:solidFill>
              </a:rPr>
              <a:t>Acton, Eric K. and Christopher Potts. 2014. </a:t>
            </a:r>
            <a:r>
              <a:rPr lang="en-US" dirty="0" smtClean="0">
                <a:solidFill>
                  <a:schemeClr val="tx1">
                    <a:lumMod val="85000"/>
                    <a:lumOff val="15000"/>
                  </a:schemeClr>
                </a:solidFill>
                <a:hlinkClick r:id="rId2"/>
              </a:rPr>
              <a:t>That straight talk: Sarah </a:t>
            </a:r>
            <a:r>
              <a:rPr lang="en-US" dirty="0" err="1" smtClean="0">
                <a:solidFill>
                  <a:schemeClr val="tx1">
                    <a:lumMod val="85000"/>
                    <a:lumOff val="15000"/>
                  </a:schemeClr>
                </a:solidFill>
                <a:hlinkClick r:id="rId2"/>
              </a:rPr>
              <a:t>Palin</a:t>
            </a:r>
            <a:r>
              <a:rPr lang="en-US" dirty="0" smtClean="0">
                <a:solidFill>
                  <a:schemeClr val="tx1">
                    <a:lumMod val="85000"/>
                    <a:lumOff val="15000"/>
                  </a:schemeClr>
                </a:solidFill>
                <a:hlinkClick r:id="rId2"/>
              </a:rPr>
              <a:t> and the sociolinguistics of demonstratives</a:t>
            </a:r>
            <a:r>
              <a:rPr lang="en-US" dirty="0" smtClean="0">
                <a:solidFill>
                  <a:schemeClr val="tx1">
                    <a:lumMod val="85000"/>
                    <a:lumOff val="15000"/>
                  </a:schemeClr>
                </a:solidFill>
              </a:rPr>
              <a:t>. </a:t>
            </a:r>
            <a:r>
              <a:rPr lang="en-US" i="1" dirty="0" smtClean="0">
                <a:solidFill>
                  <a:schemeClr val="tx1">
                    <a:lumMod val="85000"/>
                    <a:lumOff val="15000"/>
                  </a:schemeClr>
                </a:solidFill>
              </a:rPr>
              <a:t>Journal of Sociolinguistics</a:t>
            </a:r>
            <a:r>
              <a:rPr lang="en-US" dirty="0" smtClean="0">
                <a:solidFill>
                  <a:schemeClr val="tx1">
                    <a:lumMod val="85000"/>
                    <a:lumOff val="15000"/>
                  </a:schemeClr>
                </a:solidFill>
              </a:rPr>
              <a:t> 18(1): 3-31.</a:t>
            </a:r>
          </a:p>
          <a:p>
            <a:r>
              <a:rPr lang="en-US" dirty="0" smtClean="0">
                <a:solidFill>
                  <a:schemeClr val="tx1">
                    <a:lumMod val="85000"/>
                    <a:lumOff val="15000"/>
                  </a:schemeClr>
                </a:solidFill>
              </a:rPr>
              <a:t>Christopher Potts [joint research with Eric Acton]. 2013. </a:t>
            </a:r>
            <a:r>
              <a:rPr lang="en-US" dirty="0" err="1" smtClean="0">
                <a:solidFill>
                  <a:schemeClr val="tx1">
                    <a:lumMod val="85000"/>
                    <a:lumOff val="15000"/>
                  </a:schemeClr>
                </a:solidFill>
                <a:hlinkClick r:id="rId3"/>
              </a:rPr>
              <a:t>Cravin</a:t>
            </a:r>
            <a:r>
              <a:rPr lang="en-US" dirty="0" smtClean="0">
                <a:solidFill>
                  <a:schemeClr val="tx1">
                    <a:lumMod val="85000"/>
                    <a:lumOff val="15000"/>
                  </a:schemeClr>
                </a:solidFill>
                <a:hlinkClick r:id="rId3"/>
              </a:rPr>
              <a:t>' that straight talk: the latent affective meaning of demonstratives</a:t>
            </a:r>
            <a:r>
              <a:rPr lang="en-US" dirty="0" smtClean="0">
                <a:solidFill>
                  <a:schemeClr val="tx1">
                    <a:lumMod val="85000"/>
                    <a:lumOff val="15000"/>
                  </a:schemeClr>
                </a:solidFill>
              </a:rPr>
              <a:t>. Workshop on Computational Social Sciences, Stanford, Jan 11</a:t>
            </a:r>
            <a:r>
              <a:rPr lang="en-US" dirty="0" smtClean="0">
                <a:solidFill>
                  <a:schemeClr val="tx1">
                    <a:lumMod val="85000"/>
                    <a:lumOff val="15000"/>
                  </a:schemeClr>
                </a:solidFill>
              </a:rPr>
              <a:t>.</a:t>
            </a:r>
            <a:endParaRPr lang="ru-RU" dirty="0" smtClean="0">
              <a:solidFill>
                <a:schemeClr val="tx1">
                  <a:lumMod val="85000"/>
                  <a:lumOff val="15000"/>
                </a:schemeClr>
              </a:solidFill>
            </a:endParaRPr>
          </a:p>
          <a:p>
            <a:r>
              <a:rPr lang="en-US" dirty="0" smtClean="0"/>
              <a:t>Marie-Catherine de </a:t>
            </a:r>
            <a:r>
              <a:rPr lang="en-US" dirty="0" err="1" smtClean="0"/>
              <a:t>Marneffe</a:t>
            </a:r>
            <a:r>
              <a:rPr lang="en-US" dirty="0" smtClean="0"/>
              <a:t>, Christopher D. Manning and Christopher </a:t>
            </a:r>
            <a:r>
              <a:rPr lang="en-US" dirty="0" smtClean="0"/>
              <a:t>Potts. </a:t>
            </a:r>
            <a:r>
              <a:rPr lang="en-US" dirty="0" smtClean="0"/>
              <a:t>Veridicality and utterance </a:t>
            </a:r>
            <a:r>
              <a:rPr lang="en-US" dirty="0" smtClean="0"/>
              <a:t>understanding. </a:t>
            </a:r>
            <a:r>
              <a:rPr lang="en-US" dirty="0" smtClean="0">
                <a:solidFill>
                  <a:schemeClr val="tx1">
                    <a:lumMod val="85000"/>
                    <a:lumOff val="15000"/>
                  </a:schemeClr>
                </a:solidFill>
              </a:rPr>
              <a:t>https</a:t>
            </a:r>
            <a:r>
              <a:rPr lang="en-US" dirty="0" smtClean="0">
                <a:solidFill>
                  <a:schemeClr val="tx1">
                    <a:lumMod val="85000"/>
                    <a:lumOff val="15000"/>
                  </a:schemeClr>
                </a:solidFill>
              </a:rPr>
              <a:t>://web.stanford.edu/~cgpotts/papers/Factbank_ICSC.pdf</a:t>
            </a:r>
            <a:endParaRPr lang="ru-RU" dirty="0" smtClean="0">
              <a:solidFill>
                <a:schemeClr val="tx1">
                  <a:lumMod val="85000"/>
                  <a:lumOff val="15000"/>
                </a:schemeClr>
              </a:solidFill>
            </a:endParaRPr>
          </a:p>
          <a:p>
            <a:r>
              <a:rPr lang="ru-RU" dirty="0" err="1" smtClean="0">
                <a:solidFill>
                  <a:schemeClr val="tx1">
                    <a:lumMod val="85000"/>
                    <a:lumOff val="15000"/>
                  </a:schemeClr>
                </a:solidFill>
              </a:rPr>
              <a:t>Копотев</a:t>
            </a:r>
            <a:r>
              <a:rPr lang="ru-RU" dirty="0" smtClean="0">
                <a:solidFill>
                  <a:schemeClr val="tx1">
                    <a:lumMod val="85000"/>
                    <a:lumOff val="15000"/>
                  </a:schemeClr>
                </a:solidFill>
              </a:rPr>
              <a:t>, Михаил. 2014. Введение в корпусную лингвистику. Главы 1—13.</a:t>
            </a:r>
          </a:p>
          <a:p>
            <a:endParaRPr lang="ru-RU"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idx="4294967295"/>
          </p:nvPr>
        </p:nvSpPr>
        <p:spPr>
          <a:xfrm>
            <a:off x="1785918" y="2071678"/>
            <a:ext cx="5986482" cy="1528773"/>
          </a:xfrm>
        </p:spPr>
        <p:txBody>
          <a:bodyPr/>
          <a:lstStyle/>
          <a:p>
            <a:pPr algn="l"/>
            <a:r>
              <a:rPr lang="ru-RU" dirty="0" smtClean="0">
                <a:solidFill>
                  <a:srgbClr val="7030A0"/>
                </a:solidFill>
              </a:rPr>
              <a:t>Спасибо за внимание!</a:t>
            </a:r>
            <a:endParaRPr lang="ru-RU" dirty="0">
              <a:solidFill>
                <a:srgbClr val="7030A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l"/>
            <a:r>
              <a:rPr lang="ru-RU" sz="3200" dirty="0" smtClean="0">
                <a:solidFill>
                  <a:srgbClr val="7030A0"/>
                </a:solidFill>
              </a:rPr>
              <a:t>История корпусной лингвистики</a:t>
            </a:r>
            <a:endParaRPr lang="ru-RU" sz="3200" dirty="0">
              <a:solidFill>
                <a:srgbClr val="7030A0"/>
              </a:solidFill>
            </a:endParaRPr>
          </a:p>
        </p:txBody>
      </p:sp>
      <p:sp>
        <p:nvSpPr>
          <p:cNvPr id="3" name="Подзаголовок 2"/>
          <p:cNvSpPr>
            <a:spLocks noGrp="1"/>
          </p:cNvSpPr>
          <p:nvPr>
            <p:ph idx="1"/>
          </p:nvPr>
        </p:nvSpPr>
        <p:spPr/>
        <p:txBody>
          <a:bodyPr>
            <a:normAutofit fontScale="92500" lnSpcReduction="20000"/>
          </a:bodyPr>
          <a:lstStyle/>
          <a:p>
            <a:r>
              <a:rPr lang="ru-RU" sz="2800" dirty="0" smtClean="0">
                <a:solidFill>
                  <a:schemeClr val="tx1">
                    <a:lumMod val="85000"/>
                    <a:lumOff val="15000"/>
                  </a:schemeClr>
                </a:solidFill>
              </a:rPr>
              <a:t>в современном понимании дисциплина сложилась в 60-80е гг. 20в.;</a:t>
            </a:r>
          </a:p>
          <a:p>
            <a:r>
              <a:rPr lang="ru-RU" sz="2800" dirty="0" err="1">
                <a:solidFill>
                  <a:schemeClr val="tx1">
                    <a:lumMod val="85000"/>
                    <a:lumOff val="15000"/>
                  </a:schemeClr>
                </a:solidFill>
              </a:rPr>
              <a:t>д</a:t>
            </a:r>
            <a:r>
              <a:rPr lang="ru-RU" sz="2800" dirty="0" err="1" smtClean="0">
                <a:solidFill>
                  <a:schemeClr val="tx1">
                    <a:lumMod val="85000"/>
                    <a:lumOff val="15000"/>
                  </a:schemeClr>
                </a:solidFill>
              </a:rPr>
              <a:t>оцифровая</a:t>
            </a:r>
            <a:r>
              <a:rPr lang="ru-RU" sz="2800" dirty="0" smtClean="0">
                <a:solidFill>
                  <a:schemeClr val="tx1">
                    <a:lumMod val="85000"/>
                    <a:lumOff val="15000"/>
                  </a:schemeClr>
                </a:solidFill>
              </a:rPr>
              <a:t> корпусная лингвистика (примеры):</a:t>
            </a:r>
          </a:p>
          <a:p>
            <a:pPr lvl="1">
              <a:buFont typeface="Wingdings" pitchFamily="2" charset="2"/>
              <a:buChar char="v"/>
            </a:pPr>
            <a:r>
              <a:rPr lang="ru-RU" sz="2400" b="1" dirty="0" smtClean="0">
                <a:solidFill>
                  <a:schemeClr val="tx1">
                    <a:lumMod val="85000"/>
                    <a:lumOff val="15000"/>
                  </a:schemeClr>
                </a:solidFill>
              </a:rPr>
              <a:t>грамматика П</a:t>
            </a:r>
            <a:r>
              <a:rPr lang="en-US" sz="2400" b="1" dirty="0" smtClean="0">
                <a:solidFill>
                  <a:schemeClr val="tx1">
                    <a:lumMod val="85000"/>
                    <a:lumOff val="15000"/>
                  </a:schemeClr>
                </a:solidFill>
              </a:rPr>
              <a:t>á</a:t>
            </a:r>
            <a:r>
              <a:rPr lang="ru-RU" sz="2400" b="1" dirty="0" err="1" smtClean="0">
                <a:solidFill>
                  <a:schemeClr val="tx1">
                    <a:lumMod val="85000"/>
                    <a:lumOff val="15000"/>
                  </a:schemeClr>
                </a:solidFill>
              </a:rPr>
              <a:t>нини</a:t>
            </a:r>
            <a:r>
              <a:rPr lang="ru-RU" sz="2400" b="1" dirty="0" smtClean="0">
                <a:solidFill>
                  <a:schemeClr val="tx1">
                    <a:lumMod val="85000"/>
                    <a:lumOff val="15000"/>
                  </a:schemeClr>
                </a:solidFill>
              </a:rPr>
              <a:t> </a:t>
            </a:r>
            <a:r>
              <a:rPr lang="ru-RU" sz="2400" dirty="0" smtClean="0">
                <a:solidFill>
                  <a:schemeClr val="tx1">
                    <a:lumMod val="85000"/>
                    <a:lumOff val="15000"/>
                  </a:schemeClr>
                </a:solidFill>
              </a:rPr>
              <a:t>(</a:t>
            </a:r>
            <a:r>
              <a:rPr lang="en-US" sz="2400" dirty="0" err="1" smtClean="0">
                <a:solidFill>
                  <a:schemeClr val="tx1">
                    <a:lumMod val="85000"/>
                    <a:lumOff val="15000"/>
                  </a:schemeClr>
                </a:solidFill>
              </a:rPr>
              <a:t>Pāṇini</a:t>
            </a:r>
            <a:r>
              <a:rPr lang="ru-RU" sz="2400" dirty="0" smtClean="0">
                <a:solidFill>
                  <a:schemeClr val="tx1">
                    <a:lumMod val="85000"/>
                    <a:lumOff val="15000"/>
                  </a:schemeClr>
                </a:solidFill>
              </a:rPr>
              <a:t>)</a:t>
            </a:r>
            <a:r>
              <a:rPr lang="en-US" sz="2400" dirty="0" smtClean="0">
                <a:solidFill>
                  <a:schemeClr val="tx1">
                    <a:lumMod val="85000"/>
                    <a:lumOff val="15000"/>
                  </a:schemeClr>
                </a:solidFill>
              </a:rPr>
              <a:t>, VI-IV </a:t>
            </a:r>
            <a:r>
              <a:rPr lang="ru-RU" sz="2400" dirty="0" smtClean="0">
                <a:solidFill>
                  <a:schemeClr val="tx1">
                    <a:lumMod val="85000"/>
                    <a:lumOff val="15000"/>
                  </a:schemeClr>
                </a:solidFill>
              </a:rPr>
              <a:t>вв. до н.э. – грамматика санскрита,  передавалась устно,  3959 стихов,  основана на корпусе ведических текстов;</a:t>
            </a:r>
          </a:p>
          <a:p>
            <a:pPr lvl="1">
              <a:buFont typeface="Wingdings" pitchFamily="2" charset="2"/>
              <a:buChar char="v"/>
            </a:pPr>
            <a:r>
              <a:rPr lang="ru-RU" sz="2400" dirty="0">
                <a:solidFill>
                  <a:schemeClr val="tx1">
                    <a:lumMod val="85000"/>
                    <a:lumOff val="15000"/>
                  </a:schemeClr>
                </a:solidFill>
              </a:rPr>
              <a:t>с</a:t>
            </a:r>
            <a:r>
              <a:rPr lang="ru-RU" sz="2400" dirty="0" smtClean="0">
                <a:solidFill>
                  <a:schemeClr val="tx1">
                    <a:lumMod val="85000"/>
                    <a:lumOff val="15000"/>
                  </a:schemeClr>
                </a:solidFill>
              </a:rPr>
              <a:t> 13в. списки слов из Библии с указанием стихов --</a:t>
            </a:r>
            <a:r>
              <a:rPr lang="ru-RU" sz="2400" b="1" dirty="0" smtClean="0">
                <a:solidFill>
                  <a:schemeClr val="tx1">
                    <a:lumMod val="85000"/>
                    <a:lumOff val="15000"/>
                  </a:schemeClr>
                </a:solidFill>
              </a:rPr>
              <a:t>симфонии</a:t>
            </a:r>
            <a:r>
              <a:rPr lang="ru-RU" sz="2400" dirty="0" smtClean="0">
                <a:solidFill>
                  <a:schemeClr val="tx1">
                    <a:lumMod val="85000"/>
                    <a:lumOff val="15000"/>
                  </a:schemeClr>
                </a:solidFill>
              </a:rPr>
              <a:t>, или </a:t>
            </a:r>
            <a:r>
              <a:rPr lang="ru-RU" sz="2400" b="1" dirty="0" err="1" smtClean="0">
                <a:solidFill>
                  <a:schemeClr val="tx1">
                    <a:lumMod val="85000"/>
                    <a:lumOff val="15000"/>
                  </a:schemeClr>
                </a:solidFill>
              </a:rPr>
              <a:t>конкордáнции</a:t>
            </a:r>
            <a:r>
              <a:rPr lang="ru-RU" sz="2400" b="1" dirty="0">
                <a:solidFill>
                  <a:schemeClr val="tx1">
                    <a:lumMod val="85000"/>
                    <a:lumOff val="15000"/>
                  </a:schemeClr>
                </a:solidFill>
              </a:rPr>
              <a:t>;</a:t>
            </a:r>
            <a:endParaRPr lang="en-US" sz="2400" dirty="0" smtClean="0">
              <a:solidFill>
                <a:schemeClr val="tx1">
                  <a:lumMod val="85000"/>
                  <a:lumOff val="15000"/>
                </a:schemeClr>
              </a:solidFill>
            </a:endParaRPr>
          </a:p>
          <a:p>
            <a:pPr lvl="1">
              <a:buFont typeface="Wingdings" pitchFamily="2" charset="2"/>
              <a:buChar char="v"/>
            </a:pPr>
            <a:r>
              <a:rPr lang="ru-RU" sz="2400" dirty="0">
                <a:solidFill>
                  <a:schemeClr val="tx1">
                    <a:lumMod val="85000"/>
                    <a:lumOff val="15000"/>
                  </a:schemeClr>
                </a:solidFill>
              </a:rPr>
              <a:t>с</a:t>
            </a:r>
            <a:r>
              <a:rPr lang="ru-RU" sz="2400" dirty="0" smtClean="0">
                <a:solidFill>
                  <a:schemeClr val="tx1">
                    <a:lumMod val="85000"/>
                    <a:lumOff val="15000"/>
                  </a:schemeClr>
                </a:solidFill>
              </a:rPr>
              <a:t>оздание словарей;</a:t>
            </a:r>
          </a:p>
          <a:p>
            <a:pPr lvl="1">
              <a:buFont typeface="Wingdings" pitchFamily="2" charset="2"/>
              <a:buChar char="v"/>
            </a:pPr>
            <a:r>
              <a:rPr lang="ru-RU" sz="2400" b="1" dirty="0">
                <a:solidFill>
                  <a:schemeClr val="tx1">
                    <a:lumMod val="85000"/>
                    <a:lumOff val="15000"/>
                  </a:schemeClr>
                </a:solidFill>
              </a:rPr>
              <a:t>и</a:t>
            </a:r>
            <a:r>
              <a:rPr lang="ru-RU" sz="2400" b="1" dirty="0" smtClean="0">
                <a:solidFill>
                  <a:schemeClr val="tx1">
                    <a:lumMod val="85000"/>
                    <a:lumOff val="15000"/>
                  </a:schemeClr>
                </a:solidFill>
              </a:rPr>
              <a:t>нтерес к реальному</a:t>
            </a:r>
            <a:r>
              <a:rPr lang="ru-RU" sz="2400" dirty="0" smtClean="0">
                <a:solidFill>
                  <a:schemeClr val="tx1">
                    <a:lumMod val="85000"/>
                    <a:lumOff val="15000"/>
                  </a:schemeClr>
                </a:solidFill>
              </a:rPr>
              <a:t>, а не специально сконструированному, </a:t>
            </a:r>
            <a:r>
              <a:rPr lang="ru-RU" sz="2400" b="1" dirty="0" smtClean="0">
                <a:solidFill>
                  <a:schemeClr val="tx1">
                    <a:lumMod val="85000"/>
                    <a:lumOff val="15000"/>
                  </a:schemeClr>
                </a:solidFill>
              </a:rPr>
              <a:t>языковому материалу</a:t>
            </a:r>
            <a:r>
              <a:rPr lang="ru-RU" sz="2400" dirty="0" smtClean="0">
                <a:solidFill>
                  <a:schemeClr val="tx1">
                    <a:lumMod val="85000"/>
                    <a:lumOff val="15000"/>
                  </a:schemeClr>
                </a:solidFill>
              </a:rPr>
              <a:t>:  в «</a:t>
            </a:r>
            <a:r>
              <a:rPr lang="ru-RU" sz="2400" dirty="0" err="1" smtClean="0">
                <a:solidFill>
                  <a:schemeClr val="tx1">
                    <a:lumMod val="85000"/>
                    <a:lumOff val="15000"/>
                  </a:schemeClr>
                </a:solidFill>
              </a:rPr>
              <a:t>Modern</a:t>
            </a:r>
            <a:r>
              <a:rPr lang="ru-RU" sz="2400" dirty="0" smtClean="0">
                <a:solidFill>
                  <a:schemeClr val="tx1">
                    <a:lumMod val="85000"/>
                    <a:lumOff val="15000"/>
                  </a:schemeClr>
                </a:solidFill>
              </a:rPr>
              <a:t> </a:t>
            </a:r>
            <a:r>
              <a:rPr lang="ru-RU" sz="2400" dirty="0" err="1" smtClean="0">
                <a:solidFill>
                  <a:schemeClr val="tx1">
                    <a:lumMod val="85000"/>
                    <a:lumOff val="15000"/>
                  </a:schemeClr>
                </a:solidFill>
              </a:rPr>
              <a:t>English</a:t>
            </a:r>
            <a:r>
              <a:rPr lang="ru-RU" sz="2400" dirty="0" smtClean="0">
                <a:solidFill>
                  <a:schemeClr val="tx1">
                    <a:lumMod val="85000"/>
                    <a:lumOff val="15000"/>
                  </a:schemeClr>
                </a:solidFill>
              </a:rPr>
              <a:t> </a:t>
            </a:r>
            <a:r>
              <a:rPr lang="ru-RU" sz="2400" dirty="0" err="1" smtClean="0">
                <a:solidFill>
                  <a:schemeClr val="tx1">
                    <a:lumMod val="85000"/>
                    <a:lumOff val="15000"/>
                  </a:schemeClr>
                </a:solidFill>
              </a:rPr>
              <a:t>Grammar</a:t>
            </a:r>
            <a:r>
              <a:rPr lang="ru-RU" sz="2400" dirty="0" smtClean="0">
                <a:solidFill>
                  <a:schemeClr val="tx1">
                    <a:lumMod val="85000"/>
                    <a:lumOff val="15000"/>
                  </a:schemeClr>
                </a:solidFill>
              </a:rPr>
              <a:t> </a:t>
            </a:r>
            <a:r>
              <a:rPr lang="ru-RU" sz="2400" dirty="0" err="1" smtClean="0">
                <a:solidFill>
                  <a:schemeClr val="tx1">
                    <a:lumMod val="85000"/>
                    <a:lumOff val="15000"/>
                  </a:schemeClr>
                </a:solidFill>
              </a:rPr>
              <a:t>on</a:t>
            </a:r>
            <a:r>
              <a:rPr lang="ru-RU" sz="2400" dirty="0" smtClean="0">
                <a:solidFill>
                  <a:schemeClr val="tx1">
                    <a:lumMod val="85000"/>
                    <a:lumOff val="15000"/>
                  </a:schemeClr>
                </a:solidFill>
              </a:rPr>
              <a:t> </a:t>
            </a:r>
            <a:r>
              <a:rPr lang="ru-RU" sz="2400" dirty="0" err="1" smtClean="0">
                <a:solidFill>
                  <a:schemeClr val="tx1">
                    <a:lumMod val="85000"/>
                    <a:lumOff val="15000"/>
                  </a:schemeClr>
                </a:solidFill>
              </a:rPr>
              <a:t>Historical</a:t>
            </a:r>
            <a:r>
              <a:rPr lang="ru-RU" sz="2400" dirty="0" smtClean="0">
                <a:solidFill>
                  <a:schemeClr val="tx1">
                    <a:lumMod val="85000"/>
                    <a:lumOff val="15000"/>
                  </a:schemeClr>
                </a:solidFill>
              </a:rPr>
              <a:t> </a:t>
            </a:r>
            <a:r>
              <a:rPr lang="ru-RU" sz="2400" dirty="0" err="1" smtClean="0">
                <a:solidFill>
                  <a:schemeClr val="tx1">
                    <a:lumMod val="85000"/>
                    <a:lumOff val="15000"/>
                  </a:schemeClr>
                </a:solidFill>
              </a:rPr>
              <a:t>Principles</a:t>
            </a:r>
            <a:r>
              <a:rPr lang="ru-RU" sz="2400" dirty="0" smtClean="0">
                <a:solidFill>
                  <a:schemeClr val="tx1">
                    <a:lumMod val="85000"/>
                    <a:lumOff val="15000"/>
                  </a:schemeClr>
                </a:solidFill>
              </a:rPr>
              <a:t>» (1909–1949) </a:t>
            </a:r>
            <a:r>
              <a:rPr lang="ru-RU" sz="2400" dirty="0" err="1" smtClean="0">
                <a:solidFill>
                  <a:schemeClr val="tx1">
                    <a:lumMod val="85000"/>
                    <a:lumOff val="15000"/>
                  </a:schemeClr>
                </a:solidFill>
              </a:rPr>
              <a:t>Отто</a:t>
            </a:r>
            <a:r>
              <a:rPr lang="ru-RU" sz="2400" dirty="0" smtClean="0">
                <a:solidFill>
                  <a:schemeClr val="tx1">
                    <a:lumMod val="85000"/>
                    <a:lumOff val="15000"/>
                  </a:schemeClr>
                </a:solidFill>
              </a:rPr>
              <a:t> </a:t>
            </a:r>
            <a:r>
              <a:rPr lang="ru-RU" sz="2400" dirty="0" err="1" smtClean="0">
                <a:solidFill>
                  <a:schemeClr val="tx1">
                    <a:lumMod val="85000"/>
                    <a:lumOff val="15000"/>
                  </a:schemeClr>
                </a:solidFill>
              </a:rPr>
              <a:t>Есперсена</a:t>
            </a:r>
            <a:r>
              <a:rPr lang="ru-RU" sz="2400" dirty="0" smtClean="0">
                <a:solidFill>
                  <a:schemeClr val="tx1">
                    <a:lumMod val="85000"/>
                    <a:lumOff val="15000"/>
                  </a:schemeClr>
                </a:solidFill>
              </a:rPr>
              <a:t> список источников занимает 40 страниц.</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l"/>
            <a:r>
              <a:rPr lang="ru-RU" sz="3200" dirty="0" smtClean="0">
                <a:solidFill>
                  <a:srgbClr val="7030A0"/>
                </a:solidFill>
              </a:rPr>
              <a:t>Два направления корпусной лингвистики:</a:t>
            </a:r>
            <a:endParaRPr lang="ru-RU" sz="3200" dirty="0">
              <a:solidFill>
                <a:srgbClr val="7030A0"/>
              </a:solidFill>
            </a:endParaRPr>
          </a:p>
        </p:txBody>
      </p:sp>
      <p:sp>
        <p:nvSpPr>
          <p:cNvPr id="3" name="Подзаголовок 2"/>
          <p:cNvSpPr>
            <a:spLocks noGrp="1"/>
          </p:cNvSpPr>
          <p:nvPr>
            <p:ph idx="1"/>
          </p:nvPr>
        </p:nvSpPr>
        <p:spPr/>
        <p:txBody>
          <a:bodyPr>
            <a:normAutofit/>
          </a:bodyPr>
          <a:lstStyle/>
          <a:p>
            <a:r>
              <a:rPr lang="ru-RU" sz="2800" dirty="0" smtClean="0">
                <a:solidFill>
                  <a:schemeClr val="tx1">
                    <a:lumMod val="85000"/>
                    <a:lumOff val="15000"/>
                  </a:schemeClr>
                </a:solidFill>
              </a:rPr>
              <a:t>создание корпусов;</a:t>
            </a:r>
          </a:p>
          <a:p>
            <a:pPr>
              <a:buNone/>
            </a:pPr>
            <a:endParaRPr lang="ru-RU" sz="2800" dirty="0" smtClean="0">
              <a:solidFill>
                <a:schemeClr val="tx1">
                  <a:lumMod val="85000"/>
                  <a:lumOff val="15000"/>
                </a:schemeClr>
              </a:solidFill>
            </a:endParaRPr>
          </a:p>
          <a:p>
            <a:r>
              <a:rPr lang="ru-RU" sz="2800" dirty="0" smtClean="0">
                <a:solidFill>
                  <a:schemeClr val="tx1">
                    <a:lumMod val="85000"/>
                    <a:lumOff val="15000"/>
                  </a:schemeClr>
                </a:solidFill>
              </a:rPr>
              <a:t>корпусные исследования, другими словами, исследования языка при помощи корпусных методов.</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l"/>
            <a:r>
              <a:rPr lang="ru-RU" dirty="0" smtClean="0">
                <a:solidFill>
                  <a:srgbClr val="7030A0"/>
                </a:solidFill>
              </a:rPr>
              <a:t>Ограничения на использование корпусных методов</a:t>
            </a:r>
            <a:endParaRPr lang="ru-RU" dirty="0">
              <a:solidFill>
                <a:srgbClr val="7030A0"/>
              </a:solidFill>
            </a:endParaRPr>
          </a:p>
        </p:txBody>
      </p:sp>
      <p:sp>
        <p:nvSpPr>
          <p:cNvPr id="3" name="Содержимое 2"/>
          <p:cNvSpPr>
            <a:spLocks noGrp="1"/>
          </p:cNvSpPr>
          <p:nvPr>
            <p:ph idx="1"/>
          </p:nvPr>
        </p:nvSpPr>
        <p:spPr/>
        <p:txBody>
          <a:bodyPr/>
          <a:lstStyle/>
          <a:p>
            <a:r>
              <a:rPr lang="ru-RU" dirty="0" smtClean="0">
                <a:solidFill>
                  <a:schemeClr val="tx1">
                    <a:lumMod val="85000"/>
                    <a:lumOff val="15000"/>
                  </a:schemeClr>
                </a:solidFill>
              </a:rPr>
              <a:t>нет отрицательного лингвистического материала;</a:t>
            </a:r>
          </a:p>
          <a:p>
            <a:r>
              <a:rPr lang="ru-RU" dirty="0" smtClean="0">
                <a:solidFill>
                  <a:schemeClr val="tx1">
                    <a:lumMod val="85000"/>
                    <a:lumOff val="15000"/>
                  </a:schemeClr>
                </a:solidFill>
              </a:rPr>
              <a:t>нет грамматически возможного, но прагматически не встречающегося материала;</a:t>
            </a:r>
          </a:p>
          <a:p>
            <a:r>
              <a:rPr lang="ru-RU" dirty="0" smtClean="0">
                <a:solidFill>
                  <a:schemeClr val="tx1">
                    <a:lumMod val="85000"/>
                    <a:lumOff val="15000"/>
                  </a:schemeClr>
                </a:solidFill>
              </a:rPr>
              <a:t>ошибка писца или редкость?</a:t>
            </a:r>
          </a:p>
          <a:p>
            <a:r>
              <a:rPr lang="ru-RU" dirty="0" smtClean="0">
                <a:solidFill>
                  <a:schemeClr val="tx1">
                    <a:lumMod val="85000"/>
                    <a:lumOff val="15000"/>
                  </a:schemeClr>
                </a:solidFill>
              </a:rPr>
              <a:t>сложности с аннотацией</a:t>
            </a:r>
          </a:p>
          <a:p>
            <a:pPr>
              <a:buNone/>
            </a:pPr>
            <a:endParaRPr lang="ru-R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l"/>
            <a:r>
              <a:rPr lang="en-US" b="1" dirty="0" smtClean="0">
                <a:solidFill>
                  <a:schemeClr val="accent4">
                    <a:lumMod val="75000"/>
                  </a:schemeClr>
                </a:solidFill>
              </a:rPr>
              <a:t>Poverty</a:t>
            </a:r>
            <a:r>
              <a:rPr lang="en-US" dirty="0" smtClean="0">
                <a:solidFill>
                  <a:schemeClr val="accent4">
                    <a:lumMod val="75000"/>
                  </a:schemeClr>
                </a:solidFill>
              </a:rPr>
              <a:t> of the </a:t>
            </a:r>
            <a:r>
              <a:rPr lang="en-US" b="1" dirty="0" smtClean="0">
                <a:solidFill>
                  <a:schemeClr val="accent4">
                    <a:lumMod val="75000"/>
                  </a:schemeClr>
                </a:solidFill>
              </a:rPr>
              <a:t>stimulus</a:t>
            </a:r>
            <a:r>
              <a:rPr lang="en-US" dirty="0" smtClean="0">
                <a:solidFill>
                  <a:schemeClr val="accent4">
                    <a:lumMod val="75000"/>
                  </a:schemeClr>
                </a:solidFill>
              </a:rPr>
              <a:t> (POS)</a:t>
            </a:r>
            <a:endParaRPr lang="ru-RU" dirty="0">
              <a:solidFill>
                <a:schemeClr val="accent4">
                  <a:lumMod val="75000"/>
                </a:schemeClr>
              </a:solidFill>
            </a:endParaRPr>
          </a:p>
        </p:txBody>
      </p:sp>
      <p:sp>
        <p:nvSpPr>
          <p:cNvPr id="3" name="Содержимое 2"/>
          <p:cNvSpPr>
            <a:spLocks noGrp="1"/>
          </p:cNvSpPr>
          <p:nvPr>
            <p:ph idx="1"/>
          </p:nvPr>
        </p:nvSpPr>
        <p:spPr/>
        <p:txBody>
          <a:bodyPr>
            <a:normAutofit fontScale="62500" lnSpcReduction="20000"/>
          </a:bodyPr>
          <a:lstStyle/>
          <a:p>
            <a:r>
              <a:rPr lang="en-US" dirty="0" smtClean="0"/>
              <a:t>Poverty of the stimulus (POS) is the argument from linguistics that children are not exposed to rich enough data within their linguistic environments to acquire every feature of their language. This is considered evidence contrary to the empiricist idea that language is learned solely through experience.</a:t>
            </a:r>
            <a:endParaRPr lang="ru-RU" dirty="0" smtClean="0"/>
          </a:p>
          <a:p>
            <a:pPr>
              <a:buNone/>
            </a:pPr>
            <a:endParaRPr lang="ru-RU" dirty="0" smtClean="0"/>
          </a:p>
          <a:p>
            <a:r>
              <a:rPr lang="en-US" dirty="0" smtClean="0"/>
              <a:t>The POS is often used as evidence for universal grammar. This is the idea that all languages conform to the same structural principles, which define the space of possible languages.</a:t>
            </a:r>
            <a:endParaRPr lang="ru-RU" dirty="0" smtClean="0"/>
          </a:p>
          <a:p>
            <a:pPr>
              <a:buNone/>
            </a:pPr>
            <a:endParaRPr lang="en-US" dirty="0" smtClean="0"/>
          </a:p>
          <a:p>
            <a:r>
              <a:rPr lang="en-US" dirty="0" smtClean="0"/>
              <a:t>Both poverty of the stimulus and universal grammar are terms that can be credited to Noam Chomsky. Chomsky coined the term "poverty of the stimulus" in 1980, however he had argued for the idea since his 1959 review of B.F. Skinner's </a:t>
            </a:r>
            <a:r>
              <a:rPr lang="en-US" i="1" dirty="0" smtClean="0"/>
              <a:t>Verbal Behavior</a:t>
            </a:r>
            <a:r>
              <a:rPr lang="en-US" dirty="0" smtClean="0"/>
              <a:t>. </a:t>
            </a:r>
            <a:endParaRPr lang="ru-RU" dirty="0" smtClean="0"/>
          </a:p>
          <a:p>
            <a:pPr algn="r">
              <a:buNone/>
            </a:pPr>
            <a:endParaRPr lang="ru-RU" dirty="0" smtClean="0"/>
          </a:p>
          <a:p>
            <a:pPr algn="r">
              <a:buNone/>
            </a:pPr>
            <a:r>
              <a:rPr lang="en-US" sz="1900" dirty="0" smtClean="0"/>
              <a:t>https://en.wikipedia.org/wiki/Poverty_of_the_stimulus</a:t>
            </a:r>
          </a:p>
          <a:p>
            <a:endParaRPr lang="ru-RU" dirty="0"/>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1020</TotalTime>
  <Words>2036</Words>
  <Application>Microsoft Office PowerPoint</Application>
  <PresentationFormat>Экран (4:3)</PresentationFormat>
  <Paragraphs>333</Paragraphs>
  <Slides>59</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59</vt:i4>
      </vt:variant>
    </vt:vector>
  </HeadingPairs>
  <TitlesOfParts>
    <vt:vector size="60" baseType="lpstr">
      <vt:lpstr>Тема Office</vt:lpstr>
      <vt:lpstr>Корпусные исследования</vt:lpstr>
      <vt:lpstr>Что такое корпус?</vt:lpstr>
      <vt:lpstr>Характеристики корпуса: репрезентативность</vt:lpstr>
      <vt:lpstr>Характеристики корпуса</vt:lpstr>
      <vt:lpstr>Зачем нужны корпуса?</vt:lpstr>
      <vt:lpstr>История корпусной лингвистики</vt:lpstr>
      <vt:lpstr>Два направления корпусной лингвистики:</vt:lpstr>
      <vt:lpstr>Ограничения на использование корпусных методов</vt:lpstr>
      <vt:lpstr>Poverty of the stimulus (POS)</vt:lpstr>
      <vt:lpstr>Примеры корпусов</vt:lpstr>
      <vt:lpstr>Классификация корпусов</vt:lpstr>
      <vt:lpstr>Классификация корпусов</vt:lpstr>
      <vt:lpstr>Классификация корпусов</vt:lpstr>
      <vt:lpstr>Классификация корпусов</vt:lpstr>
      <vt:lpstr>Классификация корпусов</vt:lpstr>
      <vt:lpstr>Аннотация</vt:lpstr>
      <vt:lpstr>Аннотация</vt:lpstr>
      <vt:lpstr>Аннотация</vt:lpstr>
      <vt:lpstr>Кошмар для аннотаторов: омонимия и полисемия</vt:lpstr>
      <vt:lpstr>НКРЯ</vt:lpstr>
      <vt:lpstr>Web as a corpus</vt:lpstr>
      <vt:lpstr>Web as a corpus: crowdsourcing</vt:lpstr>
      <vt:lpstr>Web as a corpus: crowdsourcing</vt:lpstr>
      <vt:lpstr>Экспрессивные указательные местоимения</vt:lpstr>
      <vt:lpstr>До Трампа: Sarah Palin</vt:lpstr>
      <vt:lpstr>Бурная реакция на ее речь</vt:lpstr>
      <vt:lpstr>Дебаты 2008</vt:lpstr>
      <vt:lpstr>И все, все, все:</vt:lpstr>
      <vt:lpstr>Экспрессивные употребления указательных местоимений</vt:lpstr>
      <vt:lpstr>Корпусный подход</vt:lpstr>
      <vt:lpstr>Experience Project: признания</vt:lpstr>
      <vt:lpstr>Experience Project: признания</vt:lpstr>
      <vt:lpstr>Experience Project: признания</vt:lpstr>
      <vt:lpstr>Experience Project: признания</vt:lpstr>
      <vt:lpstr>Считаем и изображаем</vt:lpstr>
      <vt:lpstr>Указательные местоимения</vt:lpstr>
      <vt:lpstr>Примеры: слова, вызывающие симпатию</vt:lpstr>
      <vt:lpstr>Слайд 38</vt:lpstr>
      <vt:lpstr>Квантитативный анализ</vt:lpstr>
      <vt:lpstr>Полярные мнения – почему?</vt:lpstr>
      <vt:lpstr>Свойскость</vt:lpstr>
      <vt:lpstr>  Квантитативный анализ  1. Группы с указательными местоимениями у Palin длиннее, более описательны, чем у других  2. Более провокационный контекст   “these good, hard-working, average, everyday, patriotic Americans who want to see the positive change in our country that they deserve” </vt:lpstr>
      <vt:lpstr>НКРЯ</vt:lpstr>
      <vt:lpstr>НКРЯ</vt:lpstr>
      <vt:lpstr>НКРЯ</vt:lpstr>
      <vt:lpstr>НКРЯ</vt:lpstr>
      <vt:lpstr>Слайд 47</vt:lpstr>
      <vt:lpstr>Слайд 48</vt:lpstr>
      <vt:lpstr>Слайд 49</vt:lpstr>
      <vt:lpstr>Слайд 50</vt:lpstr>
      <vt:lpstr>Слайд 51</vt:lpstr>
      <vt:lpstr>Слайд 52</vt:lpstr>
      <vt:lpstr>Слайд 53</vt:lpstr>
      <vt:lpstr>Слайд 54</vt:lpstr>
      <vt:lpstr>Слайд 55</vt:lpstr>
      <vt:lpstr>Слайд 56</vt:lpstr>
      <vt:lpstr>Подведём итоги</vt:lpstr>
      <vt:lpstr>Литература</vt:lpstr>
      <vt:lpstr>Спасибо за внимание!</vt:lpstr>
    </vt:vector>
  </TitlesOfParts>
  <Company>Reanimator Extreme Edition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Admin</dc:creator>
  <cp:lastModifiedBy>Admin</cp:lastModifiedBy>
  <cp:revision>134</cp:revision>
  <dcterms:created xsi:type="dcterms:W3CDTF">2018-11-01T21:23:59Z</dcterms:created>
  <dcterms:modified xsi:type="dcterms:W3CDTF">2019-11-01T13:32:17Z</dcterms:modified>
</cp:coreProperties>
</file>