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5" roundtripDataSignature="AMtx7miH/LYGbmyF5wj7ZpQptVApQzpI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230d1c67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10230d1c67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230d1c673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10230d1c673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230d1c673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0230d1c673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230d1c673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10230d1c673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230d1c673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10230d1c673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230d1c673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230d1c673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10230d1c673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3" name="Google Shape;14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27" name="Shape 27"/>
        <p:cNvGrpSpPr/>
        <p:nvPr/>
      </p:nvGrpSpPr>
      <p:grpSpPr>
        <a:xfrm>
          <a:off x="0" y="0"/>
          <a:ext cx="0" cy="0"/>
          <a:chOff x="0" y="0"/>
          <a:chExt cx="0" cy="0"/>
        </a:xfrm>
      </p:grpSpPr>
      <p:sp>
        <p:nvSpPr>
          <p:cNvPr id="28" name="Google Shape;2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1792288" y="612775"/>
            <a:ext cx="5486400" cy="4114800"/>
          </a:xfrm>
          <a:prstGeom prst="rect">
            <a:avLst/>
          </a:prstGeom>
          <a:noFill/>
          <a:ln>
            <a:noFill/>
          </a:ln>
        </p:spPr>
      </p:sp>
      <p:sp>
        <p:nvSpPr>
          <p:cNvPr id="68" name="Google Shape;68;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mathsisfun.com/data/chi-square-tes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tatistica.ru/theory/oshibki-pri-proverke-gipotez-moshchnost/" TargetMode="External"/></Relationships>
</file>

<file path=ppt/slides/_rels/slide5.xml.rels><?xml version="1.0" encoding="UTF-8" standalone="yes"?><Relationships xmlns="http://schemas.openxmlformats.org/package/2006/relationships"><Relationship Id="rId11" Type="http://schemas.openxmlformats.org/officeDocument/2006/relationships/hyperlink" Target="https://www.mathsisfun.com/data/chi-square-test.html" TargetMode="External"/><Relationship Id="rId10" Type="http://schemas.openxmlformats.org/officeDocument/2006/relationships/image" Target="../media/image3.png"/><Relationship Id="rId13" Type="http://schemas.openxmlformats.org/officeDocument/2006/relationships/image" Target="../media/image11.png"/><Relationship Id="rId12"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1.png"/><Relationship Id="rId8"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n.wikipedia.org/wiki/Yates's_correction_for_continuit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60093"/>
              </a:buClr>
              <a:buSzPts val="4400"/>
              <a:buFont typeface="Calibri"/>
              <a:buNone/>
            </a:pPr>
            <a:r>
              <a:rPr b="1" lang="en-US">
                <a:solidFill>
                  <a:srgbClr val="D60093"/>
                </a:solidFill>
              </a:rPr>
              <a:t>Критерий хи-квадрат Критерий Вилкоксона </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ctr">
              <a:spcBef>
                <a:spcPts val="0"/>
              </a:spcBef>
              <a:spcAft>
                <a:spcPts val="0"/>
              </a:spcAft>
              <a:buClr>
                <a:srgbClr val="002060"/>
              </a:buClr>
              <a:buSzPct val="100000"/>
              <a:buNone/>
            </a:pPr>
            <a:r>
              <a:rPr lang="en-US">
                <a:solidFill>
                  <a:srgbClr val="002060"/>
                </a:solidFill>
              </a:rPr>
              <a:t>Корпусные методы исследований языковых процессов</a:t>
            </a:r>
            <a:endParaRPr/>
          </a:p>
          <a:p>
            <a:pPr indent="0" lvl="0" marL="0" rtl="0" algn="ctr">
              <a:spcBef>
                <a:spcPts val="448"/>
              </a:spcBef>
              <a:spcAft>
                <a:spcPts val="0"/>
              </a:spcAft>
              <a:buClr>
                <a:srgbClr val="888888"/>
              </a:buClr>
              <a:buSzPct val="100000"/>
              <a:buNone/>
            </a:pPr>
            <a:r>
              <a:t/>
            </a:r>
            <a:endParaRPr>
              <a:solidFill>
                <a:srgbClr val="002060"/>
              </a:solidFill>
            </a:endParaRPr>
          </a:p>
          <a:p>
            <a:pPr indent="0" lvl="0" marL="0" rtl="0" algn="ctr">
              <a:spcBef>
                <a:spcPts val="448"/>
              </a:spcBef>
              <a:spcAft>
                <a:spcPts val="0"/>
              </a:spcAft>
              <a:buClr>
                <a:srgbClr val="002060"/>
              </a:buClr>
              <a:buSzPct val="100000"/>
              <a:buNone/>
            </a:pPr>
            <a:r>
              <a:rPr lang="en-US">
                <a:solidFill>
                  <a:srgbClr val="002060"/>
                </a:solidFill>
              </a:rPr>
              <a:t>Даша Попова</a:t>
            </a:r>
            <a:endParaRPr/>
          </a:p>
          <a:p>
            <a:pPr indent="0" lvl="0" marL="0" rtl="0" algn="ctr">
              <a:spcBef>
                <a:spcPts val="448"/>
              </a:spcBef>
              <a:spcAft>
                <a:spcPts val="0"/>
              </a:spcAft>
              <a:buClr>
                <a:srgbClr val="002060"/>
              </a:buClr>
              <a:buSzPct val="100000"/>
              <a:buNone/>
            </a:pPr>
            <a:r>
              <a:rPr lang="en-US">
                <a:solidFill>
                  <a:srgbClr val="002060"/>
                </a:solidFill>
              </a:rPr>
              <a:t>17</a:t>
            </a:r>
            <a:r>
              <a:rPr lang="en-US">
                <a:solidFill>
                  <a:srgbClr val="002060"/>
                </a:solidFill>
              </a:rPr>
              <a:t>.11.2021</a:t>
            </a:r>
            <a:endParaRPr>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D60093"/>
              </a:buClr>
              <a:buSzPct val="100000"/>
              <a:buFont typeface="Calibri"/>
              <a:buNone/>
            </a:pPr>
            <a:r>
              <a:rPr lang="en-US">
                <a:solidFill>
                  <a:srgbClr val="D60093"/>
                </a:solidFill>
              </a:rPr>
              <a:t>Wilcoxon Rank Sum Test</a:t>
            </a:r>
            <a:br>
              <a:rPr lang="en-US">
                <a:solidFill>
                  <a:srgbClr val="D60093"/>
                </a:solidFill>
              </a:rPr>
            </a:br>
            <a:r>
              <a:rPr b="1" lang="en-US">
                <a:solidFill>
                  <a:srgbClr val="D60093"/>
                </a:solidFill>
              </a:rPr>
              <a:t>Критерий Вилкоксона</a:t>
            </a:r>
            <a:endParaRPr>
              <a:solidFill>
                <a:srgbClr val="D60093"/>
              </a:solidFill>
            </a:endParaRPr>
          </a:p>
        </p:txBody>
      </p:sp>
      <p:sp>
        <p:nvSpPr>
          <p:cNvPr id="158" name="Google Shape;158;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rgbClr val="002060"/>
              </a:buClr>
              <a:buSzPct val="100000"/>
              <a:buChar char="•"/>
            </a:pPr>
            <a:r>
              <a:rPr lang="en-US">
                <a:solidFill>
                  <a:srgbClr val="002060"/>
                </a:solidFill>
              </a:rPr>
              <a:t>Wilcoxon rank test can be used to compare the medians of 2 samples</a:t>
            </a:r>
            <a:endParaRPr/>
          </a:p>
          <a:p>
            <a:pPr indent="-342900" lvl="0" marL="342900" rtl="0" algn="l">
              <a:spcBef>
                <a:spcPts val="544"/>
              </a:spcBef>
              <a:spcAft>
                <a:spcPts val="0"/>
              </a:spcAft>
              <a:buClr>
                <a:srgbClr val="002060"/>
              </a:buClr>
              <a:buSzPct val="100000"/>
              <a:buChar char="•"/>
            </a:pPr>
            <a:r>
              <a:rPr lang="en-US">
                <a:solidFill>
                  <a:srgbClr val="002060"/>
                </a:solidFill>
              </a:rPr>
              <a:t>Wilcoxon’s rank sum test is a non-parametric test: it does not assume that the samples are driven from a normal distribution</a:t>
            </a:r>
            <a:endParaRPr>
              <a:solidFill>
                <a:srgbClr val="002060"/>
              </a:solidFill>
            </a:endParaRPr>
          </a:p>
          <a:p>
            <a:pPr indent="-342900" lvl="0" marL="342900" rtl="0" algn="l">
              <a:spcBef>
                <a:spcPts val="544"/>
              </a:spcBef>
              <a:spcAft>
                <a:spcPts val="0"/>
              </a:spcAft>
              <a:buClr>
                <a:srgbClr val="002060"/>
              </a:buClr>
              <a:buSzPct val="100000"/>
              <a:buChar char="•"/>
            </a:pPr>
            <a:r>
              <a:rPr lang="en-US">
                <a:solidFill>
                  <a:srgbClr val="002060"/>
                </a:solidFill>
              </a:rPr>
              <a:t>Use this test if the sample is small</a:t>
            </a:r>
            <a:endParaRPr/>
          </a:p>
          <a:p>
            <a:pPr indent="-342900" lvl="0" marL="342900" rtl="0" algn="l">
              <a:spcBef>
                <a:spcPts val="544"/>
              </a:spcBef>
              <a:spcAft>
                <a:spcPts val="0"/>
              </a:spcAft>
              <a:buClr>
                <a:srgbClr val="002060"/>
              </a:buClr>
              <a:buSzPct val="100000"/>
              <a:buChar char="•"/>
            </a:pPr>
            <a:r>
              <a:rPr lang="en-US">
                <a:solidFill>
                  <a:srgbClr val="002060"/>
                </a:solidFill>
              </a:rPr>
              <a:t>H</a:t>
            </a:r>
            <a:r>
              <a:rPr baseline="-25000" lang="en-US">
                <a:solidFill>
                  <a:srgbClr val="002060"/>
                </a:solidFill>
              </a:rPr>
              <a:t>0</a:t>
            </a:r>
            <a:r>
              <a:rPr lang="en-US">
                <a:solidFill>
                  <a:srgbClr val="002060"/>
                </a:solidFill>
              </a:rPr>
              <a:t>: медиана разницы в популяции равна нулю</a:t>
            </a:r>
            <a:endParaRPr/>
          </a:p>
          <a:p>
            <a:pPr indent="-342900" lvl="0" marL="342900" rtl="0" algn="l">
              <a:spcBef>
                <a:spcPts val="544"/>
              </a:spcBef>
              <a:spcAft>
                <a:spcPts val="0"/>
              </a:spcAft>
              <a:buClr>
                <a:srgbClr val="002060"/>
              </a:buClr>
              <a:buSzPct val="100000"/>
              <a:buChar char="•"/>
            </a:pPr>
            <a:r>
              <a:rPr lang="en-US">
                <a:solidFill>
                  <a:srgbClr val="002060"/>
                </a:solidFill>
              </a:rPr>
              <a:t>H</a:t>
            </a:r>
            <a:r>
              <a:rPr baseline="-25000" lang="en-US">
                <a:solidFill>
                  <a:srgbClr val="002060"/>
                </a:solidFill>
              </a:rPr>
              <a:t>1</a:t>
            </a:r>
            <a:r>
              <a:rPr lang="en-US">
                <a:solidFill>
                  <a:srgbClr val="002060"/>
                </a:solidFill>
              </a:rPr>
              <a:t>: медиана разницы в популяции не равна нулю</a:t>
            </a:r>
            <a:endParaRPr>
              <a:solidFill>
                <a:srgbClr val="002060"/>
              </a:solidFill>
            </a:endParaRPr>
          </a:p>
          <a:p>
            <a:pPr indent="-342900" lvl="0" marL="342900" rtl="0" algn="l">
              <a:spcBef>
                <a:spcPts val="544"/>
              </a:spcBef>
              <a:spcAft>
                <a:spcPts val="0"/>
              </a:spcAft>
              <a:buClr>
                <a:srgbClr val="002060"/>
              </a:buClr>
              <a:buSzPct val="100000"/>
              <a:buChar char="•"/>
            </a:pPr>
            <a:r>
              <a:rPr lang="en-US">
                <a:solidFill>
                  <a:srgbClr val="002060"/>
                </a:solidFill>
              </a:rPr>
              <a:t>p-value &lt; α, we can reject the null hypothesis that both samples have same medians</a:t>
            </a:r>
            <a:endParaRPr/>
          </a:p>
          <a:p>
            <a:pPr indent="-170180" lvl="0" marL="342900" rtl="0" algn="l">
              <a:spcBef>
                <a:spcPts val="544"/>
              </a:spcBef>
              <a:spcAft>
                <a:spcPts val="0"/>
              </a:spcAft>
              <a:buClr>
                <a:schemeClr val="dk1"/>
              </a:buClr>
              <a:buSzPct val="100000"/>
              <a:buNone/>
            </a:pPr>
            <a:r>
              <a:t/>
            </a:r>
            <a:endParaRPr>
              <a:solidFill>
                <a:srgbClr val="002060"/>
              </a:solidFill>
            </a:endParaRPr>
          </a:p>
          <a:p>
            <a:pPr indent="-342900" lvl="0" marL="342900" rtl="0" algn="l">
              <a:spcBef>
                <a:spcPts val="544"/>
              </a:spcBef>
              <a:spcAft>
                <a:spcPts val="0"/>
              </a:spcAft>
              <a:buClr>
                <a:schemeClr val="dk1"/>
              </a:buClr>
              <a:buSzPct val="100000"/>
              <a:buNone/>
            </a:pPr>
            <a:r>
              <a:t/>
            </a:r>
            <a:endParaRPr>
              <a:solidFill>
                <a:srgbClr val="002060"/>
              </a:solidFill>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60093"/>
              </a:buClr>
              <a:buSzPts val="4400"/>
              <a:buFont typeface="Calibri"/>
              <a:buNone/>
            </a:pPr>
            <a:r>
              <a:rPr lang="en-US">
                <a:solidFill>
                  <a:srgbClr val="D60093"/>
                </a:solidFill>
              </a:rPr>
              <a:t>Wilcoxon Rank Sum Test </a:t>
            </a:r>
            <a:endParaRPr>
              <a:solidFill>
                <a:srgbClr val="D60093"/>
              </a:solidFill>
            </a:endParaRPr>
          </a:p>
        </p:txBody>
      </p:sp>
      <p:sp>
        <p:nvSpPr>
          <p:cNvPr id="164" name="Google Shape;164;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solidFill>
                <a:srgbClr val="002060"/>
              </a:solidFill>
            </a:endParaRPr>
          </a:p>
          <a:p>
            <a:pPr indent="-342900" lvl="0" marL="342900" rtl="0" algn="l">
              <a:spcBef>
                <a:spcPts val="640"/>
              </a:spcBef>
              <a:spcAft>
                <a:spcPts val="0"/>
              </a:spcAft>
              <a:buClr>
                <a:srgbClr val="002060"/>
              </a:buClr>
              <a:buSzPts val="3200"/>
              <a:buChar char="•"/>
            </a:pPr>
            <a:r>
              <a:rPr lang="en-US">
                <a:solidFill>
                  <a:srgbClr val="002060"/>
                </a:solidFill>
              </a:rPr>
              <a:t>&gt; x &lt;- c(0.80, 0.83, 1.89, 1.04, 1.45, 1.38, 1.91, 1.64, 0.73, 1.46) </a:t>
            </a:r>
            <a:endParaRPr/>
          </a:p>
          <a:p>
            <a:pPr indent="-342900" lvl="0" marL="342900" rtl="0" algn="l">
              <a:spcBef>
                <a:spcPts val="640"/>
              </a:spcBef>
              <a:spcAft>
                <a:spcPts val="0"/>
              </a:spcAft>
              <a:buClr>
                <a:srgbClr val="002060"/>
              </a:buClr>
              <a:buSzPts val="3200"/>
              <a:buChar char="•"/>
            </a:pPr>
            <a:r>
              <a:rPr lang="en-US">
                <a:solidFill>
                  <a:srgbClr val="002060"/>
                </a:solidFill>
              </a:rPr>
              <a:t>&gt; y &lt;- c(1.15, 0.88, 0.90, 0.74, 1.21) </a:t>
            </a:r>
            <a:endParaRPr/>
          </a:p>
          <a:p>
            <a:pPr indent="-342900" lvl="0" marL="342900" rtl="0" algn="l">
              <a:spcBef>
                <a:spcPts val="640"/>
              </a:spcBef>
              <a:spcAft>
                <a:spcPts val="0"/>
              </a:spcAft>
              <a:buClr>
                <a:srgbClr val="002060"/>
              </a:buClr>
              <a:buSzPts val="3200"/>
              <a:buChar char="•"/>
            </a:pPr>
            <a:r>
              <a:rPr lang="en-US">
                <a:solidFill>
                  <a:srgbClr val="002060"/>
                </a:solidFill>
              </a:rPr>
              <a:t>&gt; wilcox.test(x, 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60093"/>
              </a:buClr>
              <a:buSzPts val="4400"/>
              <a:buFont typeface="Calibri"/>
              <a:buNone/>
            </a:pPr>
            <a:r>
              <a:rPr lang="en-US">
                <a:solidFill>
                  <a:srgbClr val="D60093"/>
                </a:solidFill>
              </a:rPr>
              <a:t>Wilcoxon Rank Sum Test </a:t>
            </a:r>
            <a:endParaRPr>
              <a:solidFill>
                <a:srgbClr val="D60093"/>
              </a:solidFill>
            </a:endParaRPr>
          </a:p>
        </p:txBody>
      </p:sp>
      <p:sp>
        <p:nvSpPr>
          <p:cNvPr id="170" name="Google Shape;170;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None/>
            </a:pPr>
            <a:r>
              <a:t/>
            </a:r>
            <a:endParaRPr>
              <a:solidFill>
                <a:srgbClr val="002060"/>
              </a:solidFill>
            </a:endParaRPr>
          </a:p>
          <a:p>
            <a:pPr indent="-342900" lvl="0" marL="342900" rtl="0" algn="l">
              <a:spcBef>
                <a:spcPts val="592"/>
              </a:spcBef>
              <a:spcAft>
                <a:spcPts val="0"/>
              </a:spcAft>
              <a:buClr>
                <a:srgbClr val="002060"/>
              </a:buClr>
              <a:buSzPct val="100000"/>
              <a:buChar char="•"/>
            </a:pPr>
            <a:r>
              <a:rPr lang="en-US">
                <a:solidFill>
                  <a:srgbClr val="002060"/>
                </a:solidFill>
              </a:rPr>
              <a:t>&gt; x &lt;- c(0.80, 0.83, 1.89, 1.04, 1.45, 1.38, 1.91, 1.64, 0.73, 1.46) </a:t>
            </a:r>
            <a:endParaRPr/>
          </a:p>
          <a:p>
            <a:pPr indent="-342900" lvl="0" marL="342900" rtl="0" algn="l">
              <a:spcBef>
                <a:spcPts val="592"/>
              </a:spcBef>
              <a:spcAft>
                <a:spcPts val="0"/>
              </a:spcAft>
              <a:buClr>
                <a:srgbClr val="002060"/>
              </a:buClr>
              <a:buSzPct val="100000"/>
              <a:buChar char="•"/>
            </a:pPr>
            <a:r>
              <a:rPr lang="en-US">
                <a:solidFill>
                  <a:srgbClr val="002060"/>
                </a:solidFill>
              </a:rPr>
              <a:t>&gt; y &lt;- c(1.15, 0.88, 0.90, 0.74, 1.21) </a:t>
            </a:r>
            <a:endParaRPr/>
          </a:p>
          <a:p>
            <a:pPr indent="-342900" lvl="0" marL="342900" rtl="0" algn="l">
              <a:spcBef>
                <a:spcPts val="592"/>
              </a:spcBef>
              <a:spcAft>
                <a:spcPts val="0"/>
              </a:spcAft>
              <a:buClr>
                <a:srgbClr val="002060"/>
              </a:buClr>
              <a:buSzPct val="100000"/>
              <a:buChar char="•"/>
            </a:pPr>
            <a:r>
              <a:rPr lang="en-US">
                <a:solidFill>
                  <a:srgbClr val="002060"/>
                </a:solidFill>
              </a:rPr>
              <a:t>&gt; wilcox.test(x, y)</a:t>
            </a:r>
            <a:endParaRPr/>
          </a:p>
          <a:p>
            <a:pPr indent="-342900" lvl="0" marL="342900" rtl="0" algn="l">
              <a:spcBef>
                <a:spcPts val="592"/>
              </a:spcBef>
              <a:spcAft>
                <a:spcPts val="0"/>
              </a:spcAft>
              <a:buClr>
                <a:schemeClr val="dk1"/>
              </a:buClr>
              <a:buSzPct val="100000"/>
              <a:buNone/>
            </a:pPr>
            <a:r>
              <a:t/>
            </a:r>
            <a:endParaRPr>
              <a:solidFill>
                <a:srgbClr val="002060"/>
              </a:solidFill>
            </a:endParaRPr>
          </a:p>
          <a:p>
            <a:pPr indent="-342900" lvl="0" marL="342900" rtl="0" algn="l">
              <a:spcBef>
                <a:spcPts val="592"/>
              </a:spcBef>
              <a:spcAft>
                <a:spcPts val="0"/>
              </a:spcAft>
              <a:buClr>
                <a:srgbClr val="002060"/>
              </a:buClr>
              <a:buSzPct val="100000"/>
              <a:buChar char="•"/>
            </a:pPr>
            <a:r>
              <a:rPr lang="en-US">
                <a:solidFill>
                  <a:srgbClr val="002060"/>
                </a:solidFill>
              </a:rPr>
              <a:t>H</a:t>
            </a:r>
            <a:r>
              <a:rPr baseline="-25000" lang="en-US">
                <a:solidFill>
                  <a:srgbClr val="002060"/>
                </a:solidFill>
              </a:rPr>
              <a:t>0</a:t>
            </a:r>
            <a:r>
              <a:rPr lang="en-US">
                <a:solidFill>
                  <a:srgbClr val="002060"/>
                </a:solidFill>
              </a:rPr>
              <a:t>: медиана разницы в популяции равна нулю</a:t>
            </a:r>
            <a:endParaRPr>
              <a:solidFill>
                <a:srgbClr val="002060"/>
              </a:solidFill>
            </a:endParaRPr>
          </a:p>
          <a:p>
            <a:pPr indent="-342900" lvl="0" marL="342900" rtl="0" algn="l">
              <a:spcBef>
                <a:spcPts val="592"/>
              </a:spcBef>
              <a:spcAft>
                <a:spcPts val="0"/>
              </a:spcAft>
              <a:buClr>
                <a:srgbClr val="002060"/>
              </a:buClr>
              <a:buSzPct val="100000"/>
              <a:buChar char="•"/>
            </a:pPr>
            <a:r>
              <a:rPr lang="en-US">
                <a:solidFill>
                  <a:srgbClr val="002060"/>
                </a:solidFill>
              </a:rPr>
              <a:t>With a p-value of 0.25, we cannot reject the null hypothesis</a:t>
            </a:r>
            <a:endParaRPr>
              <a:solidFill>
                <a:srgbClr val="002060"/>
              </a:solidFill>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60093"/>
              </a:buClr>
              <a:buSzPts val="4400"/>
              <a:buFont typeface="Calibri"/>
              <a:buNone/>
            </a:pPr>
            <a:r>
              <a:rPr lang="en-US">
                <a:solidFill>
                  <a:srgbClr val="D60093"/>
                </a:solidFill>
              </a:rPr>
              <a:t>Wilcoxon Rank Sum Test </a:t>
            </a:r>
            <a:endParaRPr>
              <a:solidFill>
                <a:srgbClr val="D60093"/>
              </a:solidFill>
            </a:endParaRPr>
          </a:p>
        </p:txBody>
      </p:sp>
      <p:sp>
        <p:nvSpPr>
          <p:cNvPr id="176" name="Google Shape;176;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rgbClr val="002060"/>
              </a:buClr>
              <a:buSzPct val="100000"/>
              <a:buChar char="•"/>
            </a:pPr>
            <a:r>
              <a:rPr lang="en-US">
                <a:solidFill>
                  <a:srgbClr val="002060"/>
                </a:solidFill>
              </a:rPr>
              <a:t>Являются ли различия в рейтингах монолингвов и билингвов статистически значимыми?</a:t>
            </a:r>
            <a:endParaRPr>
              <a:solidFill>
                <a:srgbClr val="002060"/>
              </a:solidFill>
            </a:endParaRPr>
          </a:p>
          <a:p>
            <a:pPr indent="-342900" lvl="0" marL="342900" rtl="0" algn="l">
              <a:spcBef>
                <a:spcPts val="544"/>
              </a:spcBef>
              <a:spcAft>
                <a:spcPts val="0"/>
              </a:spcAft>
              <a:buClr>
                <a:schemeClr val="dk1"/>
              </a:buClr>
              <a:buSzPct val="100000"/>
              <a:buNone/>
            </a:pPr>
            <a:r>
              <a:t/>
            </a:r>
            <a:endParaRPr>
              <a:solidFill>
                <a:srgbClr val="002060"/>
              </a:solidFill>
            </a:endParaRPr>
          </a:p>
          <a:p>
            <a:pPr indent="-342900" lvl="0" marL="342900" rtl="0" algn="l">
              <a:spcBef>
                <a:spcPts val="544"/>
              </a:spcBef>
              <a:spcAft>
                <a:spcPts val="0"/>
              </a:spcAft>
              <a:buClr>
                <a:srgbClr val="002060"/>
              </a:buClr>
              <a:buSzPct val="100000"/>
              <a:buChar char="•"/>
            </a:pPr>
            <a:r>
              <a:rPr lang="en-US">
                <a:solidFill>
                  <a:srgbClr val="002060"/>
                </a:solidFill>
              </a:rPr>
              <a:t>&gt; data=read.csv("C:/ice.csv", header = TRUE, sep=";")</a:t>
            </a:r>
            <a:endParaRPr>
              <a:solidFill>
                <a:srgbClr val="002060"/>
              </a:solidFill>
            </a:endParaRPr>
          </a:p>
          <a:p>
            <a:pPr indent="-342900" lvl="0" marL="342900" rtl="0" algn="l">
              <a:spcBef>
                <a:spcPts val="544"/>
              </a:spcBef>
              <a:spcAft>
                <a:spcPts val="0"/>
              </a:spcAft>
              <a:buClr>
                <a:srgbClr val="002060"/>
              </a:buClr>
              <a:buSzPct val="100000"/>
              <a:buChar char="•"/>
            </a:pPr>
            <a:r>
              <a:rPr lang="en-US">
                <a:solidFill>
                  <a:srgbClr val="002060"/>
                </a:solidFill>
              </a:rPr>
              <a:t>&gt; summary(data)</a:t>
            </a:r>
            <a:endParaRPr>
              <a:solidFill>
                <a:srgbClr val="002060"/>
              </a:solidFill>
            </a:endParaRPr>
          </a:p>
          <a:p>
            <a:pPr indent="-342900" lvl="0" marL="342900" rtl="0" algn="l">
              <a:spcBef>
                <a:spcPts val="544"/>
              </a:spcBef>
              <a:spcAft>
                <a:spcPts val="0"/>
              </a:spcAft>
              <a:buClr>
                <a:srgbClr val="002060"/>
              </a:buClr>
              <a:buSzPct val="100000"/>
              <a:buChar char="•"/>
            </a:pPr>
            <a:r>
              <a:rPr lang="en-US">
                <a:solidFill>
                  <a:srgbClr val="002060"/>
                </a:solidFill>
              </a:rPr>
              <a:t>&gt; wilcox.test(data$rating[data$nlang == "m"], data$rating[data$nlang == "b"])</a:t>
            </a:r>
            <a:endParaRPr>
              <a:solidFill>
                <a:srgbClr val="002060"/>
              </a:solidFill>
            </a:endParaRPr>
          </a:p>
          <a:p>
            <a:pPr indent="-170180" lvl="0" marL="342900" rtl="0" algn="l">
              <a:spcBef>
                <a:spcPts val="544"/>
              </a:spcBef>
              <a:spcAft>
                <a:spcPts val="0"/>
              </a:spcAft>
              <a:buClr>
                <a:schemeClr val="dk1"/>
              </a:buClr>
              <a:buSzPct val="100000"/>
              <a:buNone/>
            </a:pPr>
            <a:r>
              <a:t/>
            </a:r>
            <a:endParaRPr>
              <a:solidFill>
                <a:srgbClr val="002060"/>
              </a:solidFill>
            </a:endParaRPr>
          </a:p>
          <a:p>
            <a:pPr indent="-342900" lvl="0" marL="342900" rtl="0" algn="l">
              <a:spcBef>
                <a:spcPts val="544"/>
              </a:spcBef>
              <a:spcAft>
                <a:spcPts val="0"/>
              </a:spcAft>
              <a:buClr>
                <a:srgbClr val="002060"/>
              </a:buClr>
              <a:buSzPct val="100000"/>
              <a:buChar char="•"/>
            </a:pPr>
            <a:r>
              <a:rPr lang="en-US">
                <a:solidFill>
                  <a:srgbClr val="002060"/>
                </a:solidFill>
              </a:rPr>
              <a:t>Нет, не является, p-value = 0.117</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60093"/>
              </a:buClr>
              <a:buSzPts val="4400"/>
              <a:buFont typeface="Calibri"/>
              <a:buNone/>
            </a:pPr>
            <a:r>
              <a:rPr lang="en-US">
                <a:solidFill>
                  <a:srgbClr val="D60093"/>
                </a:solidFill>
              </a:rPr>
              <a:t>Wilcoxon Rank Sum Test </a:t>
            </a:r>
            <a:endParaRPr>
              <a:solidFill>
                <a:srgbClr val="D60093"/>
              </a:solidFill>
            </a:endParaRPr>
          </a:p>
        </p:txBody>
      </p:sp>
      <p:sp>
        <p:nvSpPr>
          <p:cNvPr id="182" name="Google Shape;182;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3200"/>
              <a:buChar char="•"/>
            </a:pPr>
            <a:r>
              <a:rPr lang="en-US">
                <a:solidFill>
                  <a:srgbClr val="002060"/>
                </a:solidFill>
              </a:rPr>
              <a:t>Придумайте 10 задач, актуальных для языковой политики, где мог бы быть применён критерий Вилкоксона</a:t>
            </a:r>
            <a:endParaRPr>
              <a:solidFill>
                <a:srgbClr val="002060"/>
              </a:solidFill>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0230d1c673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60093"/>
              </a:buClr>
              <a:buSzPts val="4400"/>
              <a:buFont typeface="Calibri"/>
              <a:buNone/>
            </a:pPr>
            <a:r>
              <a:rPr lang="en-US">
                <a:solidFill>
                  <a:srgbClr val="D60093"/>
                </a:solidFill>
              </a:rPr>
              <a:t>Практика - 1</a:t>
            </a:r>
            <a:r>
              <a:rPr lang="en-US">
                <a:solidFill>
                  <a:srgbClr val="D60093"/>
                </a:solidFill>
              </a:rPr>
              <a:t> </a:t>
            </a:r>
            <a:endParaRPr>
              <a:solidFill>
                <a:srgbClr val="D60093"/>
              </a:solidFill>
            </a:endParaRPr>
          </a:p>
        </p:txBody>
      </p:sp>
      <p:sp>
        <p:nvSpPr>
          <p:cNvPr id="188" name="Google Shape;188;g10230d1c673_0_0"/>
          <p:cNvSpPr txBox="1"/>
          <p:nvPr>
            <p:ph idx="1" type="body"/>
          </p:nvPr>
        </p:nvSpPr>
        <p:spPr>
          <a:xfrm>
            <a:off x="457200" y="1752600"/>
            <a:ext cx="8229600" cy="5030700"/>
          </a:xfrm>
          <a:prstGeom prst="rect">
            <a:avLst/>
          </a:prstGeom>
          <a:noFill/>
          <a:ln>
            <a:noFill/>
          </a:ln>
        </p:spPr>
        <p:txBody>
          <a:bodyPr anchorCtr="0" anchor="t" bIns="45700" lIns="91425" spcFirstLastPara="1" rIns="91425" wrap="square" tIns="45700">
            <a:normAutofit/>
          </a:bodyPr>
          <a:lstStyle/>
          <a:p>
            <a:pPr indent="0" lvl="0" marL="69189" rtl="0" algn="l">
              <a:spcBef>
                <a:spcPts val="1672"/>
              </a:spcBef>
              <a:spcAft>
                <a:spcPts val="0"/>
              </a:spcAft>
              <a:buClr>
                <a:schemeClr val="dk1"/>
              </a:buClr>
              <a:buSzPts val="1100"/>
              <a:buNone/>
            </a:pPr>
            <a:r>
              <a:rPr b="1" lang="en-US" sz="2200">
                <a:solidFill>
                  <a:srgbClr val="741B47"/>
                </a:solidFill>
              </a:rPr>
              <a:t>Пилотный эксперимент по изучению противоречий</a:t>
            </a:r>
            <a:endParaRPr b="1" sz="2200">
              <a:solidFill>
                <a:srgbClr val="741B47"/>
              </a:solidFill>
            </a:endParaRPr>
          </a:p>
          <a:p>
            <a:pPr indent="-1981" lvl="0" marL="76962" marR="25831" rtl="0" algn="just">
              <a:lnSpc>
                <a:spcPct val="95795"/>
              </a:lnSpc>
              <a:spcBef>
                <a:spcPts val="1167"/>
              </a:spcBef>
              <a:spcAft>
                <a:spcPts val="0"/>
              </a:spcAft>
              <a:buClr>
                <a:schemeClr val="dk1"/>
              </a:buClr>
              <a:buSzPts val="1100"/>
              <a:buNone/>
            </a:pPr>
            <a:r>
              <a:rPr lang="en-US" sz="2200"/>
              <a:t>Experimental materials consisted of 15 sentences: 12 fillers and 3 target sentences. The  experiment manipulated a single factor in the target sentences: whether the sentence is in a form  of a regular embedding (49a), a sentence-internal slift (49b) or a sentence-final slift (49c). Target sentences were divided into three balanced lists, so that participants saw one and only one  condition for each item. The example below presents target sentences from one of the three  experimental lists: </a:t>
            </a:r>
            <a:endParaRPr sz="2200"/>
          </a:p>
          <a:p>
            <a:pPr indent="0" lvl="0" marL="80467" rtl="0" algn="l">
              <a:spcBef>
                <a:spcPts val="1410"/>
              </a:spcBef>
              <a:spcAft>
                <a:spcPts val="0"/>
              </a:spcAft>
              <a:buClr>
                <a:schemeClr val="dk1"/>
              </a:buClr>
              <a:buSzPts val="1100"/>
              <a:buNone/>
            </a:pPr>
            <a:r>
              <a:rPr lang="en-US" sz="2200"/>
              <a:t>(49)a. Mary said that Sam is running for political office, but he isn’t. </a:t>
            </a:r>
            <a:endParaRPr sz="2200"/>
          </a:p>
          <a:p>
            <a:pPr indent="0" lvl="0" marL="521385" rtl="0" algn="l">
              <a:spcBef>
                <a:spcPts val="0"/>
              </a:spcBef>
              <a:spcAft>
                <a:spcPts val="0"/>
              </a:spcAft>
              <a:buClr>
                <a:schemeClr val="dk1"/>
              </a:buClr>
              <a:buSzPts val="1100"/>
              <a:buNone/>
            </a:pPr>
            <a:r>
              <a:rPr lang="en-US" sz="2200"/>
              <a:t>b. Katherine is, Dean thinks, getting married, but she isn’t. </a:t>
            </a:r>
            <a:endParaRPr sz="2200"/>
          </a:p>
          <a:p>
            <a:pPr indent="0" lvl="0" marL="526719" rtl="0" algn="l">
              <a:spcBef>
                <a:spcPts val="0"/>
              </a:spcBef>
              <a:spcAft>
                <a:spcPts val="0"/>
              </a:spcAft>
              <a:buClr>
                <a:schemeClr val="dk1"/>
              </a:buClr>
              <a:buSzPts val="1100"/>
              <a:buNone/>
            </a:pPr>
            <a:r>
              <a:rPr lang="en-US" sz="2200"/>
              <a:t>c. The hospital will hire a surgeon, Jeremy suspects, but it won’t. </a:t>
            </a:r>
            <a:endParaRPr sz="2200"/>
          </a:p>
          <a:p>
            <a:pPr indent="-1981" lvl="0" marL="76962" marR="25831" rtl="0" algn="just">
              <a:lnSpc>
                <a:spcPct val="95795"/>
              </a:lnSpc>
              <a:spcBef>
                <a:spcPts val="1167"/>
              </a:spcBef>
              <a:spcAft>
                <a:spcPts val="0"/>
              </a:spcAft>
              <a:buClr>
                <a:schemeClr val="dk1"/>
              </a:buClr>
              <a:buSzPts val="1100"/>
              <a:buFont typeface="Arial"/>
              <a:buNone/>
            </a:pPr>
            <a:r>
              <a:t/>
            </a:r>
            <a:endParaRPr sz="1200">
              <a:latin typeface="Times"/>
              <a:ea typeface="Times"/>
              <a:cs typeface="Times"/>
              <a:sym typeface="Time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0230d1c673_0_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60093"/>
              </a:buClr>
              <a:buSzPts val="4400"/>
              <a:buFont typeface="Calibri"/>
              <a:buNone/>
            </a:pPr>
            <a:r>
              <a:rPr lang="en-US">
                <a:solidFill>
                  <a:srgbClr val="D60093"/>
                </a:solidFill>
              </a:rPr>
              <a:t>Практика - 1</a:t>
            </a:r>
            <a:r>
              <a:rPr lang="en-US">
                <a:solidFill>
                  <a:srgbClr val="D60093"/>
                </a:solidFill>
              </a:rPr>
              <a:t> </a:t>
            </a:r>
            <a:endParaRPr>
              <a:solidFill>
                <a:srgbClr val="D60093"/>
              </a:solidFill>
            </a:endParaRPr>
          </a:p>
        </p:txBody>
      </p:sp>
      <p:sp>
        <p:nvSpPr>
          <p:cNvPr id="194" name="Google Shape;194;g10230d1c673_0_5"/>
          <p:cNvSpPr txBox="1"/>
          <p:nvPr>
            <p:ph idx="1" type="body"/>
          </p:nvPr>
        </p:nvSpPr>
        <p:spPr>
          <a:xfrm>
            <a:off x="457200" y="1310650"/>
            <a:ext cx="8229600" cy="5472600"/>
          </a:xfrm>
          <a:prstGeom prst="rect">
            <a:avLst/>
          </a:prstGeom>
          <a:noFill/>
          <a:ln>
            <a:noFill/>
          </a:ln>
        </p:spPr>
        <p:txBody>
          <a:bodyPr anchorCtr="0" anchor="t" bIns="45700" lIns="91425" spcFirstLastPara="1" rIns="91425" wrap="square" tIns="45700">
            <a:normAutofit fontScale="62500" lnSpcReduction="20000"/>
          </a:bodyPr>
          <a:lstStyle/>
          <a:p>
            <a:pPr indent="0" lvl="0" marL="69189" rtl="0" algn="l">
              <a:spcBef>
                <a:spcPts val="1672"/>
              </a:spcBef>
              <a:spcAft>
                <a:spcPts val="0"/>
              </a:spcAft>
              <a:buClr>
                <a:schemeClr val="dk1"/>
              </a:buClr>
              <a:buSzPct val="40468"/>
              <a:buNone/>
            </a:pPr>
            <a:r>
              <a:rPr b="1" lang="en-US" sz="2718">
                <a:solidFill>
                  <a:srgbClr val="741B47"/>
                </a:solidFill>
              </a:rPr>
              <a:t>Пилотный эксперимент по изучению противоречий</a:t>
            </a:r>
            <a:endParaRPr b="1" sz="2718">
              <a:solidFill>
                <a:srgbClr val="741B47"/>
              </a:solidFill>
            </a:endParaRPr>
          </a:p>
          <a:p>
            <a:pPr indent="0" lvl="0" marL="77266" marR="23521" rtl="0" algn="just">
              <a:lnSpc>
                <a:spcPct val="96118"/>
              </a:lnSpc>
              <a:spcBef>
                <a:spcPts val="1360"/>
              </a:spcBef>
              <a:spcAft>
                <a:spcPts val="0"/>
              </a:spcAft>
              <a:buClr>
                <a:schemeClr val="dk1"/>
              </a:buClr>
              <a:buSzPct val="40468"/>
              <a:buNone/>
            </a:pPr>
            <a:r>
              <a:rPr lang="en-US" sz="2718"/>
              <a:t>Filler sentences remained constant across experimental lists. Their function was to  distract the participants from focusing solely on the target sentences and to create a landscape of  (non)contradictory statements in order for the participants to fully appreciate the judgment scale.  12 fillers were of two types: 6 non-contradictory fillers (50) and 6 contradictory fillers (51). </a:t>
            </a:r>
            <a:endParaRPr sz="2718"/>
          </a:p>
          <a:p>
            <a:pPr indent="0" lvl="0" marL="80467" rtl="0" algn="l">
              <a:spcBef>
                <a:spcPts val="1406"/>
              </a:spcBef>
              <a:spcAft>
                <a:spcPts val="0"/>
              </a:spcAft>
              <a:buClr>
                <a:schemeClr val="dk1"/>
              </a:buClr>
              <a:buSzPct val="40468"/>
              <a:buNone/>
            </a:pPr>
            <a:r>
              <a:rPr lang="en-US" sz="2718"/>
              <a:t>(50)	 a. Bob wants to go to the park, but Bill does not. </a:t>
            </a:r>
            <a:endParaRPr sz="2718"/>
          </a:p>
          <a:p>
            <a:pPr indent="0" lvl="0" marL="521385" rtl="0" algn="l">
              <a:spcBef>
                <a:spcPts val="0"/>
              </a:spcBef>
              <a:spcAft>
                <a:spcPts val="0"/>
              </a:spcAft>
              <a:buClr>
                <a:schemeClr val="dk1"/>
              </a:buClr>
              <a:buSzPct val="40468"/>
              <a:buNone/>
            </a:pPr>
            <a:r>
              <a:rPr lang="en-US" sz="2718"/>
              <a:t>b. It’s a good idea, but I can’t endorse it. </a:t>
            </a:r>
            <a:endParaRPr sz="2718"/>
          </a:p>
          <a:p>
            <a:pPr indent="0" lvl="0" marL="525348" rtl="0" algn="l">
              <a:spcBef>
                <a:spcPts val="0"/>
              </a:spcBef>
              <a:spcAft>
                <a:spcPts val="0"/>
              </a:spcAft>
              <a:buClr>
                <a:schemeClr val="dk1"/>
              </a:buClr>
              <a:buSzPct val="40468"/>
              <a:buNone/>
            </a:pPr>
            <a:r>
              <a:rPr lang="en-US" sz="2718"/>
              <a:t>c. Some, but not all, of the students passed the test. </a:t>
            </a:r>
            <a:endParaRPr sz="2718"/>
          </a:p>
          <a:p>
            <a:pPr indent="0" lvl="0" marL="525653" rtl="0" algn="l">
              <a:spcBef>
                <a:spcPts val="0"/>
              </a:spcBef>
              <a:spcAft>
                <a:spcPts val="0"/>
              </a:spcAft>
              <a:buClr>
                <a:schemeClr val="dk1"/>
              </a:buClr>
              <a:buSzPct val="40468"/>
              <a:buNone/>
            </a:pPr>
            <a:r>
              <a:rPr lang="en-US" sz="2718"/>
              <a:t>d. John wants to go to a football game, but he won’t. </a:t>
            </a:r>
            <a:endParaRPr sz="2718"/>
          </a:p>
          <a:p>
            <a:pPr indent="0" lvl="0" marL="527177" rtl="0" algn="l">
              <a:spcBef>
                <a:spcPts val="0"/>
              </a:spcBef>
              <a:spcAft>
                <a:spcPts val="0"/>
              </a:spcAft>
              <a:buClr>
                <a:schemeClr val="dk1"/>
              </a:buClr>
              <a:buSzPct val="40468"/>
              <a:buNone/>
            </a:pPr>
            <a:r>
              <a:rPr lang="en-US" sz="2718"/>
              <a:t>e. James was planning to come to the party, but I don’t think he will. </a:t>
            </a:r>
            <a:endParaRPr sz="2718"/>
          </a:p>
          <a:p>
            <a:pPr indent="0" lvl="0" marL="524586" rtl="0" algn="l">
              <a:spcBef>
                <a:spcPts val="0"/>
              </a:spcBef>
              <a:spcAft>
                <a:spcPts val="0"/>
              </a:spcAft>
              <a:buClr>
                <a:schemeClr val="dk1"/>
              </a:buClr>
              <a:buSzPct val="40468"/>
              <a:buNone/>
            </a:pPr>
            <a:r>
              <a:rPr lang="en-US" sz="2718"/>
              <a:t>f. Sam thinks it will rain, and Joan thinks it will be sunny. </a:t>
            </a:r>
            <a:endParaRPr sz="2718"/>
          </a:p>
          <a:p>
            <a:pPr indent="0" lvl="0" marL="80467" rtl="0" algn="l">
              <a:spcBef>
                <a:spcPts val="1360"/>
              </a:spcBef>
              <a:spcAft>
                <a:spcPts val="0"/>
              </a:spcAft>
              <a:buClr>
                <a:schemeClr val="dk1"/>
              </a:buClr>
              <a:buSzPct val="40468"/>
              <a:buNone/>
            </a:pPr>
            <a:r>
              <a:rPr lang="en-US" sz="2718"/>
              <a:t>(51)	 a. Ed has no children, and his youngest daughter is visiting him. </a:t>
            </a:r>
            <a:endParaRPr sz="2718"/>
          </a:p>
          <a:p>
            <a:pPr indent="0" lvl="0" marL="521995" rtl="0" algn="l">
              <a:spcBef>
                <a:spcPts val="0"/>
              </a:spcBef>
              <a:spcAft>
                <a:spcPts val="0"/>
              </a:spcAft>
              <a:buClr>
                <a:schemeClr val="dk1"/>
              </a:buClr>
              <a:buSzPct val="40468"/>
              <a:buNone/>
            </a:pPr>
            <a:r>
              <a:rPr lang="en-US" sz="2718"/>
              <a:t>b. Judy stopped smoking, but she did not smoke before. </a:t>
            </a:r>
            <a:endParaRPr sz="2718"/>
          </a:p>
          <a:p>
            <a:pPr indent="0" lvl="0" marL="526719" rtl="0" algn="l">
              <a:spcBef>
                <a:spcPts val="0"/>
              </a:spcBef>
              <a:spcAft>
                <a:spcPts val="0"/>
              </a:spcAft>
              <a:buClr>
                <a:schemeClr val="dk1"/>
              </a:buClr>
              <a:buSzPct val="40468"/>
              <a:buNone/>
            </a:pPr>
            <a:r>
              <a:rPr lang="en-US" sz="2718"/>
              <a:t>c. Jacob realized that Teresa is a spy, but she isn’t. </a:t>
            </a:r>
            <a:endParaRPr sz="2718"/>
          </a:p>
          <a:p>
            <a:pPr indent="0" lvl="0" marL="525653" rtl="0" algn="l">
              <a:spcBef>
                <a:spcPts val="0"/>
              </a:spcBef>
              <a:spcAft>
                <a:spcPts val="0"/>
              </a:spcAft>
              <a:buClr>
                <a:schemeClr val="dk1"/>
              </a:buClr>
              <a:buSzPct val="40468"/>
              <a:buNone/>
            </a:pPr>
            <a:r>
              <a:rPr lang="en-US" sz="2718"/>
              <a:t>d. Ivan is younger than Penny, and Penny is younger than Ivan. </a:t>
            </a:r>
            <a:endParaRPr sz="2718"/>
          </a:p>
          <a:p>
            <a:pPr indent="0" lvl="0" marL="525348" rtl="0" algn="l">
              <a:spcBef>
                <a:spcPts val="0"/>
              </a:spcBef>
              <a:spcAft>
                <a:spcPts val="0"/>
              </a:spcAft>
              <a:buClr>
                <a:schemeClr val="dk1"/>
              </a:buClr>
              <a:buSzPct val="40468"/>
              <a:buNone/>
            </a:pPr>
            <a:r>
              <a:rPr lang="en-US" sz="2718"/>
              <a:t>e. My sister is an only child. </a:t>
            </a:r>
            <a:endParaRPr sz="2718"/>
          </a:p>
          <a:p>
            <a:pPr indent="0" lvl="0" marL="527481" rtl="0" algn="l">
              <a:spcBef>
                <a:spcPts val="0"/>
              </a:spcBef>
              <a:spcAft>
                <a:spcPts val="0"/>
              </a:spcAft>
              <a:buClr>
                <a:schemeClr val="dk1"/>
              </a:buClr>
              <a:buSzPct val="40468"/>
              <a:buNone/>
            </a:pPr>
            <a:r>
              <a:rPr lang="en-US" sz="2718"/>
              <a:t>f. Tom is an extraordinary violinist, but he isn’t. </a:t>
            </a:r>
            <a:endParaRPr sz="2718"/>
          </a:p>
          <a:p>
            <a:pPr indent="0" lvl="0" marL="74523" marR="27838" rtl="0" algn="just">
              <a:lnSpc>
                <a:spcPct val="95864"/>
              </a:lnSpc>
              <a:spcBef>
                <a:spcPts val="1360"/>
              </a:spcBef>
              <a:spcAft>
                <a:spcPts val="0"/>
              </a:spcAft>
              <a:buClr>
                <a:schemeClr val="dk1"/>
              </a:buClr>
              <a:buSzPct val="40468"/>
              <a:buNone/>
            </a:pPr>
            <a:r>
              <a:rPr lang="en-US" sz="2718"/>
              <a:t>Contradictory fillers included logical contradictions (51a,d,e), presupposition failures  (51b,c) and the speaker’s negation of the statement introduced in the previous discourse with an  unadorned declarative (51f). </a:t>
            </a:r>
            <a:endParaRPr sz="2718"/>
          </a:p>
          <a:p>
            <a:pPr indent="-1981" lvl="0" marL="76962" marR="25831" rtl="0" algn="just">
              <a:lnSpc>
                <a:spcPct val="95795"/>
              </a:lnSpc>
              <a:spcBef>
                <a:spcPts val="1167"/>
              </a:spcBef>
              <a:spcAft>
                <a:spcPts val="0"/>
              </a:spcAft>
              <a:buClr>
                <a:schemeClr val="dk1"/>
              </a:buClr>
              <a:buSzPct val="91666"/>
              <a:buNone/>
            </a:pPr>
            <a:r>
              <a:t/>
            </a:r>
            <a:endParaRPr sz="1200">
              <a:latin typeface="Times"/>
              <a:ea typeface="Times"/>
              <a:cs typeface="Times"/>
              <a:sym typeface="Time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0230d1c673_0_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60093"/>
              </a:buClr>
              <a:buSzPts val="4400"/>
              <a:buFont typeface="Calibri"/>
              <a:buNone/>
            </a:pPr>
            <a:r>
              <a:rPr lang="en-US">
                <a:solidFill>
                  <a:srgbClr val="D60093"/>
                </a:solidFill>
              </a:rPr>
              <a:t>Практика - 1</a:t>
            </a:r>
            <a:endParaRPr>
              <a:solidFill>
                <a:srgbClr val="D60093"/>
              </a:solidFill>
            </a:endParaRPr>
          </a:p>
        </p:txBody>
      </p:sp>
      <p:sp>
        <p:nvSpPr>
          <p:cNvPr id="200" name="Google Shape;200;g10230d1c673_0_10"/>
          <p:cNvSpPr txBox="1"/>
          <p:nvPr>
            <p:ph idx="1" type="body"/>
          </p:nvPr>
        </p:nvSpPr>
        <p:spPr>
          <a:xfrm>
            <a:off x="457200" y="1752600"/>
            <a:ext cx="8229600" cy="5030700"/>
          </a:xfrm>
          <a:prstGeom prst="rect">
            <a:avLst/>
          </a:prstGeom>
          <a:noFill/>
          <a:ln>
            <a:noFill/>
          </a:ln>
        </p:spPr>
        <p:txBody>
          <a:bodyPr anchorCtr="0" anchor="t" bIns="45700" lIns="91425" spcFirstLastPara="1" rIns="91425" wrap="square" tIns="45700">
            <a:normAutofit lnSpcReduction="10000"/>
          </a:bodyPr>
          <a:lstStyle/>
          <a:p>
            <a:pPr indent="0" lvl="0" marL="69189" rtl="0" algn="l">
              <a:spcBef>
                <a:spcPts val="1672"/>
              </a:spcBef>
              <a:spcAft>
                <a:spcPts val="0"/>
              </a:spcAft>
              <a:buClr>
                <a:schemeClr val="dk1"/>
              </a:buClr>
              <a:buSzPts val="1100"/>
              <a:buNone/>
            </a:pPr>
            <a:r>
              <a:rPr b="1" lang="en-US" sz="2400">
                <a:solidFill>
                  <a:srgbClr val="741B47"/>
                </a:solidFill>
              </a:rPr>
              <a:t>Пилотный эксперимент по изучению противоречий</a:t>
            </a:r>
            <a:endParaRPr b="1" sz="2400">
              <a:solidFill>
                <a:srgbClr val="741B47"/>
              </a:solidFill>
            </a:endParaRPr>
          </a:p>
          <a:p>
            <a:pPr indent="0" lvl="0" marL="69189" rtl="0" algn="l">
              <a:spcBef>
                <a:spcPts val="1672"/>
              </a:spcBef>
              <a:spcAft>
                <a:spcPts val="0"/>
              </a:spcAft>
              <a:buClr>
                <a:schemeClr val="dk1"/>
              </a:buClr>
              <a:buSzPts val="1100"/>
              <a:buNone/>
            </a:pPr>
            <a:r>
              <a:t/>
            </a:r>
            <a:endParaRPr b="1" i="1" sz="2400"/>
          </a:p>
          <a:p>
            <a:pPr indent="0" lvl="0" marL="80467" marR="30557" rtl="0" algn="l">
              <a:lnSpc>
                <a:spcPct val="96072"/>
              </a:lnSpc>
              <a:spcBef>
                <a:spcPts val="17"/>
              </a:spcBef>
              <a:spcAft>
                <a:spcPts val="0"/>
              </a:spcAft>
              <a:buClr>
                <a:schemeClr val="dk1"/>
              </a:buClr>
              <a:buSzPts val="1100"/>
              <a:buNone/>
            </a:pPr>
            <a:r>
              <a:rPr lang="en-US" sz="2400"/>
              <a:t>Participants were asked to give each stimulus a score on a scale ranging from </a:t>
            </a:r>
            <a:endParaRPr sz="2400"/>
          </a:p>
          <a:p>
            <a:pPr indent="0" lvl="0" marL="80467" marR="30557" rtl="0" algn="l">
              <a:lnSpc>
                <a:spcPct val="96072"/>
              </a:lnSpc>
              <a:spcBef>
                <a:spcPts val="17"/>
              </a:spcBef>
              <a:spcAft>
                <a:spcPts val="0"/>
              </a:spcAft>
              <a:buClr>
                <a:schemeClr val="dk1"/>
              </a:buClr>
              <a:buSzPts val="1100"/>
              <a:buNone/>
            </a:pPr>
            <a:r>
              <a:t/>
            </a:r>
            <a:endParaRPr sz="2400"/>
          </a:p>
          <a:p>
            <a:pPr indent="0" lvl="0" marL="80467" marR="30557" rtl="0" algn="l">
              <a:lnSpc>
                <a:spcPct val="96072"/>
              </a:lnSpc>
              <a:spcBef>
                <a:spcPts val="17"/>
              </a:spcBef>
              <a:spcAft>
                <a:spcPts val="0"/>
              </a:spcAft>
              <a:buClr>
                <a:schemeClr val="dk1"/>
              </a:buClr>
              <a:buSzPts val="1100"/>
              <a:buNone/>
            </a:pPr>
            <a:r>
              <a:rPr lang="en-US" sz="2400"/>
              <a:t>-3 (contradictory sentence) to 3 (non-contradictory sentence) </a:t>
            </a:r>
            <a:endParaRPr sz="2400"/>
          </a:p>
          <a:p>
            <a:pPr indent="0" lvl="0" marL="80467" marR="30557" rtl="0" algn="l">
              <a:lnSpc>
                <a:spcPct val="96072"/>
              </a:lnSpc>
              <a:spcBef>
                <a:spcPts val="17"/>
              </a:spcBef>
              <a:spcAft>
                <a:spcPts val="0"/>
              </a:spcAft>
              <a:buClr>
                <a:schemeClr val="dk1"/>
              </a:buClr>
              <a:buSzPts val="1100"/>
              <a:buNone/>
            </a:pPr>
            <a:r>
              <a:t/>
            </a:r>
            <a:endParaRPr sz="2400"/>
          </a:p>
          <a:p>
            <a:pPr indent="0" lvl="0" marL="80467" marR="30557" rtl="0" algn="l">
              <a:lnSpc>
                <a:spcPct val="96072"/>
              </a:lnSpc>
              <a:spcBef>
                <a:spcPts val="17"/>
              </a:spcBef>
              <a:spcAft>
                <a:spcPts val="0"/>
              </a:spcAft>
              <a:buClr>
                <a:schemeClr val="dk1"/>
              </a:buClr>
              <a:buSzPts val="1100"/>
              <a:buNone/>
            </a:pPr>
            <a:r>
              <a:rPr lang="en-US" sz="2400"/>
              <a:t>with one point increments. </a:t>
            </a:r>
            <a:endParaRPr sz="2400"/>
          </a:p>
          <a:p>
            <a:pPr indent="0" lvl="0" marL="80467" marR="30557" rtl="0" algn="l">
              <a:lnSpc>
                <a:spcPct val="96072"/>
              </a:lnSpc>
              <a:spcBef>
                <a:spcPts val="17"/>
              </a:spcBef>
              <a:spcAft>
                <a:spcPts val="0"/>
              </a:spcAft>
              <a:buClr>
                <a:schemeClr val="dk1"/>
              </a:buClr>
              <a:buSzPts val="1100"/>
              <a:buNone/>
            </a:pPr>
            <a:r>
              <a:t/>
            </a:r>
            <a:endParaRPr sz="2400"/>
          </a:p>
          <a:p>
            <a:pPr indent="0" lvl="0" marL="80467" marR="30557" rtl="0" algn="l">
              <a:lnSpc>
                <a:spcPct val="96072"/>
              </a:lnSpc>
              <a:spcBef>
                <a:spcPts val="17"/>
              </a:spcBef>
              <a:spcAft>
                <a:spcPts val="0"/>
              </a:spcAft>
              <a:buClr>
                <a:schemeClr val="dk1"/>
              </a:buClr>
              <a:buSzPts val="1100"/>
              <a:buNone/>
            </a:pPr>
            <a:r>
              <a:rPr lang="en-US" sz="2400"/>
              <a:t>A hundred people were recruited via Amazon Mechanical Turk to participate in the  study. All the participants self-identified as native speakers of English. </a:t>
            </a:r>
            <a:endParaRPr sz="2400"/>
          </a:p>
          <a:p>
            <a:pPr indent="443509" lvl="0" marL="80467" marR="30557" rtl="0" algn="l">
              <a:lnSpc>
                <a:spcPct val="96072"/>
              </a:lnSpc>
              <a:spcBef>
                <a:spcPts val="17"/>
              </a:spcBef>
              <a:spcAft>
                <a:spcPts val="0"/>
              </a:spcAft>
              <a:buClr>
                <a:schemeClr val="dk1"/>
              </a:buClr>
              <a:buSzPts val="1100"/>
              <a:buNone/>
            </a:pPr>
            <a:r>
              <a:t/>
            </a:r>
            <a:endParaRPr sz="1200">
              <a:latin typeface="Times"/>
              <a:ea typeface="Times"/>
              <a:cs typeface="Times"/>
              <a:sym typeface="Times"/>
            </a:endParaRPr>
          </a:p>
          <a:p>
            <a:pPr indent="443509" lvl="0" marL="80467" marR="30557" rtl="0" algn="l">
              <a:lnSpc>
                <a:spcPct val="96072"/>
              </a:lnSpc>
              <a:spcBef>
                <a:spcPts val="17"/>
              </a:spcBef>
              <a:spcAft>
                <a:spcPts val="0"/>
              </a:spcAft>
              <a:buClr>
                <a:schemeClr val="dk1"/>
              </a:buClr>
              <a:buSzPts val="1100"/>
              <a:buNone/>
            </a:pPr>
            <a:r>
              <a:t/>
            </a:r>
            <a:endParaRPr sz="1200">
              <a:latin typeface="Times"/>
              <a:ea typeface="Times"/>
              <a:cs typeface="Times"/>
              <a:sym typeface="Times"/>
            </a:endParaRPr>
          </a:p>
          <a:p>
            <a:pPr indent="-1981" lvl="0" marL="76962" marR="25831" rtl="0" algn="just">
              <a:lnSpc>
                <a:spcPct val="95795"/>
              </a:lnSpc>
              <a:spcBef>
                <a:spcPts val="1167"/>
              </a:spcBef>
              <a:spcAft>
                <a:spcPts val="0"/>
              </a:spcAft>
              <a:buClr>
                <a:schemeClr val="dk1"/>
              </a:buClr>
              <a:buSzPts val="1100"/>
              <a:buNone/>
            </a:pPr>
            <a:r>
              <a:t/>
            </a:r>
            <a:endParaRPr sz="1200">
              <a:latin typeface="Times"/>
              <a:ea typeface="Times"/>
              <a:cs typeface="Times"/>
              <a:sym typeface="Time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0230d1c673_0_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60093"/>
              </a:buClr>
              <a:buSzPts val="4400"/>
              <a:buFont typeface="Calibri"/>
              <a:buNone/>
            </a:pPr>
            <a:r>
              <a:rPr lang="en-US">
                <a:solidFill>
                  <a:srgbClr val="D60093"/>
                </a:solidFill>
              </a:rPr>
              <a:t>Практика - 1</a:t>
            </a:r>
            <a:r>
              <a:rPr lang="en-US">
                <a:solidFill>
                  <a:srgbClr val="D60093"/>
                </a:solidFill>
              </a:rPr>
              <a:t> </a:t>
            </a:r>
            <a:endParaRPr>
              <a:solidFill>
                <a:srgbClr val="D60093"/>
              </a:solidFill>
            </a:endParaRPr>
          </a:p>
        </p:txBody>
      </p:sp>
      <p:sp>
        <p:nvSpPr>
          <p:cNvPr id="206" name="Google Shape;206;g10230d1c673_0_15"/>
          <p:cNvSpPr txBox="1"/>
          <p:nvPr>
            <p:ph idx="1" type="body"/>
          </p:nvPr>
        </p:nvSpPr>
        <p:spPr>
          <a:xfrm>
            <a:off x="457200" y="1752600"/>
            <a:ext cx="8229600" cy="5030700"/>
          </a:xfrm>
          <a:prstGeom prst="rect">
            <a:avLst/>
          </a:prstGeom>
          <a:noFill/>
          <a:ln>
            <a:noFill/>
          </a:ln>
        </p:spPr>
        <p:txBody>
          <a:bodyPr anchorCtr="0" anchor="t" bIns="45700" lIns="91425" spcFirstLastPara="1" rIns="91425" wrap="square" tIns="45700">
            <a:normAutofit fontScale="25000"/>
          </a:bodyPr>
          <a:lstStyle/>
          <a:p>
            <a:pPr indent="0" lvl="0" marL="69189" rtl="0" algn="l">
              <a:spcBef>
                <a:spcPts val="1672"/>
              </a:spcBef>
              <a:spcAft>
                <a:spcPts val="0"/>
              </a:spcAft>
              <a:buClr>
                <a:schemeClr val="dk1"/>
              </a:buClr>
              <a:buSzPts val="275"/>
              <a:buNone/>
            </a:pPr>
            <a:r>
              <a:rPr b="1" lang="en-US" sz="4770">
                <a:solidFill>
                  <a:srgbClr val="741B47"/>
                </a:solidFill>
              </a:rPr>
              <a:t>Пилотный эксперимент по изучению противоречий</a:t>
            </a:r>
            <a:endParaRPr b="1" sz="4770">
              <a:solidFill>
                <a:srgbClr val="741B47"/>
              </a:solidFill>
            </a:endParaRPr>
          </a:p>
          <a:p>
            <a:pPr indent="0" lvl="0" marL="69189" rtl="0" algn="l">
              <a:spcBef>
                <a:spcPts val="1672"/>
              </a:spcBef>
              <a:spcAft>
                <a:spcPts val="0"/>
              </a:spcAft>
              <a:buClr>
                <a:schemeClr val="dk1"/>
              </a:buClr>
              <a:buSzPts val="275"/>
              <a:buNone/>
            </a:pPr>
            <a:r>
              <a:t/>
            </a:r>
            <a:endParaRPr b="1" i="1" sz="4770"/>
          </a:p>
          <a:p>
            <a:pPr indent="-304324" lvl="0" marL="457200" marR="25527" rtl="0" algn="l">
              <a:lnSpc>
                <a:spcPct val="109956"/>
              </a:lnSpc>
              <a:spcBef>
                <a:spcPts val="1144"/>
              </a:spcBef>
              <a:spcAft>
                <a:spcPts val="0"/>
              </a:spcAft>
              <a:buSzPct val="100000"/>
              <a:buFont typeface="Calibri"/>
              <a:buChar char="★"/>
            </a:pPr>
            <a:r>
              <a:rPr lang="en-US" sz="4770"/>
              <a:t>изучите результаты эксперимента в файле contradictions.csv, подумайте, какими  статистическими способами их можно было бы описывать. </a:t>
            </a:r>
            <a:endParaRPr sz="4770"/>
          </a:p>
          <a:p>
            <a:pPr indent="-304324" lvl="0" marL="457200" marR="59715" rtl="0" algn="just">
              <a:lnSpc>
                <a:spcPct val="110025"/>
              </a:lnSpc>
              <a:spcBef>
                <a:spcPts val="0"/>
              </a:spcBef>
              <a:spcAft>
                <a:spcPts val="0"/>
              </a:spcAft>
              <a:buSzPct val="100000"/>
              <a:buFont typeface="Calibri"/>
              <a:buChar char="★"/>
            </a:pPr>
            <a:r>
              <a:rPr lang="en-US" sz="4770"/>
              <a:t>является ли различие рейтингов противоречивых филлеров (contradictory fillers, CF) и непротиворечивых филлеров (non-contradictory fillers, NCF) статистически значимым? Приведите код и его интерпретацию. </a:t>
            </a:r>
            <a:endParaRPr sz="4770"/>
          </a:p>
          <a:p>
            <a:pPr indent="-304324" lvl="0" marL="457200" marR="59715" rtl="0" algn="just">
              <a:lnSpc>
                <a:spcPct val="110025"/>
              </a:lnSpc>
              <a:spcBef>
                <a:spcPts val="0"/>
              </a:spcBef>
              <a:spcAft>
                <a:spcPts val="0"/>
              </a:spcAft>
              <a:buClr>
                <a:srgbClr val="741B47"/>
              </a:buClr>
              <a:buSzPct val="100000"/>
              <a:buChar char="➔"/>
            </a:pPr>
            <a:r>
              <a:rPr lang="en-US" sz="4770">
                <a:solidFill>
                  <a:srgbClr val="741B47"/>
                </a:solidFill>
              </a:rPr>
              <a:t>Придумайте, как извлечь информацию о рейтингах для каждой из  переменных (CF, NCF в данном пункте)! </a:t>
            </a:r>
            <a:endParaRPr sz="4770">
              <a:solidFill>
                <a:srgbClr val="741B47"/>
              </a:solidFill>
            </a:endParaRPr>
          </a:p>
          <a:p>
            <a:pPr indent="-304324" lvl="0" marL="457200" marR="68427" rtl="0" algn="l">
              <a:lnSpc>
                <a:spcPct val="94961"/>
              </a:lnSpc>
              <a:spcBef>
                <a:spcPts val="0"/>
              </a:spcBef>
              <a:spcAft>
                <a:spcPts val="0"/>
              </a:spcAft>
              <a:buClr>
                <a:srgbClr val="741B47"/>
              </a:buClr>
              <a:buSzPct val="100000"/>
              <a:buChar char="➔"/>
            </a:pPr>
            <a:r>
              <a:rPr lang="en-US" sz="4770">
                <a:solidFill>
                  <a:srgbClr val="741B47"/>
                </a:solidFill>
                <a:highlight>
                  <a:srgbClr val="FFFFFF"/>
                </a:highlight>
              </a:rPr>
              <a:t>Чтобы считать данные из файла, используйте "," в качестве разделителя, а не </a:t>
            </a:r>
            <a:r>
              <a:rPr lang="en-US" sz="4770">
                <a:solidFill>
                  <a:srgbClr val="741B47"/>
                </a:solidFill>
              </a:rPr>
              <a:t> </a:t>
            </a:r>
            <a:r>
              <a:rPr lang="en-US" sz="4770">
                <a:solidFill>
                  <a:srgbClr val="741B47"/>
                </a:solidFill>
                <a:highlight>
                  <a:srgbClr val="FFFFFF"/>
                </a:highlight>
              </a:rPr>
              <a:t>";":</a:t>
            </a:r>
            <a:r>
              <a:rPr lang="en-US" sz="4770">
                <a:solidFill>
                  <a:srgbClr val="741B47"/>
                </a:solidFill>
              </a:rPr>
              <a:t> </a:t>
            </a:r>
            <a:endParaRPr sz="4770">
              <a:solidFill>
                <a:srgbClr val="741B47"/>
              </a:solidFill>
            </a:endParaRPr>
          </a:p>
          <a:p>
            <a:pPr indent="-304324" lvl="1" marL="914400" marR="580395" rtl="0" algn="l">
              <a:spcBef>
                <a:spcPts val="0"/>
              </a:spcBef>
              <a:spcAft>
                <a:spcPts val="0"/>
              </a:spcAft>
              <a:buClr>
                <a:srgbClr val="741B47"/>
              </a:buClr>
              <a:buSzPct val="100000"/>
              <a:buChar char="◆"/>
            </a:pPr>
            <a:r>
              <a:rPr lang="en-US" sz="4770">
                <a:solidFill>
                  <a:srgbClr val="741B47"/>
                </a:solidFill>
                <a:highlight>
                  <a:srgbClr val="FFFFFF"/>
                </a:highlight>
              </a:rPr>
              <a:t>data=read.csv("C:/contradictions.csv", header = TRUE, sep=",")</a:t>
            </a:r>
            <a:endParaRPr sz="4770">
              <a:solidFill>
                <a:srgbClr val="741B47"/>
              </a:solidFill>
              <a:highlight>
                <a:srgbClr val="FFFFFF"/>
              </a:highlight>
            </a:endParaRPr>
          </a:p>
          <a:p>
            <a:pPr indent="-304324" lvl="1" marL="914400" marR="580395" rtl="0" algn="l">
              <a:spcBef>
                <a:spcPts val="0"/>
              </a:spcBef>
              <a:spcAft>
                <a:spcPts val="0"/>
              </a:spcAft>
              <a:buClr>
                <a:srgbClr val="741B47"/>
              </a:buClr>
              <a:buSzPct val="100000"/>
              <a:buChar char="◆"/>
            </a:pPr>
            <a:r>
              <a:rPr lang="en-US" sz="4770">
                <a:solidFill>
                  <a:srgbClr val="741B47"/>
                </a:solidFill>
                <a:highlight>
                  <a:srgbClr val="FFFFFF"/>
                </a:highlight>
              </a:rPr>
              <a:t>data &lt;- read.csv("https://raw.githubusercontent.com/dashapopova/Corpus_methods_LangPolicy_2021/master/17.11/contradictions.csv")</a:t>
            </a:r>
            <a:endParaRPr sz="4770">
              <a:solidFill>
                <a:srgbClr val="741B47"/>
              </a:solidFill>
              <a:highlight>
                <a:srgbClr val="FFFFFF"/>
              </a:highlight>
            </a:endParaRPr>
          </a:p>
          <a:p>
            <a:pPr indent="-304324" lvl="0" marL="457200" marR="23368" rtl="0" algn="just">
              <a:lnSpc>
                <a:spcPct val="109956"/>
              </a:lnSpc>
              <a:spcBef>
                <a:spcPts val="0"/>
              </a:spcBef>
              <a:spcAft>
                <a:spcPts val="0"/>
              </a:spcAft>
              <a:buSzPct val="100000"/>
              <a:buFont typeface="Calibri"/>
              <a:buChar char="★"/>
            </a:pPr>
            <a:r>
              <a:rPr lang="en-US" sz="4770"/>
              <a:t>является ли различие рейтингов непротиворечивых филлеров (NCF) и вложений (regular embeddings, RE) статистически значимым? Приведите код и его  интерпретацию. </a:t>
            </a:r>
            <a:endParaRPr sz="4770"/>
          </a:p>
          <a:p>
            <a:pPr indent="-304324" lvl="0" marL="457200" marR="25374" rtl="0" algn="just">
              <a:lnSpc>
                <a:spcPct val="110060"/>
              </a:lnSpc>
              <a:spcBef>
                <a:spcPts val="0"/>
              </a:spcBef>
              <a:spcAft>
                <a:spcPts val="0"/>
              </a:spcAft>
              <a:buSzPct val="100000"/>
              <a:buFont typeface="Calibri"/>
              <a:buChar char="★"/>
            </a:pPr>
            <a:r>
              <a:rPr lang="en-US" sz="4770"/>
              <a:t>является ли различие рейтингов вложений (RE) и слифтов, расположенных  внутри предложения, (sentence-internal slifts, IS) статистически значимым?  Приведите код и его интерпретацию. </a:t>
            </a:r>
            <a:endParaRPr sz="4770"/>
          </a:p>
          <a:p>
            <a:pPr indent="-304324" lvl="0" marL="457200" marR="25908" rtl="0" algn="just">
              <a:lnSpc>
                <a:spcPct val="109955"/>
              </a:lnSpc>
              <a:spcBef>
                <a:spcPts val="0"/>
              </a:spcBef>
              <a:spcAft>
                <a:spcPts val="0"/>
              </a:spcAft>
              <a:buSzPct val="100000"/>
              <a:buFont typeface="Calibri"/>
              <a:buChar char="★"/>
            </a:pPr>
            <a:r>
              <a:rPr lang="en-US" sz="4770"/>
              <a:t>является ли различие рейтингов вложений (RE) и слифтов, расположенных  в конце предложения, (sentence-final slifts, FS) статистически значимым? Приведите  код и его интерпретацию. </a:t>
            </a:r>
            <a:endParaRPr sz="4770"/>
          </a:p>
          <a:p>
            <a:pPr indent="-304324" lvl="0" marL="457200" marR="25908" rtl="0" algn="just">
              <a:lnSpc>
                <a:spcPct val="109955"/>
              </a:lnSpc>
              <a:spcBef>
                <a:spcPts val="0"/>
              </a:spcBef>
              <a:spcAft>
                <a:spcPts val="0"/>
              </a:spcAft>
              <a:buSzPct val="100000"/>
              <a:buChar char="★"/>
            </a:pPr>
            <a:r>
              <a:rPr lang="en-US" sz="4770"/>
              <a:t>проиллюстрируйте данные графиком, обоснуйте выбор графика</a:t>
            </a:r>
            <a:endParaRPr sz="4770"/>
          </a:p>
          <a:p>
            <a:pPr indent="-219151" lvl="0" marL="534035" marR="23368" rtl="0" algn="just">
              <a:lnSpc>
                <a:spcPct val="109956"/>
              </a:lnSpc>
              <a:spcBef>
                <a:spcPts val="0"/>
              </a:spcBef>
              <a:spcAft>
                <a:spcPts val="0"/>
              </a:spcAft>
              <a:buClr>
                <a:schemeClr val="dk1"/>
              </a:buClr>
              <a:buSzPct val="91666"/>
              <a:buNone/>
            </a:pPr>
            <a:r>
              <a:t/>
            </a:r>
            <a:endParaRPr sz="1200">
              <a:latin typeface="Times"/>
              <a:ea typeface="Times"/>
              <a:cs typeface="Times"/>
              <a:sym typeface="Times"/>
            </a:endParaRPr>
          </a:p>
          <a:p>
            <a:pPr indent="443509" lvl="0" marL="80467" marR="30557" rtl="0" algn="l">
              <a:lnSpc>
                <a:spcPct val="96072"/>
              </a:lnSpc>
              <a:spcBef>
                <a:spcPts val="17"/>
              </a:spcBef>
              <a:spcAft>
                <a:spcPts val="0"/>
              </a:spcAft>
              <a:buClr>
                <a:schemeClr val="dk1"/>
              </a:buClr>
              <a:buSzPct val="91666"/>
              <a:buNone/>
            </a:pPr>
            <a:r>
              <a:t/>
            </a:r>
            <a:endParaRPr sz="1200">
              <a:latin typeface="Times"/>
              <a:ea typeface="Times"/>
              <a:cs typeface="Times"/>
              <a:sym typeface="Times"/>
            </a:endParaRPr>
          </a:p>
          <a:p>
            <a:pPr indent="-1981" lvl="0" marL="76962" marR="25831" rtl="0" algn="just">
              <a:lnSpc>
                <a:spcPct val="95795"/>
              </a:lnSpc>
              <a:spcBef>
                <a:spcPts val="1167"/>
              </a:spcBef>
              <a:spcAft>
                <a:spcPts val="0"/>
              </a:spcAft>
              <a:buClr>
                <a:schemeClr val="dk1"/>
              </a:buClr>
              <a:buSzPct val="91666"/>
              <a:buNone/>
            </a:pPr>
            <a:r>
              <a:t/>
            </a:r>
            <a:endParaRPr sz="1200">
              <a:latin typeface="Times"/>
              <a:ea typeface="Times"/>
              <a:cs typeface="Times"/>
              <a:sym typeface="Time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0230d1c673_0_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60093"/>
              </a:buClr>
              <a:buSzPts val="4400"/>
              <a:buFont typeface="Calibri"/>
              <a:buNone/>
            </a:pPr>
            <a:r>
              <a:rPr lang="en-US">
                <a:solidFill>
                  <a:srgbClr val="D60093"/>
                </a:solidFill>
              </a:rPr>
              <a:t>Практика - 2 </a:t>
            </a:r>
            <a:endParaRPr>
              <a:solidFill>
                <a:srgbClr val="D60093"/>
              </a:solidFill>
            </a:endParaRPr>
          </a:p>
        </p:txBody>
      </p:sp>
      <p:sp>
        <p:nvSpPr>
          <p:cNvPr id="212" name="Google Shape;212;g10230d1c673_0_20"/>
          <p:cNvSpPr txBox="1"/>
          <p:nvPr>
            <p:ph idx="1" type="body"/>
          </p:nvPr>
        </p:nvSpPr>
        <p:spPr>
          <a:xfrm>
            <a:off x="457200" y="1752600"/>
            <a:ext cx="8229600" cy="5030700"/>
          </a:xfrm>
          <a:prstGeom prst="rect">
            <a:avLst/>
          </a:prstGeom>
          <a:noFill/>
          <a:ln>
            <a:noFill/>
          </a:ln>
        </p:spPr>
        <p:txBody>
          <a:bodyPr anchorCtr="0" anchor="t" bIns="45700" lIns="91425" spcFirstLastPara="1" rIns="91425" wrap="square" tIns="45700">
            <a:normAutofit fontScale="62500" lnSpcReduction="20000"/>
          </a:bodyPr>
          <a:lstStyle/>
          <a:p>
            <a:pPr indent="0" lvl="0" marL="69189" rtl="0" algn="l">
              <a:spcBef>
                <a:spcPts val="1672"/>
              </a:spcBef>
              <a:spcAft>
                <a:spcPts val="0"/>
              </a:spcAft>
              <a:buClr>
                <a:schemeClr val="dk1"/>
              </a:buClr>
              <a:buSzPts val="688"/>
              <a:buNone/>
            </a:pPr>
            <a:r>
              <a:rPr lang="en-US" sz="4770">
                <a:solidFill>
                  <a:srgbClr val="000000"/>
                </a:solidFill>
              </a:rPr>
              <a:t>Из интервью с носителями одной деревни произвольным образом выбрали по пол часа и посчитали кол-во реализаций диалектных форм vs. недиалектных. В результате получилось что у женщин было 107 диалектных форм vs. 93 недиалектные, а у мужчин — 74 vs. 45. </a:t>
            </a:r>
            <a:endParaRPr sz="4770">
              <a:solidFill>
                <a:srgbClr val="000000"/>
              </a:solidFill>
            </a:endParaRPr>
          </a:p>
          <a:p>
            <a:pPr indent="0" lvl="0" marL="0" rtl="0" algn="l">
              <a:spcBef>
                <a:spcPts val="1672"/>
              </a:spcBef>
              <a:spcAft>
                <a:spcPts val="0"/>
              </a:spcAft>
              <a:buClr>
                <a:schemeClr val="dk1"/>
              </a:buClr>
              <a:buSzPts val="688"/>
              <a:buNone/>
            </a:pPr>
            <a:r>
              <a:t/>
            </a:r>
            <a:endParaRPr sz="4770">
              <a:solidFill>
                <a:srgbClr val="000000"/>
              </a:solidFill>
            </a:endParaRPr>
          </a:p>
          <a:p>
            <a:pPr indent="-417912" lvl="0" marL="457200" rtl="0" algn="l">
              <a:spcBef>
                <a:spcPts val="1672"/>
              </a:spcBef>
              <a:spcAft>
                <a:spcPts val="0"/>
              </a:spcAft>
              <a:buClr>
                <a:srgbClr val="000000"/>
              </a:buClr>
              <a:buSzPct val="100000"/>
              <a:buChar char="❖"/>
            </a:pPr>
            <a:r>
              <a:rPr lang="en-US" sz="4770">
                <a:solidFill>
                  <a:srgbClr val="000000"/>
                </a:solidFill>
              </a:rPr>
              <a:t>Значима ли зафиксированная разница?</a:t>
            </a:r>
            <a:endParaRPr sz="4770">
              <a:solidFill>
                <a:srgbClr val="000000"/>
              </a:solidFill>
            </a:endParaRPr>
          </a:p>
          <a:p>
            <a:pPr indent="-417912" lvl="0" marL="457200" marR="25908" rtl="0" algn="just">
              <a:lnSpc>
                <a:spcPct val="109955"/>
              </a:lnSpc>
              <a:spcBef>
                <a:spcPts val="0"/>
              </a:spcBef>
              <a:spcAft>
                <a:spcPts val="0"/>
              </a:spcAft>
              <a:buClr>
                <a:srgbClr val="000000"/>
              </a:buClr>
              <a:buSzPct val="100000"/>
              <a:buChar char="❖"/>
            </a:pPr>
            <a:r>
              <a:rPr lang="en-US" sz="4770">
                <a:solidFill>
                  <a:srgbClr val="000000"/>
                </a:solidFill>
              </a:rPr>
              <a:t>П</a:t>
            </a:r>
            <a:r>
              <a:rPr lang="en-US" sz="4770">
                <a:solidFill>
                  <a:srgbClr val="000000"/>
                </a:solidFill>
              </a:rPr>
              <a:t>роиллюстрируйте данные графиком, обоснуйте выбор графика</a:t>
            </a:r>
            <a:endParaRPr sz="4770">
              <a:solidFill>
                <a:srgbClr val="000000"/>
              </a:solidFill>
            </a:endParaRPr>
          </a:p>
          <a:p>
            <a:pPr indent="-219151" lvl="0" marL="534035" marR="23368" rtl="0" algn="just">
              <a:lnSpc>
                <a:spcPct val="109956"/>
              </a:lnSpc>
              <a:spcBef>
                <a:spcPts val="0"/>
              </a:spcBef>
              <a:spcAft>
                <a:spcPts val="0"/>
              </a:spcAft>
              <a:buClr>
                <a:schemeClr val="dk1"/>
              </a:buClr>
              <a:buSzPct val="91666"/>
              <a:buNone/>
            </a:pPr>
            <a:r>
              <a:t/>
            </a:r>
            <a:endParaRPr sz="1200">
              <a:latin typeface="Times"/>
              <a:ea typeface="Times"/>
              <a:cs typeface="Times"/>
              <a:sym typeface="Times"/>
            </a:endParaRPr>
          </a:p>
          <a:p>
            <a:pPr indent="443509" lvl="0" marL="80467" marR="30557" rtl="0" algn="l">
              <a:lnSpc>
                <a:spcPct val="96072"/>
              </a:lnSpc>
              <a:spcBef>
                <a:spcPts val="17"/>
              </a:spcBef>
              <a:spcAft>
                <a:spcPts val="0"/>
              </a:spcAft>
              <a:buClr>
                <a:schemeClr val="dk1"/>
              </a:buClr>
              <a:buSzPct val="91666"/>
              <a:buNone/>
            </a:pPr>
            <a:r>
              <a:t/>
            </a:r>
            <a:endParaRPr sz="1200">
              <a:latin typeface="Times"/>
              <a:ea typeface="Times"/>
              <a:cs typeface="Times"/>
              <a:sym typeface="Times"/>
            </a:endParaRPr>
          </a:p>
          <a:p>
            <a:pPr indent="-1981" lvl="0" marL="76962" marR="25831" rtl="0" algn="just">
              <a:lnSpc>
                <a:spcPct val="95795"/>
              </a:lnSpc>
              <a:spcBef>
                <a:spcPts val="1167"/>
              </a:spcBef>
              <a:spcAft>
                <a:spcPts val="0"/>
              </a:spcAft>
              <a:buClr>
                <a:schemeClr val="dk1"/>
              </a:buClr>
              <a:buSzPct val="91666"/>
              <a:buNone/>
            </a:pPr>
            <a:r>
              <a:t/>
            </a:r>
            <a:endParaRPr sz="1200">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0230d1c673_0_2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96" name="Google Shape;96;g10230d1c673_0_2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&lt;-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Alt + - (Windows)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Option + - (Mac)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457200" y="274638"/>
            <a:ext cx="8229600" cy="2968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D60093"/>
              </a:buClr>
              <a:buSzPts val="2400"/>
              <a:buFont typeface="Calibri"/>
              <a:buNone/>
            </a:pPr>
            <a:r>
              <a:rPr b="1" lang="en-US" sz="2400">
                <a:solidFill>
                  <a:srgbClr val="D60093"/>
                </a:solidFill>
              </a:rPr>
              <a:t>Chi-Square test</a:t>
            </a:r>
            <a:br>
              <a:rPr b="1" lang="en-US" sz="2400">
                <a:solidFill>
                  <a:srgbClr val="D60093"/>
                </a:solidFill>
              </a:rPr>
            </a:br>
            <a:r>
              <a:rPr b="1" lang="en-US" sz="2400">
                <a:solidFill>
                  <a:srgbClr val="D60093"/>
                </a:solidFill>
              </a:rPr>
              <a:t>Критерий хи-квадрат</a:t>
            </a:r>
            <a:endParaRPr sz="2400"/>
          </a:p>
        </p:txBody>
      </p:sp>
      <p:sp>
        <p:nvSpPr>
          <p:cNvPr id="102" name="Google Shape;102;p2"/>
          <p:cNvSpPr txBox="1"/>
          <p:nvPr>
            <p:ph idx="1" type="body"/>
          </p:nvPr>
        </p:nvSpPr>
        <p:spPr>
          <a:xfrm>
            <a:off x="457200" y="857232"/>
            <a:ext cx="8229600" cy="5429288"/>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rtl="0" algn="l">
              <a:spcBef>
                <a:spcPts val="0"/>
              </a:spcBef>
              <a:spcAft>
                <a:spcPts val="0"/>
              </a:spcAft>
              <a:buClr>
                <a:srgbClr val="002060"/>
              </a:buClr>
              <a:buSzPct val="100000"/>
              <a:buChar char="•"/>
            </a:pPr>
            <a:r>
              <a:rPr b="1" lang="en-US">
                <a:solidFill>
                  <a:srgbClr val="002060"/>
                </a:solidFill>
              </a:rPr>
              <a:t>Chi-Square test</a:t>
            </a:r>
            <a:r>
              <a:rPr lang="en-US">
                <a:solidFill>
                  <a:srgbClr val="002060"/>
                </a:solidFill>
              </a:rPr>
              <a:t> is a statistical method to determine if two categorical variables have a significant correlation between them. </a:t>
            </a:r>
            <a:endParaRPr/>
          </a:p>
          <a:p>
            <a:pPr indent="-342900" lvl="0" marL="342900" rtl="0" algn="l">
              <a:spcBef>
                <a:spcPts val="304"/>
              </a:spcBef>
              <a:spcAft>
                <a:spcPts val="0"/>
              </a:spcAft>
              <a:buClr>
                <a:schemeClr val="dk1"/>
              </a:buClr>
              <a:buSzPct val="100000"/>
              <a:buNone/>
            </a:pPr>
            <a:r>
              <a:t/>
            </a:r>
            <a:endParaRPr>
              <a:solidFill>
                <a:srgbClr val="002060"/>
              </a:solidFill>
            </a:endParaRPr>
          </a:p>
          <a:p>
            <a:pPr indent="-342900" lvl="0" marL="342900" rtl="0" algn="l">
              <a:spcBef>
                <a:spcPts val="304"/>
              </a:spcBef>
              <a:spcAft>
                <a:spcPts val="0"/>
              </a:spcAft>
              <a:buClr>
                <a:srgbClr val="002060"/>
              </a:buClr>
              <a:buSzPct val="100000"/>
              <a:buChar char="•"/>
            </a:pPr>
            <a:r>
              <a:rPr lang="en-US">
                <a:solidFill>
                  <a:srgbClr val="002060"/>
                </a:solidFill>
              </a:rPr>
              <a:t>Both those variables should be from the same population and they should be categorical like − Yes/No, Male/Female, Red/Green etc.</a:t>
            </a:r>
            <a:endParaRPr/>
          </a:p>
          <a:p>
            <a:pPr indent="-342900" lvl="0" marL="342900" rtl="0" algn="l">
              <a:spcBef>
                <a:spcPts val="304"/>
              </a:spcBef>
              <a:spcAft>
                <a:spcPts val="0"/>
              </a:spcAft>
              <a:buClr>
                <a:schemeClr val="dk1"/>
              </a:buClr>
              <a:buSzPct val="100000"/>
              <a:buNone/>
            </a:pPr>
            <a:r>
              <a:t/>
            </a:r>
            <a:endParaRPr>
              <a:solidFill>
                <a:srgbClr val="002060"/>
              </a:solidFill>
            </a:endParaRPr>
          </a:p>
          <a:p>
            <a:pPr indent="-342900" lvl="0" marL="342900" rtl="0" algn="l">
              <a:spcBef>
                <a:spcPts val="304"/>
              </a:spcBef>
              <a:spcAft>
                <a:spcPts val="0"/>
              </a:spcAft>
              <a:buClr>
                <a:srgbClr val="002060"/>
              </a:buClr>
              <a:buSzPct val="100000"/>
              <a:buChar char="•"/>
            </a:pPr>
            <a:r>
              <a:rPr lang="en-US">
                <a:solidFill>
                  <a:srgbClr val="002060"/>
                </a:solidFill>
              </a:rPr>
              <a:t>This test only works for </a:t>
            </a:r>
            <a:r>
              <a:rPr b="1" lang="en-US">
                <a:solidFill>
                  <a:srgbClr val="002060"/>
                </a:solidFill>
              </a:rPr>
              <a:t>categorical</a:t>
            </a:r>
            <a:r>
              <a:rPr lang="en-US">
                <a:solidFill>
                  <a:srgbClr val="002060"/>
                </a:solidFill>
              </a:rPr>
              <a:t> data (data in categories), such as Gender {Men, Women} or color {Red, Yellow, Green, Blue} etc, but </a:t>
            </a:r>
            <a:r>
              <a:rPr b="1" lang="en-US">
                <a:solidFill>
                  <a:srgbClr val="002060"/>
                </a:solidFill>
              </a:rPr>
              <a:t>not numerical</a:t>
            </a:r>
            <a:r>
              <a:rPr lang="en-US">
                <a:solidFill>
                  <a:srgbClr val="002060"/>
                </a:solidFill>
              </a:rPr>
              <a:t> data such as height or weight. </a:t>
            </a:r>
            <a:endParaRPr/>
          </a:p>
          <a:p>
            <a:pPr indent="-342900" lvl="0" marL="342900" rtl="0" algn="l">
              <a:spcBef>
                <a:spcPts val="304"/>
              </a:spcBef>
              <a:spcAft>
                <a:spcPts val="0"/>
              </a:spcAft>
              <a:buClr>
                <a:schemeClr val="dk1"/>
              </a:buClr>
              <a:buSzPct val="100000"/>
              <a:buNone/>
            </a:pPr>
            <a:r>
              <a:t/>
            </a:r>
            <a:endParaRPr>
              <a:solidFill>
                <a:srgbClr val="002060"/>
              </a:solidFill>
            </a:endParaRPr>
          </a:p>
          <a:p>
            <a:pPr indent="-342900" lvl="0" marL="342900" rtl="0" algn="l">
              <a:spcBef>
                <a:spcPts val="304"/>
              </a:spcBef>
              <a:spcAft>
                <a:spcPts val="0"/>
              </a:spcAft>
              <a:buClr>
                <a:srgbClr val="002060"/>
              </a:buClr>
              <a:buSzPct val="100000"/>
              <a:buChar char="•"/>
            </a:pPr>
            <a:r>
              <a:rPr lang="en-US">
                <a:solidFill>
                  <a:srgbClr val="002060"/>
                </a:solidFill>
              </a:rPr>
              <a:t>The numbers must be large enough. Preferably, each entry must be </a:t>
            </a:r>
            <a:r>
              <a:rPr b="1" lang="en-US">
                <a:solidFill>
                  <a:srgbClr val="002060"/>
                </a:solidFill>
              </a:rPr>
              <a:t>5</a:t>
            </a:r>
            <a:r>
              <a:rPr lang="en-US">
                <a:solidFill>
                  <a:srgbClr val="002060"/>
                </a:solidFill>
              </a:rPr>
              <a:t> or more. </a:t>
            </a:r>
            <a:endParaRPr/>
          </a:p>
          <a:p>
            <a:pPr indent="-342900" lvl="0" marL="342900" rtl="0" algn="l">
              <a:spcBef>
                <a:spcPts val="304"/>
              </a:spcBef>
              <a:spcAft>
                <a:spcPts val="0"/>
              </a:spcAft>
              <a:buClr>
                <a:schemeClr val="dk1"/>
              </a:buClr>
              <a:buSzPct val="100000"/>
              <a:buNone/>
            </a:pPr>
            <a:r>
              <a:t/>
            </a:r>
            <a:endParaRPr>
              <a:solidFill>
                <a:srgbClr val="002060"/>
              </a:solidFill>
            </a:endParaRPr>
          </a:p>
          <a:p>
            <a:pPr indent="-342900" lvl="0" marL="342900" rtl="0" algn="l">
              <a:spcBef>
                <a:spcPts val="304"/>
              </a:spcBef>
              <a:spcAft>
                <a:spcPts val="0"/>
              </a:spcAft>
              <a:buClr>
                <a:srgbClr val="002060"/>
              </a:buClr>
              <a:buSzPct val="100000"/>
              <a:buChar char="•"/>
            </a:pPr>
            <a:r>
              <a:rPr b="1" lang="en-US">
                <a:solidFill>
                  <a:srgbClr val="002060"/>
                </a:solidFill>
              </a:rPr>
              <a:t>The null hypothesis</a:t>
            </a:r>
            <a:r>
              <a:rPr lang="en-US">
                <a:solidFill>
                  <a:srgbClr val="002060"/>
                </a:solidFill>
              </a:rPr>
              <a:t>: the variables are </a:t>
            </a:r>
            <a:r>
              <a:rPr b="1" lang="en-US">
                <a:solidFill>
                  <a:srgbClr val="002060"/>
                </a:solidFill>
              </a:rPr>
              <a:t>independent</a:t>
            </a:r>
            <a:r>
              <a:rPr lang="en-US">
                <a:solidFill>
                  <a:srgbClr val="002060"/>
                </a:solidFill>
              </a:rPr>
              <a:t>. </a:t>
            </a:r>
            <a:endParaRPr/>
          </a:p>
          <a:p>
            <a:pPr indent="-342900" lvl="0" marL="342900" rtl="0" algn="l">
              <a:spcBef>
                <a:spcPts val="304"/>
              </a:spcBef>
              <a:spcAft>
                <a:spcPts val="0"/>
              </a:spcAft>
              <a:buClr>
                <a:schemeClr val="dk1"/>
              </a:buClr>
              <a:buSzPct val="100000"/>
              <a:buNone/>
            </a:pPr>
            <a:r>
              <a:t/>
            </a:r>
            <a:endParaRPr>
              <a:solidFill>
                <a:srgbClr val="002060"/>
              </a:solidFill>
            </a:endParaRPr>
          </a:p>
          <a:p>
            <a:pPr indent="-342900" lvl="0" marL="342900" rtl="0" algn="l">
              <a:spcBef>
                <a:spcPts val="304"/>
              </a:spcBef>
              <a:spcAft>
                <a:spcPts val="0"/>
              </a:spcAft>
              <a:buClr>
                <a:srgbClr val="002060"/>
              </a:buClr>
              <a:buSzPct val="100000"/>
              <a:buChar char="•"/>
            </a:pPr>
            <a:r>
              <a:rPr lang="en-US">
                <a:solidFill>
                  <a:srgbClr val="002060"/>
                </a:solidFill>
              </a:rPr>
              <a:t>The smaller the </a:t>
            </a:r>
            <a:r>
              <a:rPr b="1" i="1" lang="en-US">
                <a:solidFill>
                  <a:srgbClr val="002060"/>
                </a:solidFill>
              </a:rPr>
              <a:t>p</a:t>
            </a:r>
            <a:r>
              <a:rPr b="1" lang="en-US">
                <a:solidFill>
                  <a:srgbClr val="002060"/>
                </a:solidFill>
              </a:rPr>
              <a:t>-value</a:t>
            </a:r>
            <a:r>
              <a:rPr lang="en-US">
                <a:solidFill>
                  <a:srgbClr val="002060"/>
                </a:solidFill>
              </a:rPr>
              <a:t>, the higher the </a:t>
            </a:r>
            <a:r>
              <a:rPr b="1" lang="en-US">
                <a:solidFill>
                  <a:srgbClr val="002060"/>
                </a:solidFill>
              </a:rPr>
              <a:t>significance</a:t>
            </a:r>
            <a:r>
              <a:rPr lang="en-US">
                <a:solidFill>
                  <a:srgbClr val="002060"/>
                </a:solidFill>
              </a:rPr>
              <a:t> because it tells the investigator that the hypothesis under consideration may not adequately explain the observation. </a:t>
            </a:r>
            <a:endParaRPr/>
          </a:p>
          <a:p>
            <a:pPr indent="-246380" lvl="0" marL="342900" rtl="0" algn="l">
              <a:spcBef>
                <a:spcPts val="304"/>
              </a:spcBef>
              <a:spcAft>
                <a:spcPts val="0"/>
              </a:spcAft>
              <a:buClr>
                <a:schemeClr val="dk1"/>
              </a:buClr>
              <a:buSzPct val="100000"/>
              <a:buNone/>
            </a:pPr>
            <a:r>
              <a:t/>
            </a:r>
            <a:endParaRPr>
              <a:solidFill>
                <a:srgbClr val="002060"/>
              </a:solidFill>
            </a:endParaRPr>
          </a:p>
          <a:p>
            <a:pPr indent="-342900" lvl="0" marL="342900" rtl="0" algn="l">
              <a:spcBef>
                <a:spcPts val="304"/>
              </a:spcBef>
              <a:spcAft>
                <a:spcPts val="0"/>
              </a:spcAft>
              <a:buClr>
                <a:srgbClr val="002060"/>
              </a:buClr>
              <a:buSzPct val="100000"/>
              <a:buChar char="•"/>
            </a:pPr>
            <a:r>
              <a:rPr lang="en-US">
                <a:solidFill>
                  <a:srgbClr val="002060"/>
                </a:solidFill>
              </a:rPr>
              <a:t>The null hypothesis  H is rejected if any of these probabilities is less than or equal to a small, fixed but arbitrarily pre-defined threshold value, which is referred to as the level of significance. Unlike the </a:t>
            </a:r>
            <a:r>
              <a:rPr i="1" lang="en-US">
                <a:solidFill>
                  <a:srgbClr val="002060"/>
                </a:solidFill>
              </a:rPr>
              <a:t>p</a:t>
            </a:r>
            <a:r>
              <a:rPr lang="en-US">
                <a:solidFill>
                  <a:srgbClr val="002060"/>
                </a:solidFill>
              </a:rPr>
              <a:t>-value, the α level is not derived from any observational data and does not depend on the underlying hypothesis; the value of α is instead set by the researcher before examining the data. </a:t>
            </a:r>
            <a:endParaRPr/>
          </a:p>
          <a:p>
            <a:pPr indent="-246380" lvl="0" marL="342900" rtl="0" algn="l">
              <a:spcBef>
                <a:spcPts val="304"/>
              </a:spcBef>
              <a:spcAft>
                <a:spcPts val="0"/>
              </a:spcAft>
              <a:buClr>
                <a:schemeClr val="dk1"/>
              </a:buClr>
              <a:buSzPct val="100000"/>
              <a:buNone/>
            </a:pPr>
            <a:r>
              <a:t/>
            </a:r>
            <a:endParaRPr>
              <a:solidFill>
                <a:srgbClr val="002060"/>
              </a:solidFill>
            </a:endParaRPr>
          </a:p>
          <a:p>
            <a:pPr indent="-342900" lvl="0" marL="342900" rtl="0" algn="l">
              <a:spcBef>
                <a:spcPts val="304"/>
              </a:spcBef>
              <a:spcAft>
                <a:spcPts val="0"/>
              </a:spcAft>
              <a:buClr>
                <a:srgbClr val="002060"/>
              </a:buClr>
              <a:buSzPct val="100000"/>
              <a:buChar char="•"/>
            </a:pPr>
            <a:r>
              <a:rPr lang="en-US">
                <a:solidFill>
                  <a:srgbClr val="002060"/>
                </a:solidFill>
              </a:rPr>
              <a:t>The setting of α is arbitrary. By convention, α is commonly set to 0.05, 0.01, 0.005, or 0.001. </a:t>
            </a:r>
            <a:endParaRPr/>
          </a:p>
          <a:p>
            <a:pPr indent="-246380" lvl="0" marL="342900" rtl="0" algn="l">
              <a:spcBef>
                <a:spcPts val="304"/>
              </a:spcBef>
              <a:spcAft>
                <a:spcPts val="0"/>
              </a:spcAft>
              <a:buClr>
                <a:schemeClr val="dk1"/>
              </a:buClr>
              <a:buSzPct val="100000"/>
              <a:buNone/>
            </a:pPr>
            <a:r>
              <a:t/>
            </a:r>
            <a:endParaRPr>
              <a:solidFill>
                <a:srgbClr val="002060"/>
              </a:solidFill>
            </a:endParaRPr>
          </a:p>
          <a:p>
            <a:pPr indent="-342900" lvl="0" marL="342900" rtl="0" algn="l">
              <a:spcBef>
                <a:spcPts val="304"/>
              </a:spcBef>
              <a:spcAft>
                <a:spcPts val="0"/>
              </a:spcAft>
              <a:buClr>
                <a:srgbClr val="002060"/>
              </a:buClr>
              <a:buSzPct val="100000"/>
              <a:buChar char="•"/>
            </a:pPr>
            <a:r>
              <a:rPr lang="en-US">
                <a:solidFill>
                  <a:srgbClr val="002060"/>
                </a:solidFill>
              </a:rPr>
              <a:t>The number of </a:t>
            </a:r>
            <a:r>
              <a:rPr b="1" lang="en-US">
                <a:solidFill>
                  <a:srgbClr val="002060"/>
                </a:solidFill>
              </a:rPr>
              <a:t>degrees of freedom </a:t>
            </a:r>
            <a:r>
              <a:rPr lang="en-US">
                <a:solidFill>
                  <a:srgbClr val="002060"/>
                </a:solidFill>
              </a:rPr>
              <a:t>(количество </a:t>
            </a:r>
            <a:r>
              <a:rPr b="1" lang="en-US">
                <a:solidFill>
                  <a:srgbClr val="002060"/>
                </a:solidFill>
              </a:rPr>
              <a:t>степеней свободы</a:t>
            </a:r>
            <a:r>
              <a:rPr lang="en-US">
                <a:solidFill>
                  <a:srgbClr val="002060"/>
                </a:solidFill>
              </a:rPr>
              <a:t>) is the number of values in the final calculation of a statistic that are free to vary.</a:t>
            </a:r>
            <a:endParaRPr>
              <a:solidFill>
                <a:srgbClr val="002060"/>
              </a:solidFill>
            </a:endParaRPr>
          </a:p>
        </p:txBody>
      </p:sp>
      <p:sp>
        <p:nvSpPr>
          <p:cNvPr id="103" name="Google Shape;103;p2"/>
          <p:cNvSpPr/>
          <p:nvPr/>
        </p:nvSpPr>
        <p:spPr>
          <a:xfrm>
            <a:off x="3286116" y="6286520"/>
            <a:ext cx="56435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https://www.mathsisfun.com/data/chi-square-test.html</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3"/>
          <p:cNvPicPr preferRelativeResize="0"/>
          <p:nvPr>
            <p:ph idx="4294967295" type="body"/>
          </p:nvPr>
        </p:nvPicPr>
        <p:blipFill rotWithShape="1">
          <a:blip r:embed="rId3">
            <a:alphaModFix/>
          </a:blip>
          <a:srcRect b="0" l="0" r="0" t="0"/>
          <a:stretch/>
        </p:blipFill>
        <p:spPr>
          <a:xfrm>
            <a:off x="0" y="285750"/>
            <a:ext cx="4752975" cy="1990725"/>
          </a:xfrm>
          <a:prstGeom prst="rect">
            <a:avLst/>
          </a:prstGeom>
          <a:noFill/>
          <a:ln>
            <a:noFill/>
          </a:ln>
        </p:spPr>
      </p:pic>
      <p:sp>
        <p:nvSpPr>
          <p:cNvPr id="109" name="Google Shape;109;p3"/>
          <p:cNvSpPr/>
          <p:nvPr/>
        </p:nvSpPr>
        <p:spPr>
          <a:xfrm>
            <a:off x="428596" y="2214555"/>
            <a:ext cx="8143932"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Ошибка 1-го рода:</a:t>
            </a:r>
            <a:r>
              <a:rPr lang="en-US" sz="1800">
                <a:solidFill>
                  <a:schemeClr val="dk1"/>
                </a:solidFill>
                <a:latin typeface="Calibri"/>
                <a:ea typeface="Calibri"/>
                <a:cs typeface="Calibri"/>
                <a:sym typeface="Calibri"/>
              </a:rPr>
              <a:t> нулевую гипотезу отвергают, когда она истинна, и делают вывод, что имеется эффект, когда в действительности его нет. Максимальный шанс (вероятность) допустить ошибку 1-го рода обозначается α (альфа). Это уровень значимости критерия; нулевую гипотезу отвергают, если наше значение </a:t>
            </a:r>
            <a:r>
              <a:rPr i="1" lang="en-US" sz="1800">
                <a:solidFill>
                  <a:schemeClr val="dk1"/>
                </a:solidFill>
                <a:latin typeface="Calibri"/>
                <a:ea typeface="Calibri"/>
                <a:cs typeface="Calibri"/>
                <a:sym typeface="Calibri"/>
              </a:rPr>
              <a:t>p</a:t>
            </a:r>
            <a:r>
              <a:rPr lang="en-US" sz="1800">
                <a:solidFill>
                  <a:schemeClr val="dk1"/>
                </a:solidFill>
                <a:latin typeface="Calibri"/>
                <a:ea typeface="Calibri"/>
                <a:cs typeface="Calibri"/>
                <a:sym typeface="Calibri"/>
              </a:rPr>
              <a:t> ниже уровня значимости, т. е., если </a:t>
            </a:r>
            <a:r>
              <a:rPr i="1" lang="en-US" sz="1800">
                <a:solidFill>
                  <a:schemeClr val="dk1"/>
                </a:solidFill>
                <a:latin typeface="Calibri"/>
                <a:ea typeface="Calibri"/>
                <a:cs typeface="Calibri"/>
                <a:sym typeface="Calibri"/>
              </a:rPr>
              <a:t>p</a:t>
            </a:r>
            <a:r>
              <a:rPr lang="en-US" sz="1800">
                <a:solidFill>
                  <a:schemeClr val="dk1"/>
                </a:solidFill>
                <a:latin typeface="Calibri"/>
                <a:ea typeface="Calibri"/>
                <a:cs typeface="Calibri"/>
                <a:sym typeface="Calibri"/>
              </a:rPr>
              <a:t> &lt; α.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Следует принять решение относительно значения α прежде, чем будут собраны данные; обычно назначают условное значение 0,05, хотя можно выбрать более ограничивающее значение, например 0,01.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Шанс допустить ошибку 1-го рода никогда не превысит выбранного уровня значимости, скажем α = 0,05, так как нулевую гипотезу отвергают только тогда, когда </a:t>
            </a:r>
            <a:r>
              <a:rPr i="1" lang="en-US" sz="1800">
                <a:solidFill>
                  <a:schemeClr val="dk1"/>
                </a:solidFill>
                <a:latin typeface="Calibri"/>
                <a:ea typeface="Calibri"/>
                <a:cs typeface="Calibri"/>
                <a:sym typeface="Calibri"/>
              </a:rPr>
              <a:t>p</a:t>
            </a:r>
            <a:r>
              <a:rPr lang="en-US" sz="1800">
                <a:solidFill>
                  <a:schemeClr val="dk1"/>
                </a:solidFill>
                <a:latin typeface="Calibri"/>
                <a:ea typeface="Calibri"/>
                <a:cs typeface="Calibri"/>
                <a:sym typeface="Calibri"/>
              </a:rPr>
              <a:t>&lt; 0,05. Если обнаружено, что </a:t>
            </a:r>
            <a:r>
              <a:rPr i="1" lang="en-US" sz="1800">
                <a:solidFill>
                  <a:schemeClr val="dk1"/>
                </a:solidFill>
                <a:latin typeface="Calibri"/>
                <a:ea typeface="Calibri"/>
                <a:cs typeface="Calibri"/>
                <a:sym typeface="Calibri"/>
              </a:rPr>
              <a:t>p</a:t>
            </a:r>
            <a:r>
              <a:rPr lang="en-US" sz="1800">
                <a:solidFill>
                  <a:schemeClr val="dk1"/>
                </a:solidFill>
                <a:latin typeface="Calibri"/>
                <a:ea typeface="Calibri"/>
                <a:cs typeface="Calibri"/>
                <a:sym typeface="Calibri"/>
              </a:rPr>
              <a:t> &gt; 0,05, то нулевую гипотезу не отвергнут и, следовательно, не допустят ошибки 1-го рода.</a:t>
            </a:r>
            <a:endParaRPr sz="1800">
              <a:solidFill>
                <a:schemeClr val="dk1"/>
              </a:solidFill>
              <a:latin typeface="Calibri"/>
              <a:ea typeface="Calibri"/>
              <a:cs typeface="Calibri"/>
              <a:sym typeface="Calibri"/>
            </a:endParaRPr>
          </a:p>
        </p:txBody>
      </p:sp>
      <p:sp>
        <p:nvSpPr>
          <p:cNvPr id="110" name="Google Shape;110;p3"/>
          <p:cNvSpPr/>
          <p:nvPr/>
        </p:nvSpPr>
        <p:spPr>
          <a:xfrm>
            <a:off x="928662" y="6000768"/>
            <a:ext cx="764383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4">
                  <a:extLst>
                    <a:ext uri="{A12FA001-AC4F-418D-AE19-62706E023703}">
                      <ahyp:hlinkClr val="tx"/>
                    </a:ext>
                  </a:extLst>
                </a:hlinkClick>
              </a:rPr>
              <a:t>http://statistica.ru/theory/oshibki-pri-proverke-gipotez-moshchnost/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457200" y="274638"/>
            <a:ext cx="8229600" cy="43971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D60093"/>
              </a:buClr>
              <a:buSzPct val="100000"/>
              <a:buFont typeface="Calibri"/>
              <a:buNone/>
            </a:pPr>
            <a:r>
              <a:rPr b="1" lang="en-US">
                <a:solidFill>
                  <a:srgbClr val="D60093"/>
                </a:solidFill>
              </a:rPr>
              <a:t>Chi-Square test</a:t>
            </a:r>
            <a:endParaRPr>
              <a:solidFill>
                <a:srgbClr val="D60093"/>
              </a:solidFill>
            </a:endParaRPr>
          </a:p>
        </p:txBody>
      </p:sp>
      <p:pic>
        <p:nvPicPr>
          <p:cNvPr id="116" name="Google Shape;116;p4"/>
          <p:cNvPicPr preferRelativeResize="0"/>
          <p:nvPr>
            <p:ph idx="1" type="body"/>
          </p:nvPr>
        </p:nvPicPr>
        <p:blipFill rotWithShape="1">
          <a:blip r:embed="rId3">
            <a:alphaModFix/>
          </a:blip>
          <a:srcRect b="0" l="0" r="0" t="0"/>
          <a:stretch/>
        </p:blipFill>
        <p:spPr>
          <a:xfrm>
            <a:off x="357158" y="1000108"/>
            <a:ext cx="3667125" cy="1314450"/>
          </a:xfrm>
          <a:prstGeom prst="rect">
            <a:avLst/>
          </a:prstGeom>
          <a:noFill/>
          <a:ln>
            <a:noFill/>
          </a:ln>
        </p:spPr>
      </p:pic>
      <p:pic>
        <p:nvPicPr>
          <p:cNvPr id="117" name="Google Shape;117;p4"/>
          <p:cNvPicPr preferRelativeResize="0"/>
          <p:nvPr/>
        </p:nvPicPr>
        <p:blipFill rotWithShape="1">
          <a:blip r:embed="rId4">
            <a:alphaModFix/>
          </a:blip>
          <a:srcRect b="0" l="0" r="0" t="0"/>
          <a:stretch/>
        </p:blipFill>
        <p:spPr>
          <a:xfrm>
            <a:off x="214282" y="2786058"/>
            <a:ext cx="3981450" cy="1257300"/>
          </a:xfrm>
          <a:prstGeom prst="rect">
            <a:avLst/>
          </a:prstGeom>
          <a:noFill/>
          <a:ln>
            <a:noFill/>
          </a:ln>
        </p:spPr>
      </p:pic>
      <p:pic>
        <p:nvPicPr>
          <p:cNvPr id="118" name="Google Shape;118;p4"/>
          <p:cNvPicPr preferRelativeResize="0"/>
          <p:nvPr/>
        </p:nvPicPr>
        <p:blipFill rotWithShape="1">
          <a:blip r:embed="rId5">
            <a:alphaModFix/>
          </a:blip>
          <a:srcRect b="0" l="0" r="0" t="0"/>
          <a:stretch/>
        </p:blipFill>
        <p:spPr>
          <a:xfrm>
            <a:off x="0" y="4429132"/>
            <a:ext cx="4191000" cy="1133475"/>
          </a:xfrm>
          <a:prstGeom prst="rect">
            <a:avLst/>
          </a:prstGeom>
          <a:noFill/>
          <a:ln>
            <a:noFill/>
          </a:ln>
        </p:spPr>
      </p:pic>
      <p:pic>
        <p:nvPicPr>
          <p:cNvPr id="119" name="Google Shape;119;p4"/>
          <p:cNvPicPr preferRelativeResize="0"/>
          <p:nvPr/>
        </p:nvPicPr>
        <p:blipFill rotWithShape="1">
          <a:blip r:embed="rId6">
            <a:alphaModFix/>
          </a:blip>
          <a:srcRect b="0" l="0" r="0" t="0"/>
          <a:stretch/>
        </p:blipFill>
        <p:spPr>
          <a:xfrm>
            <a:off x="4714876" y="857232"/>
            <a:ext cx="4010025" cy="1857375"/>
          </a:xfrm>
          <a:prstGeom prst="rect">
            <a:avLst/>
          </a:prstGeom>
          <a:noFill/>
          <a:ln>
            <a:noFill/>
          </a:ln>
        </p:spPr>
      </p:pic>
      <p:pic>
        <p:nvPicPr>
          <p:cNvPr id="120" name="Google Shape;120;p4"/>
          <p:cNvPicPr preferRelativeResize="0"/>
          <p:nvPr/>
        </p:nvPicPr>
        <p:blipFill rotWithShape="1">
          <a:blip r:embed="rId7">
            <a:alphaModFix/>
          </a:blip>
          <a:srcRect b="0" l="0" r="0" t="0"/>
          <a:stretch/>
        </p:blipFill>
        <p:spPr>
          <a:xfrm>
            <a:off x="4714876" y="2786058"/>
            <a:ext cx="4152900" cy="1352550"/>
          </a:xfrm>
          <a:prstGeom prst="rect">
            <a:avLst/>
          </a:prstGeom>
          <a:noFill/>
          <a:ln>
            <a:noFill/>
          </a:ln>
        </p:spPr>
      </p:pic>
      <p:pic>
        <p:nvPicPr>
          <p:cNvPr id="121" name="Google Shape;121;p4"/>
          <p:cNvPicPr preferRelativeResize="0"/>
          <p:nvPr/>
        </p:nvPicPr>
        <p:blipFill rotWithShape="1">
          <a:blip r:embed="rId8">
            <a:alphaModFix/>
          </a:blip>
          <a:srcRect b="0" l="0" r="0" t="0"/>
          <a:stretch/>
        </p:blipFill>
        <p:spPr>
          <a:xfrm>
            <a:off x="5500694" y="4143380"/>
            <a:ext cx="3133725" cy="752475"/>
          </a:xfrm>
          <a:prstGeom prst="rect">
            <a:avLst/>
          </a:prstGeom>
          <a:noFill/>
          <a:ln>
            <a:noFill/>
          </a:ln>
        </p:spPr>
      </p:pic>
      <p:pic>
        <p:nvPicPr>
          <p:cNvPr id="122" name="Google Shape;122;p4"/>
          <p:cNvPicPr preferRelativeResize="0"/>
          <p:nvPr/>
        </p:nvPicPr>
        <p:blipFill rotWithShape="1">
          <a:blip r:embed="rId9">
            <a:alphaModFix/>
          </a:blip>
          <a:srcRect b="0" l="0" r="0" t="0"/>
          <a:stretch/>
        </p:blipFill>
        <p:spPr>
          <a:xfrm>
            <a:off x="5500694" y="5000636"/>
            <a:ext cx="3238500" cy="704850"/>
          </a:xfrm>
          <a:prstGeom prst="rect">
            <a:avLst/>
          </a:prstGeom>
          <a:noFill/>
          <a:ln>
            <a:noFill/>
          </a:ln>
        </p:spPr>
      </p:pic>
      <p:pic>
        <p:nvPicPr>
          <p:cNvPr id="123" name="Google Shape;123;p4"/>
          <p:cNvPicPr preferRelativeResize="0"/>
          <p:nvPr/>
        </p:nvPicPr>
        <p:blipFill rotWithShape="1">
          <a:blip r:embed="rId10">
            <a:alphaModFix/>
          </a:blip>
          <a:srcRect b="0" l="0" r="0" t="0"/>
          <a:stretch/>
        </p:blipFill>
        <p:spPr>
          <a:xfrm>
            <a:off x="6357950" y="5643578"/>
            <a:ext cx="1257300" cy="504825"/>
          </a:xfrm>
          <a:prstGeom prst="rect">
            <a:avLst/>
          </a:prstGeom>
          <a:noFill/>
          <a:ln>
            <a:noFill/>
          </a:ln>
        </p:spPr>
      </p:pic>
      <p:sp>
        <p:nvSpPr>
          <p:cNvPr id="124" name="Google Shape;124;p4"/>
          <p:cNvSpPr/>
          <p:nvPr/>
        </p:nvSpPr>
        <p:spPr>
          <a:xfrm>
            <a:off x="3286116" y="6286520"/>
            <a:ext cx="56435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11">
                  <a:extLst>
                    <a:ext uri="{A12FA001-AC4F-418D-AE19-62706E023703}">
                      <ahyp:hlinkClr val="tx"/>
                    </a:ext>
                  </a:extLst>
                </a:hlinkClick>
              </a:rPr>
              <a:t>https://www.mathsisfun.com/data/chi-square-test.html</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12">
            <a:alphaModFix/>
          </a:blip>
          <a:srcRect b="0" l="0" r="0" t="0"/>
          <a:stretch/>
        </p:blipFill>
        <p:spPr>
          <a:xfrm>
            <a:off x="4143372" y="214291"/>
            <a:ext cx="1571636" cy="642942"/>
          </a:xfrm>
          <a:prstGeom prst="rect">
            <a:avLst/>
          </a:prstGeom>
          <a:noFill/>
          <a:ln>
            <a:noFill/>
          </a:ln>
        </p:spPr>
      </p:pic>
      <p:pic>
        <p:nvPicPr>
          <p:cNvPr id="126" name="Google Shape;126;p4"/>
          <p:cNvPicPr preferRelativeResize="0"/>
          <p:nvPr/>
        </p:nvPicPr>
        <p:blipFill rotWithShape="1">
          <a:blip r:embed="rId13">
            <a:alphaModFix/>
          </a:blip>
          <a:srcRect b="0" l="0" r="0" t="0"/>
          <a:stretch/>
        </p:blipFill>
        <p:spPr>
          <a:xfrm>
            <a:off x="5929322" y="0"/>
            <a:ext cx="2676525" cy="695325"/>
          </a:xfrm>
          <a:prstGeom prst="rect">
            <a:avLst/>
          </a:prstGeom>
          <a:noFill/>
          <a:ln>
            <a:noFill/>
          </a:ln>
        </p:spPr>
      </p:pic>
      <p:sp>
        <p:nvSpPr>
          <p:cNvPr id="127" name="Google Shape;127;p4"/>
          <p:cNvSpPr/>
          <p:nvPr/>
        </p:nvSpPr>
        <p:spPr>
          <a:xfrm>
            <a:off x="500034" y="5572140"/>
            <a:ext cx="457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2060"/>
                </a:solidFill>
                <a:latin typeface="Calibri"/>
                <a:ea typeface="Calibri"/>
                <a:cs typeface="Calibri"/>
                <a:sym typeface="Calibri"/>
              </a:rPr>
              <a:t>Hypothesis: Gender and preference for cats or dogs are </a:t>
            </a:r>
            <a:r>
              <a:rPr b="1" lang="en-US" sz="1800">
                <a:solidFill>
                  <a:srgbClr val="002060"/>
                </a:solidFill>
                <a:latin typeface="Calibri"/>
                <a:ea typeface="Calibri"/>
                <a:cs typeface="Calibri"/>
                <a:sym typeface="Calibri"/>
              </a:rPr>
              <a:t>independent</a:t>
            </a:r>
            <a:r>
              <a:rPr lang="en-US" sz="1800">
                <a:solidFill>
                  <a:srgbClr val="002060"/>
                </a:solidFill>
                <a:latin typeface="Calibri"/>
                <a:ea typeface="Calibri"/>
                <a:cs typeface="Calibri"/>
                <a:sym typeface="Calibri"/>
              </a:rPr>
              <a:t>. </a:t>
            </a:r>
            <a:endParaRPr sz="1800">
              <a:solidFill>
                <a:srgbClr val="00206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457200" y="274638"/>
            <a:ext cx="8229600" cy="101122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60093"/>
              </a:buClr>
              <a:buSzPts val="4400"/>
              <a:buFont typeface="Calibri"/>
              <a:buNone/>
            </a:pPr>
            <a:r>
              <a:rPr b="1" lang="en-US">
                <a:solidFill>
                  <a:srgbClr val="D60093"/>
                </a:solidFill>
              </a:rPr>
              <a:t>Chi-Square test</a:t>
            </a:r>
            <a:endParaRPr>
              <a:solidFill>
                <a:srgbClr val="D60093"/>
              </a:solidFill>
            </a:endParaRPr>
          </a:p>
        </p:txBody>
      </p:sp>
      <p:sp>
        <p:nvSpPr>
          <p:cNvPr id="133" name="Google Shape;133;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rgbClr val="002060"/>
              </a:buClr>
              <a:buSzPct val="100000"/>
              <a:buChar char="•"/>
            </a:pPr>
            <a:r>
              <a:rPr lang="en-US">
                <a:solidFill>
                  <a:srgbClr val="002060"/>
                </a:solidFill>
              </a:rPr>
              <a:t>&gt; dcmf &lt;- matrix(c(207,282,231,242),ncol=2,byrow=TRUE) </a:t>
            </a:r>
            <a:endParaRPr>
              <a:solidFill>
                <a:srgbClr val="002060"/>
              </a:solidFill>
            </a:endParaRPr>
          </a:p>
          <a:p>
            <a:pPr indent="-342900" lvl="0" marL="342900" rtl="0" algn="l">
              <a:spcBef>
                <a:spcPts val="400"/>
              </a:spcBef>
              <a:spcAft>
                <a:spcPts val="0"/>
              </a:spcAft>
              <a:buClr>
                <a:srgbClr val="002060"/>
              </a:buClr>
              <a:buSzPct val="100000"/>
              <a:buChar char="•"/>
            </a:pPr>
            <a:r>
              <a:rPr lang="en-US">
                <a:solidFill>
                  <a:srgbClr val="002060"/>
                </a:solidFill>
              </a:rPr>
              <a:t>&gt; colnames(dcmf) &lt;- c("cat","dog") </a:t>
            </a:r>
            <a:endParaRPr>
              <a:solidFill>
                <a:srgbClr val="002060"/>
              </a:solidFill>
            </a:endParaRPr>
          </a:p>
          <a:p>
            <a:pPr indent="-342900" lvl="0" marL="342900" rtl="0" algn="l">
              <a:spcBef>
                <a:spcPts val="400"/>
              </a:spcBef>
              <a:spcAft>
                <a:spcPts val="0"/>
              </a:spcAft>
              <a:buClr>
                <a:srgbClr val="002060"/>
              </a:buClr>
              <a:buSzPct val="100000"/>
              <a:buChar char="•"/>
            </a:pPr>
            <a:r>
              <a:rPr lang="en-US">
                <a:solidFill>
                  <a:srgbClr val="002060"/>
                </a:solidFill>
              </a:rPr>
              <a:t>&gt; rownames(dcmf) &lt;- c("men","women") </a:t>
            </a:r>
            <a:endParaRPr>
              <a:solidFill>
                <a:srgbClr val="002060"/>
              </a:solidFill>
            </a:endParaRPr>
          </a:p>
          <a:p>
            <a:pPr indent="-342900" lvl="0" marL="342900" rtl="0" algn="l">
              <a:spcBef>
                <a:spcPts val="400"/>
              </a:spcBef>
              <a:spcAft>
                <a:spcPts val="0"/>
              </a:spcAft>
              <a:buClr>
                <a:srgbClr val="002060"/>
              </a:buClr>
              <a:buSzPct val="100000"/>
              <a:buChar char="•"/>
            </a:pPr>
            <a:r>
              <a:rPr lang="en-US">
                <a:solidFill>
                  <a:srgbClr val="002060"/>
                </a:solidFill>
              </a:rPr>
              <a:t>&gt; dcmf &lt;- as.table(dcmf) </a:t>
            </a:r>
            <a:endParaRPr>
              <a:solidFill>
                <a:srgbClr val="002060"/>
              </a:solidFill>
            </a:endParaRPr>
          </a:p>
          <a:p>
            <a:pPr indent="-342900" lvl="0" marL="342900" rtl="0" algn="l">
              <a:spcBef>
                <a:spcPts val="400"/>
              </a:spcBef>
              <a:spcAft>
                <a:spcPts val="0"/>
              </a:spcAft>
              <a:buClr>
                <a:srgbClr val="002060"/>
              </a:buClr>
              <a:buSzPct val="100000"/>
              <a:buChar char="•"/>
            </a:pPr>
            <a:r>
              <a:rPr lang="en-US">
                <a:solidFill>
                  <a:srgbClr val="002060"/>
                </a:solidFill>
              </a:rPr>
              <a:t>&gt; dcmf </a:t>
            </a:r>
            <a:endParaRPr>
              <a:solidFill>
                <a:srgbClr val="002060"/>
              </a:solidFill>
            </a:endParaRPr>
          </a:p>
          <a:p>
            <a:pPr indent="-342900" lvl="0" marL="342900" rtl="0" algn="l">
              <a:spcBef>
                <a:spcPts val="400"/>
              </a:spcBef>
              <a:spcAft>
                <a:spcPts val="0"/>
              </a:spcAft>
              <a:buClr>
                <a:srgbClr val="002060"/>
              </a:buClr>
              <a:buSzPct val="100000"/>
              <a:buChar char="•"/>
            </a:pPr>
            <a:r>
              <a:rPr lang="en-US">
                <a:solidFill>
                  <a:srgbClr val="002060"/>
                </a:solidFill>
              </a:rPr>
              <a:t>&gt; summary(dcmf)</a:t>
            </a:r>
            <a:endParaRPr/>
          </a:p>
          <a:p>
            <a:pPr indent="-342900" lvl="0" marL="342900" rtl="0" algn="l">
              <a:spcBef>
                <a:spcPts val="400"/>
              </a:spcBef>
              <a:spcAft>
                <a:spcPts val="0"/>
              </a:spcAft>
              <a:buClr>
                <a:schemeClr val="dk1"/>
              </a:buClr>
              <a:buSzPct val="100000"/>
              <a:buNone/>
            </a:pPr>
            <a:r>
              <a:t/>
            </a:r>
            <a:endParaRPr>
              <a:solidFill>
                <a:srgbClr val="002060"/>
              </a:solidFill>
            </a:endParaRPr>
          </a:p>
          <a:p>
            <a:pPr indent="-342900" lvl="0" marL="342900" rtl="0" algn="l">
              <a:spcBef>
                <a:spcPts val="400"/>
              </a:spcBef>
              <a:spcAft>
                <a:spcPts val="0"/>
              </a:spcAft>
              <a:buClr>
                <a:srgbClr val="002060"/>
              </a:buClr>
              <a:buSzPct val="100000"/>
              <a:buNone/>
            </a:pPr>
            <a:r>
              <a:rPr lang="en-US">
                <a:solidFill>
                  <a:srgbClr val="002060"/>
                </a:solidFill>
              </a:rPr>
              <a:t>Number of cases in table: 962 </a:t>
            </a:r>
            <a:endParaRPr/>
          </a:p>
          <a:p>
            <a:pPr indent="-342900" lvl="0" marL="342900" rtl="0" algn="l">
              <a:spcBef>
                <a:spcPts val="400"/>
              </a:spcBef>
              <a:spcAft>
                <a:spcPts val="0"/>
              </a:spcAft>
              <a:buClr>
                <a:srgbClr val="002060"/>
              </a:buClr>
              <a:buSzPct val="100000"/>
              <a:buNone/>
            </a:pPr>
            <a:r>
              <a:rPr lang="en-US">
                <a:solidFill>
                  <a:srgbClr val="002060"/>
                </a:solidFill>
              </a:rPr>
              <a:t>Number of factors: 2 </a:t>
            </a:r>
            <a:endParaRPr/>
          </a:p>
          <a:p>
            <a:pPr indent="-342900" lvl="0" marL="342900" rtl="0" algn="l">
              <a:spcBef>
                <a:spcPts val="400"/>
              </a:spcBef>
              <a:spcAft>
                <a:spcPts val="0"/>
              </a:spcAft>
              <a:buClr>
                <a:srgbClr val="002060"/>
              </a:buClr>
              <a:buSzPct val="100000"/>
              <a:buNone/>
            </a:pPr>
            <a:r>
              <a:rPr lang="en-US">
                <a:solidFill>
                  <a:srgbClr val="002060"/>
                </a:solidFill>
              </a:rPr>
              <a:t>Test for independence of all factors: Chisq = 4.104, df = 1, p-value = 0.04279</a:t>
            </a:r>
            <a:endParaRPr/>
          </a:p>
          <a:p>
            <a:pPr indent="-342900" lvl="0" marL="342900" rtl="0" algn="l">
              <a:spcBef>
                <a:spcPts val="400"/>
              </a:spcBef>
              <a:spcAft>
                <a:spcPts val="0"/>
              </a:spcAft>
              <a:buClr>
                <a:schemeClr val="dk1"/>
              </a:buClr>
              <a:buSzPct val="100000"/>
              <a:buNone/>
            </a:pPr>
            <a:r>
              <a:t/>
            </a:r>
            <a:endParaRPr>
              <a:solidFill>
                <a:srgbClr val="002060"/>
              </a:solidFill>
            </a:endParaRPr>
          </a:p>
          <a:p>
            <a:pPr indent="-342900" lvl="0" marL="342900" rtl="0" algn="l">
              <a:spcBef>
                <a:spcPts val="400"/>
              </a:spcBef>
              <a:spcAft>
                <a:spcPts val="0"/>
              </a:spcAft>
              <a:buClr>
                <a:srgbClr val="002060"/>
              </a:buClr>
              <a:buSzPct val="100000"/>
              <a:buChar char="•"/>
            </a:pPr>
            <a:r>
              <a:rPr lang="en-US">
                <a:solidFill>
                  <a:srgbClr val="002060"/>
                </a:solidFill>
              </a:rPr>
              <a:t>In this case, </a:t>
            </a:r>
            <a:r>
              <a:rPr b="1" lang="en-US">
                <a:solidFill>
                  <a:srgbClr val="002060"/>
                </a:solidFill>
              </a:rPr>
              <a:t>p &lt; 0,05</a:t>
            </a:r>
            <a:r>
              <a:rPr lang="en-US">
                <a:solidFill>
                  <a:srgbClr val="002060"/>
                </a:solidFill>
              </a:rPr>
              <a:t>, so this result is significant: the variables are </a:t>
            </a:r>
            <a:r>
              <a:rPr b="1" lang="en-US">
                <a:solidFill>
                  <a:srgbClr val="002060"/>
                </a:solidFill>
              </a:rPr>
              <a:t>not</a:t>
            </a:r>
            <a:r>
              <a:rPr lang="en-US">
                <a:solidFill>
                  <a:srgbClr val="002060"/>
                </a:solidFill>
              </a:rPr>
              <a:t> independent. </a:t>
            </a:r>
            <a:endParaRPr/>
          </a:p>
          <a:p>
            <a:pPr indent="-342900" lvl="0" marL="342900" rtl="0" algn="l">
              <a:spcBef>
                <a:spcPts val="400"/>
              </a:spcBef>
              <a:spcAft>
                <a:spcPts val="0"/>
              </a:spcAft>
              <a:buClr>
                <a:srgbClr val="002060"/>
              </a:buClr>
              <a:buSzPct val="100000"/>
              <a:buChar char="•"/>
            </a:pPr>
            <a:r>
              <a:rPr lang="en-US">
                <a:solidFill>
                  <a:srgbClr val="002060"/>
                </a:solidFill>
              </a:rPr>
              <a:t>In other words, Gender is linked to Pet Preference: Men and Women have different preferences for Cats and Dogs.</a:t>
            </a:r>
            <a:endParaRPr/>
          </a:p>
          <a:p>
            <a:pPr indent="-342900" lvl="0" marL="342900" rtl="0" algn="l">
              <a:spcBef>
                <a:spcPts val="4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D60093"/>
              </a:buClr>
              <a:buSzPts val="4400"/>
              <a:buFont typeface="Calibri"/>
              <a:buNone/>
            </a:pPr>
            <a:r>
              <a:rPr b="1" lang="en-US">
                <a:solidFill>
                  <a:srgbClr val="D60093"/>
                </a:solidFill>
              </a:rPr>
              <a:t>Chi-Square test: plotting the table</a:t>
            </a:r>
            <a:endParaRPr>
              <a:solidFill>
                <a:srgbClr val="D60093"/>
              </a:solidFill>
            </a:endParaRPr>
          </a:p>
        </p:txBody>
      </p:sp>
      <p:sp>
        <p:nvSpPr>
          <p:cNvPr id="139" name="Google Shape;139;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002060"/>
              </a:buClr>
              <a:buSzPct val="100000"/>
              <a:buChar char="•"/>
            </a:pPr>
            <a:r>
              <a:rPr lang="en-US">
                <a:solidFill>
                  <a:srgbClr val="002060"/>
                </a:solidFill>
              </a:rPr>
              <a:t>&gt; barplot(dcmf, legend=T, beside=T, main='Pet preferences by gender')</a:t>
            </a:r>
            <a:endParaRPr/>
          </a:p>
          <a:p>
            <a:pPr indent="-342900" lvl="0" marL="342900" rtl="0" algn="l">
              <a:spcBef>
                <a:spcPts val="544"/>
              </a:spcBef>
              <a:spcAft>
                <a:spcPts val="0"/>
              </a:spcAft>
              <a:buClr>
                <a:schemeClr val="dk1"/>
              </a:buClr>
              <a:buSzPct val="100000"/>
              <a:buNone/>
            </a:pPr>
            <a:r>
              <a:t/>
            </a:r>
            <a:endParaRPr>
              <a:solidFill>
                <a:srgbClr val="002060"/>
              </a:solidFill>
            </a:endParaRPr>
          </a:p>
          <a:p>
            <a:pPr indent="-342900" lvl="0" marL="342900" rtl="0" algn="l">
              <a:spcBef>
                <a:spcPts val="544"/>
              </a:spcBef>
              <a:spcAft>
                <a:spcPts val="0"/>
              </a:spcAft>
              <a:buClr>
                <a:srgbClr val="002060"/>
              </a:buClr>
              <a:buSzPct val="100000"/>
              <a:buChar char="•"/>
            </a:pPr>
            <a:r>
              <a:rPr lang="en-US">
                <a:solidFill>
                  <a:srgbClr val="002060"/>
                </a:solidFill>
              </a:rPr>
              <a:t>&gt; plot(dcmf, main="Pet preferences by gender")</a:t>
            </a:r>
            <a:endParaRPr/>
          </a:p>
          <a:p>
            <a:pPr indent="-342900" lvl="0" marL="342900" rtl="0" algn="l">
              <a:spcBef>
                <a:spcPts val="544"/>
              </a:spcBef>
              <a:spcAft>
                <a:spcPts val="0"/>
              </a:spcAft>
              <a:buClr>
                <a:srgbClr val="002060"/>
              </a:buClr>
              <a:buSzPct val="100000"/>
              <a:buChar char="•"/>
            </a:pPr>
            <a:r>
              <a:rPr lang="en-US">
                <a:solidFill>
                  <a:srgbClr val="002060"/>
                </a:solidFill>
              </a:rPr>
              <a:t>&gt; mosaicplot(dcmf, main="Pet preferences by gender", xlab="Gender", ylab="Pet preference")</a:t>
            </a:r>
            <a:endParaRPr/>
          </a:p>
          <a:p>
            <a:pPr indent="-342900" lvl="0" marL="342900" rtl="0" algn="l">
              <a:spcBef>
                <a:spcPts val="544"/>
              </a:spcBef>
              <a:spcAft>
                <a:spcPts val="0"/>
              </a:spcAft>
              <a:buClr>
                <a:srgbClr val="002060"/>
              </a:buClr>
              <a:buSzPct val="100000"/>
              <a:buChar char="•"/>
            </a:pPr>
            <a:r>
              <a:rPr lang="en-US">
                <a:solidFill>
                  <a:srgbClr val="002060"/>
                </a:solidFill>
              </a:rPr>
              <a:t>If you wish to switch which side (horizontal versus vertical) to determine the primary proportion then you can use the </a:t>
            </a:r>
            <a:r>
              <a:rPr i="1" lang="en-US">
                <a:solidFill>
                  <a:srgbClr val="002060"/>
                </a:solidFill>
              </a:rPr>
              <a:t>sort</a:t>
            </a:r>
            <a:r>
              <a:rPr lang="en-US">
                <a:solidFill>
                  <a:srgbClr val="002060"/>
                </a:solidFill>
              </a:rPr>
              <a:t> option. This can be used to switch whether the width or height is used for the first proportional length:</a:t>
            </a:r>
            <a:endParaRPr/>
          </a:p>
          <a:p>
            <a:pPr indent="-342900" lvl="0" marL="342900" rtl="0" algn="l">
              <a:spcBef>
                <a:spcPts val="544"/>
              </a:spcBef>
              <a:spcAft>
                <a:spcPts val="0"/>
              </a:spcAft>
              <a:buClr>
                <a:srgbClr val="002060"/>
              </a:buClr>
              <a:buSzPct val="100000"/>
              <a:buChar char="•"/>
            </a:pPr>
            <a:r>
              <a:rPr lang="en-US">
                <a:solidFill>
                  <a:srgbClr val="002060"/>
                </a:solidFill>
              </a:rPr>
              <a:t>&gt; mosaicplot(dcmf, sort=c(2,1))</a:t>
            </a:r>
            <a:endParaRPr>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D60093"/>
              </a:buClr>
              <a:buSzPct val="100000"/>
              <a:buFont typeface="Calibri"/>
              <a:buNone/>
            </a:pPr>
            <a:r>
              <a:rPr b="1" lang="en-US">
                <a:solidFill>
                  <a:srgbClr val="D60093"/>
                </a:solidFill>
              </a:rPr>
              <a:t>Chi-Square test</a:t>
            </a:r>
            <a:endParaRPr/>
          </a:p>
        </p:txBody>
      </p:sp>
      <p:sp>
        <p:nvSpPr>
          <p:cNvPr id="146" name="Google Shape;146;p7"/>
          <p:cNvSpPr txBox="1"/>
          <p:nvPr>
            <p:ph idx="1" type="body"/>
          </p:nvPr>
        </p:nvSpPr>
        <p:spPr>
          <a:xfrm>
            <a:off x="457200" y="1071546"/>
            <a:ext cx="8229600" cy="5500726"/>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rtl="0" algn="l">
              <a:spcBef>
                <a:spcPts val="0"/>
              </a:spcBef>
              <a:spcAft>
                <a:spcPts val="0"/>
              </a:spcAft>
              <a:buClr>
                <a:schemeClr val="dk1"/>
              </a:buClr>
              <a:buSzPct val="100000"/>
              <a:buNone/>
            </a:pPr>
            <a:r>
              <a:t/>
            </a:r>
            <a:endParaRPr/>
          </a:p>
          <a:p>
            <a:pPr indent="-322824" lvl="0" marL="342900" rtl="0" algn="l">
              <a:spcBef>
                <a:spcPts val="304"/>
              </a:spcBef>
              <a:spcAft>
                <a:spcPts val="0"/>
              </a:spcAft>
              <a:buClr>
                <a:schemeClr val="dk1"/>
              </a:buClr>
              <a:buSzPct val="100000"/>
              <a:buFont typeface="Calibri"/>
              <a:buChar char="•"/>
            </a:pPr>
            <a:r>
              <a:rPr lang="en-US" sz="4815"/>
              <a:t>For example, we can build a data set with observations on people's ice-cream buying pattern and try </a:t>
            </a:r>
            <a:r>
              <a:rPr lang="en-US" sz="4815">
                <a:solidFill>
                  <a:srgbClr val="002060"/>
                </a:solidFill>
              </a:rPr>
              <a:t>to correlate the gender of a person with the flavor of the ice-cream they prefer. If a correlation is found we can plan for appropriate stock of flavors by knowing the number of gender of people visiting.</a:t>
            </a:r>
            <a:endParaRPr sz="4815"/>
          </a:p>
          <a:p>
            <a:pPr indent="-342900" lvl="0" marL="342900" rtl="0" algn="l">
              <a:spcBef>
                <a:spcPts val="304"/>
              </a:spcBef>
              <a:spcAft>
                <a:spcPts val="0"/>
              </a:spcAft>
              <a:buClr>
                <a:schemeClr val="dk1"/>
              </a:buClr>
              <a:buSzPct val="66453"/>
              <a:buNone/>
            </a:pPr>
            <a:r>
              <a:t/>
            </a:r>
            <a:endParaRPr sz="4815">
              <a:solidFill>
                <a:srgbClr val="002060"/>
              </a:solidFill>
            </a:endParaRPr>
          </a:p>
          <a:p>
            <a:pPr indent="-322824" lvl="0" marL="342900" rtl="0" algn="l">
              <a:spcBef>
                <a:spcPts val="304"/>
              </a:spcBef>
              <a:spcAft>
                <a:spcPts val="0"/>
              </a:spcAft>
              <a:buClr>
                <a:srgbClr val="002060"/>
              </a:buClr>
              <a:buSzPct val="100000"/>
              <a:buFont typeface="Calibri"/>
              <a:buChar char="•"/>
            </a:pPr>
            <a:r>
              <a:rPr lang="en-US" sz="4815">
                <a:solidFill>
                  <a:srgbClr val="002060"/>
                </a:solidFill>
              </a:rPr>
              <a:t>&gt; data=read.csv("C:/ice.csv", header = TRUE, sep=";") </a:t>
            </a:r>
            <a:endParaRPr sz="4815">
              <a:solidFill>
                <a:srgbClr val="002060"/>
              </a:solidFill>
            </a:endParaRPr>
          </a:p>
          <a:p>
            <a:pPr indent="-322824" lvl="0" marL="342900" rtl="0" algn="l">
              <a:spcBef>
                <a:spcPts val="304"/>
              </a:spcBef>
              <a:spcAft>
                <a:spcPts val="0"/>
              </a:spcAft>
              <a:buClr>
                <a:srgbClr val="002060"/>
              </a:buClr>
              <a:buSzPct val="100000"/>
              <a:buChar char="•"/>
            </a:pPr>
            <a:r>
              <a:rPr lang="en-US" sz="4815">
                <a:solidFill>
                  <a:srgbClr val="002060"/>
                </a:solidFill>
              </a:rPr>
              <a:t>ИЛИ </a:t>
            </a:r>
            <a:endParaRPr sz="4815">
              <a:solidFill>
                <a:srgbClr val="002060"/>
              </a:solidFill>
            </a:endParaRPr>
          </a:p>
          <a:p>
            <a:pPr indent="0" lvl="0" marL="342900" rtl="0" algn="l">
              <a:spcBef>
                <a:spcPts val="304"/>
              </a:spcBef>
              <a:spcAft>
                <a:spcPts val="0"/>
              </a:spcAft>
              <a:buNone/>
            </a:pPr>
            <a:r>
              <a:rPr lang="en-US" sz="4815">
                <a:solidFill>
                  <a:srgbClr val="002060"/>
                </a:solidFill>
              </a:rPr>
              <a:t>&gt; data</a:t>
            </a:r>
            <a:r>
              <a:rPr lang="en-US" sz="4815">
                <a:solidFill>
                  <a:srgbClr val="002060"/>
                </a:solidFill>
              </a:rPr>
              <a:t> &lt;- read.csv("https://raw.githubusercontent.com/dashapopova/Corpus_methods_LangPolicy_2021/master/17.11/ice.csv", sep=";")</a:t>
            </a:r>
            <a:endParaRPr sz="4815">
              <a:solidFill>
                <a:srgbClr val="002060"/>
              </a:solidFill>
            </a:endParaRPr>
          </a:p>
          <a:p>
            <a:pPr indent="-322824" lvl="0" marL="342900" rtl="0" algn="l">
              <a:spcBef>
                <a:spcPts val="304"/>
              </a:spcBef>
              <a:spcAft>
                <a:spcPts val="0"/>
              </a:spcAft>
              <a:buClr>
                <a:srgbClr val="002060"/>
              </a:buClr>
              <a:buSzPct val="100000"/>
              <a:buFont typeface="Calibri"/>
              <a:buChar char="•"/>
            </a:pPr>
            <a:r>
              <a:rPr lang="en-US" sz="4815">
                <a:solidFill>
                  <a:srgbClr val="002060"/>
                </a:solidFill>
              </a:rPr>
              <a:t>&gt; pref.icecream = table(data$gender,data$flavour) </a:t>
            </a:r>
            <a:endParaRPr sz="4815">
              <a:solidFill>
                <a:srgbClr val="002060"/>
              </a:solidFill>
            </a:endParaRPr>
          </a:p>
          <a:p>
            <a:pPr indent="-322824" lvl="0" marL="342900" rtl="0" algn="l">
              <a:spcBef>
                <a:spcPts val="304"/>
              </a:spcBef>
              <a:spcAft>
                <a:spcPts val="0"/>
              </a:spcAft>
              <a:buClr>
                <a:srgbClr val="002060"/>
              </a:buClr>
              <a:buSzPct val="100000"/>
              <a:buFont typeface="Calibri"/>
              <a:buChar char="•"/>
            </a:pPr>
            <a:r>
              <a:rPr lang="en-US" sz="4815">
                <a:solidFill>
                  <a:srgbClr val="002060"/>
                </a:solidFill>
              </a:rPr>
              <a:t>&gt; pref.icecream</a:t>
            </a:r>
            <a:endParaRPr sz="4815">
              <a:solidFill>
                <a:srgbClr val="002060"/>
              </a:solidFill>
            </a:endParaRPr>
          </a:p>
          <a:p>
            <a:pPr indent="-342900" lvl="0" marL="342900" rtl="0" algn="l">
              <a:spcBef>
                <a:spcPts val="304"/>
              </a:spcBef>
              <a:spcAft>
                <a:spcPts val="0"/>
              </a:spcAft>
              <a:buClr>
                <a:schemeClr val="dk1"/>
              </a:buClr>
              <a:buSzPct val="66453"/>
              <a:buNone/>
            </a:pPr>
            <a:r>
              <a:t/>
            </a:r>
            <a:endParaRPr sz="4815">
              <a:solidFill>
                <a:srgbClr val="002060"/>
              </a:solidFill>
            </a:endParaRPr>
          </a:p>
          <a:p>
            <a:pPr indent="-322824" lvl="0" marL="342900" rtl="0" algn="l">
              <a:spcBef>
                <a:spcPts val="304"/>
              </a:spcBef>
              <a:spcAft>
                <a:spcPts val="0"/>
              </a:spcAft>
              <a:buClr>
                <a:srgbClr val="002060"/>
              </a:buClr>
              <a:buSzPct val="100000"/>
              <a:buChar char="•"/>
            </a:pPr>
            <a:r>
              <a:rPr b="1" lang="en-US" sz="4815">
                <a:solidFill>
                  <a:srgbClr val="002060"/>
                </a:solidFill>
              </a:rPr>
              <a:t>Способ 1</a:t>
            </a:r>
            <a:r>
              <a:rPr lang="en-US" sz="4815">
                <a:solidFill>
                  <a:srgbClr val="002060"/>
                </a:solidFill>
              </a:rPr>
              <a:t>: -- лучше: если в клетках таблицы значения меньше 5, будет использоваться </a:t>
            </a:r>
            <a:r>
              <a:rPr lang="en-US" sz="4815" u="sng">
                <a:solidFill>
                  <a:srgbClr val="002060"/>
                </a:solidFill>
                <a:hlinkClick r:id="rId3">
                  <a:extLst>
                    <a:ext uri="{A12FA001-AC4F-418D-AE19-62706E023703}">
                      <ahyp:hlinkClr val="tx"/>
                    </a:ext>
                  </a:extLst>
                </a:hlinkClick>
              </a:rPr>
              <a:t>поправка Йейтса</a:t>
            </a:r>
            <a:endParaRPr sz="4815">
              <a:solidFill>
                <a:srgbClr val="002060"/>
              </a:solidFill>
            </a:endParaRPr>
          </a:p>
          <a:p>
            <a:pPr indent="-342900" lvl="0" marL="342900" rtl="0" algn="l">
              <a:spcBef>
                <a:spcPts val="171"/>
              </a:spcBef>
              <a:spcAft>
                <a:spcPts val="0"/>
              </a:spcAft>
              <a:buClr>
                <a:schemeClr val="dk1"/>
              </a:buClr>
              <a:buSzPct val="37380"/>
              <a:buNone/>
            </a:pPr>
            <a:r>
              <a:t/>
            </a:r>
            <a:endParaRPr sz="4815">
              <a:solidFill>
                <a:srgbClr val="002060"/>
              </a:solidFill>
            </a:endParaRPr>
          </a:p>
          <a:p>
            <a:pPr indent="-342900" lvl="0" marL="342900" rtl="0" algn="l">
              <a:spcBef>
                <a:spcPts val="304"/>
              </a:spcBef>
              <a:spcAft>
                <a:spcPts val="0"/>
              </a:spcAft>
              <a:buClr>
                <a:srgbClr val="002060"/>
              </a:buClr>
              <a:buSzPct val="66453"/>
              <a:buNone/>
            </a:pPr>
            <a:r>
              <a:rPr lang="en-US" sz="4815">
                <a:solidFill>
                  <a:srgbClr val="002060"/>
                </a:solidFill>
              </a:rPr>
              <a:t>&gt; print(chisq.test(pref.icecream))</a:t>
            </a:r>
            <a:endParaRPr sz="4815">
              <a:solidFill>
                <a:srgbClr val="002060"/>
              </a:solidFill>
            </a:endParaRPr>
          </a:p>
          <a:p>
            <a:pPr indent="-342900" lvl="0" marL="342900" rtl="0" algn="l">
              <a:spcBef>
                <a:spcPts val="304"/>
              </a:spcBef>
              <a:spcAft>
                <a:spcPts val="0"/>
              </a:spcAft>
              <a:buClr>
                <a:srgbClr val="002060"/>
              </a:buClr>
              <a:buSzPct val="66453"/>
              <a:buNone/>
            </a:pPr>
            <a:r>
              <a:t/>
            </a:r>
            <a:endParaRPr sz="4815">
              <a:solidFill>
                <a:srgbClr val="002060"/>
              </a:solidFill>
            </a:endParaRPr>
          </a:p>
          <a:p>
            <a:pPr indent="-342900" lvl="0" marL="342900" rtl="0" algn="l">
              <a:spcBef>
                <a:spcPts val="304"/>
              </a:spcBef>
              <a:spcAft>
                <a:spcPts val="0"/>
              </a:spcAft>
              <a:buClr>
                <a:srgbClr val="002060"/>
              </a:buClr>
              <a:buSzPct val="66453"/>
              <a:buNone/>
            </a:pPr>
            <a:r>
              <a:rPr lang="en-US" sz="4815">
                <a:solidFill>
                  <a:srgbClr val="002060"/>
                </a:solidFill>
              </a:rPr>
              <a:t>print(chisq.test(pref.icecream)$observed)</a:t>
            </a:r>
            <a:endParaRPr sz="4815">
              <a:solidFill>
                <a:srgbClr val="002060"/>
              </a:solidFill>
            </a:endParaRPr>
          </a:p>
          <a:p>
            <a:pPr indent="-342900" lvl="0" marL="342900" rtl="0" algn="l">
              <a:spcBef>
                <a:spcPts val="304"/>
              </a:spcBef>
              <a:spcAft>
                <a:spcPts val="0"/>
              </a:spcAft>
              <a:buClr>
                <a:srgbClr val="002060"/>
              </a:buClr>
              <a:buSzPct val="66453"/>
              <a:buNone/>
            </a:pPr>
            <a:r>
              <a:rPr lang="en-US" sz="4815"/>
              <a:t>Считается, что критерий χ² не стоит применять, если хотя бы одно из </a:t>
            </a:r>
            <a:r>
              <a:rPr b="1" lang="en-US" sz="4815"/>
              <a:t>ожидаемых</a:t>
            </a:r>
            <a:r>
              <a:rPr lang="en-US" sz="4815"/>
              <a:t> значений меньше 5. Давайте посмотрим на ожидаемые наблюдения:</a:t>
            </a:r>
            <a:endParaRPr sz="4815">
              <a:solidFill>
                <a:srgbClr val="002060"/>
              </a:solidFill>
            </a:endParaRPr>
          </a:p>
          <a:p>
            <a:pPr indent="-342900" lvl="0" marL="342900" rtl="0" algn="l">
              <a:spcBef>
                <a:spcPts val="304"/>
              </a:spcBef>
              <a:spcAft>
                <a:spcPts val="0"/>
              </a:spcAft>
              <a:buClr>
                <a:srgbClr val="002060"/>
              </a:buClr>
              <a:buSzPct val="66453"/>
              <a:buNone/>
            </a:pPr>
            <a:r>
              <a:rPr lang="en-US" sz="4815">
                <a:solidFill>
                  <a:srgbClr val="002060"/>
                </a:solidFill>
              </a:rPr>
              <a:t>print(chisq.test(pref.icecream)$expected)</a:t>
            </a:r>
            <a:endParaRPr sz="4815">
              <a:solidFill>
                <a:srgbClr val="002060"/>
              </a:solidFill>
            </a:endParaRPr>
          </a:p>
          <a:p>
            <a:pPr indent="-342900" lvl="0" marL="342900" rtl="0" algn="l">
              <a:spcBef>
                <a:spcPts val="304"/>
              </a:spcBef>
              <a:spcAft>
                <a:spcPts val="0"/>
              </a:spcAft>
              <a:buClr>
                <a:srgbClr val="002060"/>
              </a:buClr>
              <a:buSzPct val="66453"/>
              <a:buNone/>
            </a:pPr>
            <a:r>
              <a:rPr lang="en-US" sz="4815"/>
              <a:t>Если одно из </a:t>
            </a:r>
            <a:r>
              <a:rPr b="1" lang="en-US" sz="4815"/>
              <a:t>ожидаемых</a:t>
            </a:r>
            <a:r>
              <a:rPr lang="en-US" sz="4815"/>
              <a:t> значений меньше 5, то следует использовать тест Фишера: </a:t>
            </a:r>
            <a:r>
              <a:rPr lang="en-US" sz="4815">
                <a:solidFill>
                  <a:srgbClr val="002060"/>
                </a:solidFill>
              </a:rPr>
              <a:t>fisher.test(pref.icecream)</a:t>
            </a:r>
            <a:endParaRPr sz="4815">
              <a:solidFill>
                <a:srgbClr val="002060"/>
              </a:solidFill>
            </a:endParaRPr>
          </a:p>
          <a:p>
            <a:pPr indent="0" lvl="0" marL="0" rtl="0" algn="l">
              <a:spcBef>
                <a:spcPts val="304"/>
              </a:spcBef>
              <a:spcAft>
                <a:spcPts val="0"/>
              </a:spcAft>
              <a:buClr>
                <a:schemeClr val="dk1"/>
              </a:buClr>
              <a:buSzPct val="66453"/>
              <a:buNone/>
            </a:pPr>
            <a:r>
              <a:t/>
            </a:r>
            <a:endParaRPr sz="4815">
              <a:solidFill>
                <a:srgbClr val="002060"/>
              </a:solidFill>
            </a:endParaRPr>
          </a:p>
          <a:p>
            <a:pPr indent="-322824" lvl="0" marL="342900" rtl="0" algn="l">
              <a:spcBef>
                <a:spcPts val="304"/>
              </a:spcBef>
              <a:spcAft>
                <a:spcPts val="0"/>
              </a:spcAft>
              <a:buClr>
                <a:srgbClr val="002060"/>
              </a:buClr>
              <a:buSzPct val="100000"/>
              <a:buChar char="•"/>
            </a:pPr>
            <a:r>
              <a:rPr b="1" lang="en-US" sz="4815">
                <a:solidFill>
                  <a:srgbClr val="002060"/>
                </a:solidFill>
              </a:rPr>
              <a:t>Способ 2</a:t>
            </a:r>
            <a:r>
              <a:rPr lang="en-US" sz="4815">
                <a:solidFill>
                  <a:srgbClr val="002060"/>
                </a:solidFill>
              </a:rPr>
              <a:t>:</a:t>
            </a:r>
            <a:endParaRPr sz="4815"/>
          </a:p>
          <a:p>
            <a:pPr indent="-342900" lvl="0" marL="342900" rtl="0" algn="l">
              <a:spcBef>
                <a:spcPts val="304"/>
              </a:spcBef>
              <a:spcAft>
                <a:spcPts val="0"/>
              </a:spcAft>
              <a:buClr>
                <a:srgbClr val="002060"/>
              </a:buClr>
              <a:buSzPct val="66453"/>
              <a:buNone/>
            </a:pPr>
            <a:r>
              <a:rPr lang="en-US" sz="4815">
                <a:solidFill>
                  <a:srgbClr val="002060"/>
                </a:solidFill>
              </a:rPr>
              <a:t>&gt; summary(pref.icecream) </a:t>
            </a:r>
            <a:endParaRPr sz="4815">
              <a:solidFill>
                <a:srgbClr val="002060"/>
              </a:solidFill>
            </a:endParaRPr>
          </a:p>
          <a:p>
            <a:pPr indent="-342900" lvl="0" marL="342900" rtl="0" algn="l">
              <a:spcBef>
                <a:spcPts val="304"/>
              </a:spcBef>
              <a:spcAft>
                <a:spcPts val="0"/>
              </a:spcAft>
              <a:buClr>
                <a:schemeClr val="dk1"/>
              </a:buClr>
              <a:buSzPct val="66453"/>
              <a:buNone/>
            </a:pPr>
            <a:r>
              <a:t/>
            </a:r>
            <a:endParaRPr sz="4815">
              <a:solidFill>
                <a:srgbClr val="002060"/>
              </a:solidFill>
            </a:endParaRPr>
          </a:p>
          <a:p>
            <a:pPr indent="-342900" lvl="0" marL="342900" rtl="0" algn="l">
              <a:spcBef>
                <a:spcPts val="304"/>
              </a:spcBef>
              <a:spcAft>
                <a:spcPts val="0"/>
              </a:spcAft>
              <a:buClr>
                <a:srgbClr val="002060"/>
              </a:buClr>
              <a:buSzPct val="66453"/>
              <a:buNone/>
            </a:pPr>
            <a:r>
              <a:rPr lang="en-US" sz="4815">
                <a:solidFill>
                  <a:srgbClr val="002060"/>
                </a:solidFill>
              </a:rPr>
              <a:t>Зависит ли выбор мороженого от гендера?</a:t>
            </a:r>
            <a:endParaRPr sz="4815">
              <a:solidFill>
                <a:srgbClr val="002060"/>
              </a:solidFill>
            </a:endParaRPr>
          </a:p>
          <a:p>
            <a:pPr indent="-342900" lvl="0" marL="342900" rtl="0" algn="l">
              <a:spcBef>
                <a:spcPts val="304"/>
              </a:spcBef>
              <a:spcAft>
                <a:spcPts val="0"/>
              </a:spcAft>
              <a:buClr>
                <a:schemeClr val="dk1"/>
              </a:buClr>
              <a:buSzPct val="66453"/>
              <a:buNone/>
            </a:pPr>
            <a:r>
              <a:t/>
            </a:r>
            <a:endParaRPr sz="4815"/>
          </a:p>
          <a:p>
            <a:pPr indent="-342900" lvl="0" marL="342900" rtl="0" algn="l">
              <a:spcBef>
                <a:spcPts val="304"/>
              </a:spcBef>
              <a:spcAft>
                <a:spcPts val="0"/>
              </a:spcAft>
              <a:buClr>
                <a:srgbClr val="C32BBC"/>
              </a:buClr>
              <a:buSzPct val="66453"/>
              <a:buNone/>
            </a:pPr>
            <a:r>
              <a:rPr b="1" lang="en-US" sz="4815">
                <a:solidFill>
                  <a:srgbClr val="C32BBC"/>
                </a:solidFill>
              </a:rPr>
              <a:t>Look at the p-value</a:t>
            </a:r>
            <a:r>
              <a:rPr lang="en-US" sz="4815">
                <a:solidFill>
                  <a:srgbClr val="002060"/>
                </a:solidFill>
              </a:rPr>
              <a:t>: If the p-value is less that 0.05, the gender of a person does correlate with the flavour of the ice-cream they prefer.</a:t>
            </a:r>
            <a:endParaRPr sz="4815">
              <a:solidFill>
                <a:srgbClr val="002060"/>
              </a:solidFill>
            </a:endParaRPr>
          </a:p>
          <a:p>
            <a:pPr indent="-342900" lvl="0" marL="342900" rtl="0" algn="l">
              <a:spcBef>
                <a:spcPts val="304"/>
              </a:spcBef>
              <a:spcAft>
                <a:spcPts val="0"/>
              </a:spcAft>
              <a:buClr>
                <a:schemeClr val="dk1"/>
              </a:buClr>
              <a:buSzPct val="66453"/>
              <a:buNone/>
            </a:pPr>
            <a:r>
              <a:t/>
            </a:r>
            <a:endParaRPr sz="4815">
              <a:solidFill>
                <a:srgbClr val="002060"/>
              </a:solidFill>
            </a:endParaRPr>
          </a:p>
          <a:p>
            <a:pPr indent="-342900" lvl="0" marL="342900" rtl="0" algn="l">
              <a:spcBef>
                <a:spcPts val="304"/>
              </a:spcBef>
              <a:spcAft>
                <a:spcPts val="0"/>
              </a:spcAft>
              <a:buClr>
                <a:srgbClr val="002060"/>
              </a:buClr>
              <a:buSzPct val="66453"/>
              <a:buNone/>
            </a:pPr>
            <a:r>
              <a:rPr lang="en-US" sz="4815">
                <a:solidFill>
                  <a:srgbClr val="002060"/>
                </a:solidFill>
              </a:rPr>
              <a:t>Нарисуйте пару графиков, которые адекватно отображали бы информацию о пристрастиях в выборе мороженого </a:t>
            </a:r>
            <a:endParaRPr sz="4815">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D60093"/>
              </a:buClr>
              <a:buSzPts val="4400"/>
              <a:buFont typeface="Calibri"/>
              <a:buNone/>
            </a:pPr>
            <a:r>
              <a:rPr b="1" lang="en-US">
                <a:solidFill>
                  <a:srgbClr val="D60093"/>
                </a:solidFill>
              </a:rPr>
              <a:t>Критерий хи-квадрат</a:t>
            </a:r>
            <a:endParaRPr>
              <a:solidFill>
                <a:srgbClr val="D60093"/>
              </a:solidFill>
            </a:endParaRPr>
          </a:p>
        </p:txBody>
      </p:sp>
      <p:sp>
        <p:nvSpPr>
          <p:cNvPr id="152" name="Google Shape;152;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3200"/>
              <a:buChar char="•"/>
            </a:pPr>
            <a:r>
              <a:rPr lang="en-US">
                <a:solidFill>
                  <a:srgbClr val="002060"/>
                </a:solidFill>
              </a:rPr>
              <a:t>Придумайте 10 задач, актуальных для языковой политики, где мог бы быть применён критерий хи-квадрат</a:t>
            </a:r>
            <a:endParaRPr>
              <a:solidFill>
                <a:srgbClr val="00206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2019-11-21T12:48:29Z</dcterms:created>
  <dc:creator>Admin</dc:creator>
</cp:coreProperties>
</file>