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71hKIw78szxUCJMHCOoQlsau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C247A6-15E1-4414-AC46-F083E69A810B}">
  <a:tblStyle styleId="{C5C247A6-15E1-4414-AC46-F083E69A81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Хорош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Хорош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/>
          </a:p>
        </p:txBody>
      </p:sp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arcobaroni.org/composes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clic.cimec.unitn.it/composes/materials/frege-in-space.pdf" TargetMode="External"/><Relationship Id="rId4" Type="http://schemas.openxmlformats.org/officeDocument/2006/relationships/hyperlink" Target="https://zenodo.org/record/3368838#.XlwRp_RS_D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Модели композиции,</a:t>
            </a:r>
            <a:br>
              <a:rPr lang="ru-RU"/>
            </a:br>
            <a:r>
              <a:rPr lang="ru-RU" sz="4400"/>
              <a:t>или векторные представления для фраз и предложений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9396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604911" y="365125"/>
            <a:ext cx="111134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Векторные представления для словосочетаний</a:t>
            </a:r>
            <a:endParaRPr sz="5400"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1069146" y="1839693"/>
            <a:ext cx="88626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Вариант 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Можно составлять вектор для словосочетания из векторов входящих в него элементов (</a:t>
            </a:r>
            <a:r>
              <a:rPr i="1" lang="ru-RU" sz="3200"/>
              <a:t>composed</a:t>
            </a:r>
            <a:r>
              <a:rPr lang="ru-RU" sz="3200"/>
              <a:t> vectors)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Как?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ru-RU" sz="320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/>
              <a:t> </a:t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471267" y="5120640"/>
            <a:ext cx="492369" cy="21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Проект COMPOSES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ru-RU"/>
              <a:t>Compositional Operations in Semantic Space, 2011-2016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 проекте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55320" y="1524000"/>
            <a:ext cx="110912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/>
              <a:t>Compositional Operations in Semantic Space, 2011-2016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http://marcobaroni.org/composes/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Университет Тренто, CIMEC – Center for Mind/Brain Sciences (Роверето)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8657" y="0"/>
            <a:ext cx="3937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0483" y="3214688"/>
            <a:ext cx="4185138" cy="315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223" y="3214688"/>
            <a:ext cx="4614653" cy="315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44818" y="3334324"/>
            <a:ext cx="2700839" cy="278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13254"/>
            <a:ext cx="10515600" cy="943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Команда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992945" y="4068357"/>
            <a:ext cx="10515600" cy="26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Georgiana Dinu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Aurelie Herbelot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Jiming Li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Marco Marelli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Denis Paperno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Germán Kruszewski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Angeliki Lazaridou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Nghia The Pham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Eva Maria Vecchi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39149"/>
            <a:ext cx="2274278" cy="29591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Baroni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797" y="914716"/>
            <a:ext cx="2338094" cy="22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Raffaella Bernardi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3593" y="571028"/>
            <a:ext cx="3470033" cy="26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Roberto Zamparelli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Лингвистическая философия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M. Baroni, R. Bernardi and R. Zamparelli. 2014. Frege in space: A program for compositional distributional semantics. Linguistic Issues in Language Technologies 9(6): 5-110.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Формальная семантика интересуется, прежде всего, семантикой пропозиций (~семантика синтаксиса) – не лексической семантикой; семантика пропозиций </a:t>
            </a:r>
            <a:r>
              <a:rPr b="1" lang="ru-RU"/>
              <a:t>композициональна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Как дополнить этот фреймворк информацией о значениях слов?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Будет ли лексический слой значений тоже композиционален?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Модели композиции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Аддитивная модель (additive model)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aphicFrame>
        <p:nvGraphicFramePr>
          <p:cNvPr id="196" name="Google Shape;196;p16"/>
          <p:cNvGraphicFramePr/>
          <p:nvPr/>
        </p:nvGraphicFramePr>
        <p:xfrm>
          <a:off x="838200" y="33154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{C5C247A6-15E1-4414-AC46-F083E69A810B}</a:tableStyleId>
              </a:tblPr>
              <a:tblGrid>
                <a:gridCol w="2883875"/>
                <a:gridCol w="1280150"/>
                <a:gridCol w="1012875"/>
                <a:gridCol w="900325"/>
                <a:gridCol w="1026950"/>
                <a:gridCol w="984750"/>
                <a:gridCol w="928475"/>
                <a:gridCol w="81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пол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300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скользкий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150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скользкий_пол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32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11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38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450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22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1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Аддитивная взвешенная модель</a:t>
            </a:r>
            <a:br>
              <a:rPr lang="ru-RU"/>
            </a:br>
            <a:r>
              <a:rPr lang="ru-RU"/>
              <a:t>(weighted additive)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9" l="-1216" r="0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Мультипликативная модель</a:t>
            </a:r>
            <a:br>
              <a:rPr lang="ru-RU"/>
            </a:br>
            <a:r>
              <a:rPr lang="ru-RU"/>
              <a:t>(multiplicative model)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838200" y="1997611"/>
            <a:ext cx="10515600" cy="417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4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950741" y="34014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{C5C247A6-15E1-4414-AC46-F083E69A810B}</a:tableStyleId>
              </a:tblPr>
              <a:tblGrid>
                <a:gridCol w="2883875"/>
                <a:gridCol w="1280150"/>
                <a:gridCol w="1012875"/>
                <a:gridCol w="900325"/>
                <a:gridCol w="1026950"/>
                <a:gridCol w="984750"/>
                <a:gridCol w="928475"/>
                <a:gridCol w="81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пол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300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скользкий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150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скользкий_пол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255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24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2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325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45000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112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0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Расширительная модель (dilation model)</a:t>
            </a:r>
            <a:endParaRPr/>
          </a:p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838200" y="1828799"/>
            <a:ext cx="10515600" cy="4614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2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Дистрибутивные модели: хронология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69775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Матрицы совместной встречаемости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Нейронные сети: word2vec и др.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Трансформеры: BERT и др.</a:t>
            </a:r>
            <a:r>
              <a:rPr lang="ru-RU"/>
              <a:t>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2018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Полная аддитивная модель</a:t>
            </a:r>
            <a:br>
              <a:rPr lang="ru-RU"/>
            </a:br>
            <a:r>
              <a:rPr lang="ru-RU"/>
              <a:t>(full additive model)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Лексическая функция (Lexical function)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30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Практическая лексическая функция</a:t>
            </a:r>
            <a:br>
              <a:rPr lang="ru-RU"/>
            </a:br>
            <a:r>
              <a:rPr lang="ru-RU"/>
              <a:t>(Practical lexical function)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838200" y="1927273"/>
            <a:ext cx="10515600" cy="4249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2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{C5C247A6-15E1-4414-AC46-F083E69A810B}</a:tableStyleId>
              </a:tblPr>
              <a:tblGrid>
                <a:gridCol w="5295325"/>
                <a:gridCol w="2602525"/>
                <a:gridCol w="261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МЕТОД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БЕЗ</a:t>
                      </a:r>
                      <a:r>
                        <a:rPr lang="ru-RU" sz="2800"/>
                        <a:t> ОБУЧЕНИЯ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С ОБУЧЕНИЕМ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/>
                        <a:t>additive</a:t>
                      </a:r>
                      <a:endParaRPr b="1"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multiplicative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-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dilation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full</a:t>
                      </a:r>
                      <a:r>
                        <a:rPr lang="ru-RU" sz="2800"/>
                        <a:t> additive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-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lexical function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-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practical lexical function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-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955430" y="239151"/>
            <a:ext cx="10515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838200" y="1392702"/>
            <a:ext cx="10515600" cy="519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Jeff Mitchell and Mirella Lapata. 2010. Composition in distributional models of semantics. </a:t>
            </a:r>
            <a:r>
              <a:rPr i="1" lang="ru-RU"/>
              <a:t>Cognitive Science</a:t>
            </a:r>
            <a:r>
              <a:rPr lang="ru-RU"/>
              <a:t>, 34(8):1388–1429.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Marco Baroni and Roberto Zamparelli. 2010. Nouns are vectors, adjectives are matrices: Representing adjective-noun constructions in semantic space. In </a:t>
            </a:r>
            <a:r>
              <a:rPr i="1" lang="ru-RU"/>
              <a:t>Proceedings of EMNLP</a:t>
            </a:r>
            <a:r>
              <a:rPr lang="ru-RU"/>
              <a:t>, pages 1183–1193, Boston, 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Marco Baroni, Raffaella Bernardi, and Roberto Zamparelli. 2014. Frege in space: A program for compositional distributional semantics. </a:t>
            </a:r>
            <a:r>
              <a:rPr i="1" lang="ru-RU"/>
              <a:t>Linguistic</a:t>
            </a:r>
            <a:br>
              <a:rPr lang="ru-RU"/>
            </a:br>
            <a:r>
              <a:rPr i="1" lang="ru-RU"/>
              <a:t>Issues in Language Technology</a:t>
            </a:r>
            <a:r>
              <a:rPr lang="ru-RU"/>
              <a:t>.</a:t>
            </a:r>
            <a:br>
              <a:rPr lang="ru-RU"/>
            </a:br>
            <a:r>
              <a:rPr lang="ru-RU" u="sng">
                <a:solidFill>
                  <a:schemeClr val="hlink"/>
                </a:solidFill>
                <a:hlinkClick r:id="rId3"/>
              </a:rPr>
              <a:t>http://clic.cimec.unitn.it/composes/materials/frege-in-space.pdf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Denis Paperno, Nghia The Pham, and Marco Baroni. 2014. A practical and linguistically-motivated approach to compositional distributional semantics. In </a:t>
            </a:r>
            <a:r>
              <a:rPr i="1" lang="ru-RU"/>
              <a:t>Proceedings of ACL</a:t>
            </a:r>
            <a:r>
              <a:rPr lang="ru-RU"/>
              <a:t>. Baltimore, MD, pages 90–99.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Имплементация: библиотека DISSECT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https://zenodo.org/record/3368838#.XlwRp_RS_Dc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767862" y="4463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Дистрибутивные модели: хронология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767862" y="1895963"/>
            <a:ext cx="69775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ru-RU" sz="3200"/>
              <a:t>Матрицы совместной встречаемости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Нейронные сети: word2vec и др.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Трансформеры: BERT и др.</a:t>
            </a:r>
            <a:r>
              <a:rPr lang="ru-RU"/>
              <a:t> 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2018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Матрицы совместной встречаемости</a:t>
            </a:r>
            <a:br>
              <a:rPr lang="ru-RU"/>
            </a:br>
            <a:r>
              <a:rPr lang="ru-RU"/>
              <a:t>(co-occurrence matrices)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строится такая модель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Корпус (размер? содержание?)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Измерения (документ, словоформа, лемма… + количество)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Значения измерений (линейное или синтаксическое расстояние + размер окна)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Операции над итоговым векторным пространством (нормализация, взвешивание, сокращение размерности, композиция)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Измерения: слова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2159875"/>
            <a:ext cx="10515600" cy="40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Слова (леммы или словоформы), попадающие в «окно» установленного размера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«Окно» может быть: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Простым контактным (линейная сочетаемость)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Синтаксическим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Понятие окна:</a:t>
            </a:r>
            <a:br>
              <a:rPr lang="ru-RU"/>
            </a:br>
            <a:r>
              <a:rPr lang="ru-RU"/>
              <a:t>Линейное vs. синтаксическое расстояние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941341"/>
            <a:ext cx="10515600" cy="4235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u="sng"/>
              <a:t>Окно </a:t>
            </a:r>
            <a:r>
              <a:rPr lang="ru-RU" u="sng">
                <a:latin typeface="Times New Roman"/>
                <a:ea typeface="Times New Roman"/>
                <a:cs typeface="Times New Roman"/>
                <a:sym typeface="Times New Roman"/>
              </a:rPr>
              <a:t>±3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Линейное расстояние: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Эта же идея высказана в [</a:t>
            </a:r>
            <a:r>
              <a:rPr b="1" i="1" lang="ru-RU"/>
              <a:t>дискуссии за</a:t>
            </a:r>
            <a:r>
              <a:rPr i="1" lang="ru-RU"/>
              <a:t> "</a:t>
            </a:r>
            <a:r>
              <a:rPr b="1" i="1" lang="ru-RU"/>
              <a:t>круглым</a:t>
            </a:r>
            <a:r>
              <a:rPr i="1" lang="ru-RU"/>
              <a:t> </a:t>
            </a:r>
            <a:r>
              <a:rPr b="1" i="1" lang="ru-RU">
                <a:solidFill>
                  <a:srgbClr val="FF0000"/>
                </a:solidFill>
              </a:rPr>
              <a:t>столом</a:t>
            </a:r>
            <a:r>
              <a:rPr i="1" lang="ru-RU"/>
              <a:t>" </a:t>
            </a:r>
            <a:r>
              <a:rPr b="1" i="1" lang="ru-RU"/>
              <a:t>по</a:t>
            </a:r>
            <a:r>
              <a:rPr i="1" lang="ru-RU"/>
              <a:t> </a:t>
            </a:r>
            <a:r>
              <a:rPr b="1" i="1" lang="ru-RU"/>
              <a:t>вопросам межнациональных</a:t>
            </a:r>
            <a:r>
              <a:rPr i="1" lang="ru-RU"/>
              <a:t>] отношений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Синтаксическое расстояние: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Эта же идея высказана [</a:t>
            </a:r>
            <a:r>
              <a:rPr b="1" i="1" lang="ru-RU"/>
              <a:t>в</a:t>
            </a:r>
            <a:r>
              <a:rPr i="1" lang="ru-RU"/>
              <a:t> </a:t>
            </a:r>
            <a:r>
              <a:rPr b="1" i="1" lang="ru-RU"/>
              <a:t>дискуссии за</a:t>
            </a:r>
            <a:r>
              <a:rPr i="1" lang="ru-RU"/>
              <a:t> "</a:t>
            </a:r>
            <a:r>
              <a:rPr b="1" i="1" lang="ru-RU"/>
              <a:t>круглым</a:t>
            </a:r>
            <a:r>
              <a:rPr i="1" lang="ru-RU"/>
              <a:t> </a:t>
            </a:r>
            <a:r>
              <a:rPr b="1" i="1" lang="ru-RU">
                <a:solidFill>
                  <a:srgbClr val="FF0000"/>
                </a:solidFill>
              </a:rPr>
              <a:t>столом</a:t>
            </a:r>
            <a:r>
              <a:rPr i="1" lang="ru-RU"/>
              <a:t>“] по вопросам межнациональных отношений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Иллюстрация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1521876"/>
            <a:ext cx="7137302" cy="479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604911" y="365125"/>
            <a:ext cx="111134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Векторные представления для словосочетаний</a:t>
            </a:r>
            <a:endParaRPr sz="5400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773724" y="1825625"/>
            <a:ext cx="100021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 sz="3000"/>
              <a:t>Вариант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 sz="3000"/>
              <a:t>Можно считать словосочетание неделимой сущностью,</a:t>
            </a:r>
            <a:br>
              <a:rPr lang="ru-RU" sz="3000"/>
            </a:br>
            <a:r>
              <a:rPr lang="ru-RU" sz="3000"/>
              <a:t>ср. New_York_Times в Mikolov et al. 2013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 sz="3000"/>
              <a:t>Вектора наблюдаемых словосочетаний, или наблюдаемые вектора (</a:t>
            </a:r>
            <a:r>
              <a:rPr i="1" lang="ru-RU" sz="3000"/>
              <a:t>observed</a:t>
            </a:r>
            <a:r>
              <a:rPr lang="ru-RU" sz="3000"/>
              <a:t> vectors)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 sz="3000"/>
              <a:t>Какие у этого подхода есть ограничения?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2020-02-29T10:56:09Z</dcterms:created>
  <dc:creator>Дарья Рыжова</dc:creator>
</cp:coreProperties>
</file>