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61bdc26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61bdc26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61bdc26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61bdc26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61bdc26b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61bdc26b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61bdc26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61bdc26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61bdc26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61bdc26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61bdc26b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61bdc26b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61bdc26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61bdc26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imwerden.de/pdf/propp_morfologiya_skazki_academia_1928_text.pdf" TargetMode="External"/><Relationship Id="rId4" Type="http://schemas.openxmlformats.org/officeDocument/2006/relationships/hyperlink" Target="https://imwerden.de/pdf/propp_morfologiya_skazki_academia_1928_text.pdf" TargetMode="External"/><Relationship Id="rId5" Type="http://schemas.openxmlformats.org/officeDocument/2006/relationships/hyperlink" Target="https://imwerden.de/pdf/propp_morfologiya_skazki_academia_1928_text.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solidFill>
                  <a:srgbClr val="274E13"/>
                </a:solidFill>
              </a:rPr>
              <a:t>Дискурс</a:t>
            </a:r>
            <a:endParaRPr>
              <a:solidFill>
                <a:srgbClr val="274E13"/>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a:t>Функциональные модели</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solidFill>
                  <a:srgbClr val="274E13"/>
                </a:solidFill>
              </a:rPr>
              <a:t>Дискурс: связность</a:t>
            </a:r>
            <a:endParaRPr>
              <a:solidFill>
                <a:srgbClr val="274E13"/>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Какие средства обеспечения связности текста вы знаете?</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solidFill>
                  <a:srgbClr val="274E13"/>
                </a:solidFill>
              </a:rPr>
              <a:t>Дискурс: связность</a:t>
            </a:r>
            <a:endParaRPr>
              <a:solidFill>
                <a:srgbClr val="274E13"/>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Какие средства обеспечения связности текста вы знаете?</a:t>
            </a:r>
            <a:endParaRPr/>
          </a:p>
          <a:p>
            <a:pPr indent="-342900" lvl="0" marL="457200" rtl="0" algn="l">
              <a:spcBef>
                <a:spcPts val="1200"/>
              </a:spcBef>
              <a:spcAft>
                <a:spcPts val="0"/>
              </a:spcAft>
              <a:buSzPts val="1800"/>
              <a:buChar char="-"/>
            </a:pPr>
            <a:r>
              <a:rPr lang="ru"/>
              <a:t>референция</a:t>
            </a:r>
            <a:endParaRPr/>
          </a:p>
          <a:p>
            <a:pPr indent="-342900" lvl="0" marL="457200" rtl="0" algn="l">
              <a:spcBef>
                <a:spcPts val="0"/>
              </a:spcBef>
              <a:spcAft>
                <a:spcPts val="0"/>
              </a:spcAft>
              <a:buSzPts val="1800"/>
              <a:buChar char="-"/>
            </a:pPr>
            <a:r>
              <a:rPr lang="ru"/>
              <a:t>следствия</a:t>
            </a:r>
            <a:endParaRPr/>
          </a:p>
          <a:p>
            <a:pPr indent="-342900" lvl="0" marL="457200" rtl="0" algn="l">
              <a:spcBef>
                <a:spcPts val="0"/>
              </a:spcBef>
              <a:spcAft>
                <a:spcPts val="0"/>
              </a:spcAft>
              <a:buSzPts val="1800"/>
              <a:buChar char="-"/>
            </a:pPr>
            <a:r>
              <a:rPr lang="ru"/>
              <a:t>пресуппозиции</a:t>
            </a:r>
            <a:endParaRPr/>
          </a:p>
          <a:p>
            <a:pPr indent="-342900" lvl="0" marL="457200" rtl="0" algn="l">
              <a:spcBef>
                <a:spcPts val="0"/>
              </a:spcBef>
              <a:spcAft>
                <a:spcPts val="0"/>
              </a:spcAft>
              <a:buSzPts val="1800"/>
              <a:buChar char="-"/>
            </a:pPr>
            <a:r>
              <a:rPr lang="ru"/>
              <a:t>импликатуры</a:t>
            </a:r>
            <a:endParaRPr/>
          </a:p>
          <a:p>
            <a:pPr indent="-342900" lvl="0" marL="457200" rtl="0" algn="l">
              <a:spcBef>
                <a:spcPts val="0"/>
              </a:spcBef>
              <a:spcAft>
                <a:spcPts val="0"/>
              </a:spcAft>
              <a:buSzPts val="1800"/>
              <a:buChar char="-"/>
            </a:pPr>
            <a:r>
              <a:rPr lang="ru"/>
              <a:t>экспрессивность</a:t>
            </a:r>
            <a:endParaRPr/>
          </a:p>
          <a:p>
            <a:pPr indent="-342900" lvl="0" marL="457200" rtl="0" algn="l">
              <a:spcBef>
                <a:spcPts val="0"/>
              </a:spcBef>
              <a:spcAft>
                <a:spcPts val="0"/>
              </a:spcAft>
              <a:buSzPts val="1800"/>
              <a:buChar char="-"/>
            </a:pPr>
            <a:r>
              <a:rPr lang="ru"/>
              <a:t>речевые акты</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86800"/>
            <a:ext cx="8520600" cy="42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solidFill>
                  <a:srgbClr val="274E13"/>
                </a:solidFill>
              </a:rPr>
              <a:t>Дискурс: связность</a:t>
            </a:r>
            <a:endParaRPr>
              <a:solidFill>
                <a:srgbClr val="274E13"/>
              </a:solidFill>
            </a:endParaRPr>
          </a:p>
        </p:txBody>
      </p:sp>
      <p:sp>
        <p:nvSpPr>
          <p:cNvPr id="73" name="Google Shape;73;p16"/>
          <p:cNvSpPr txBox="1"/>
          <p:nvPr>
            <p:ph idx="1" type="body"/>
          </p:nvPr>
        </p:nvSpPr>
        <p:spPr>
          <a:xfrm>
            <a:off x="311700" y="816725"/>
            <a:ext cx="8520600" cy="3752100"/>
          </a:xfrm>
          <a:prstGeom prst="rect">
            <a:avLst/>
          </a:prstGeom>
        </p:spPr>
        <p:txBody>
          <a:bodyPr anchorCtr="0" anchor="t" bIns="91425" lIns="91425" spcFirstLastPara="1" rIns="91425" wrap="square" tIns="91425">
            <a:normAutofit fontScale="70000" lnSpcReduction="20000"/>
          </a:bodyPr>
          <a:lstStyle/>
          <a:p>
            <a:pPr indent="0" lvl="0" marL="457200" rtl="0" algn="l">
              <a:spcBef>
                <a:spcPts val="0"/>
              </a:spcBef>
              <a:spcAft>
                <a:spcPts val="0"/>
              </a:spcAft>
              <a:buClr>
                <a:schemeClr val="dk1"/>
              </a:buClr>
              <a:buSzPct val="61111"/>
              <a:buFont typeface="Arial"/>
              <a:buNone/>
            </a:pPr>
            <a:r>
              <a:rPr lang="ru"/>
              <a:t>Dudley's birthday - how could he have forgotten? Harry got slowly out of bed and started looking for socks. He found a pair under his bed and, after pulling a spider off one of them, put them on. Harry was used to spiders, because the cupboard under the stairs was full of them, and that was where he slept.</a:t>
            </a:r>
            <a:endParaRPr/>
          </a:p>
          <a:p>
            <a:pPr indent="0" lvl="0" marL="457200" rtl="0" algn="l">
              <a:spcBef>
                <a:spcPts val="1200"/>
              </a:spcBef>
              <a:spcAft>
                <a:spcPts val="0"/>
              </a:spcAft>
              <a:buClr>
                <a:schemeClr val="dk1"/>
              </a:buClr>
              <a:buSzPct val="61111"/>
              <a:buFont typeface="Arial"/>
              <a:buNone/>
            </a:pPr>
            <a:r>
              <a:rPr lang="ru"/>
              <a:t>When he was dressed he went down the hall into the kitchen. The table was almost hidden beneath all Dudley's birthday presents. It looked as though Dudley had gotten the new computer he wanted, not to mention the second television and the racing bike. Exactly why Dudley wanted a racing bike was a mystery to Harry, as Dudley was very fat and hated exercise - unless of course it involved punching somebody. Dudley's favorite punching bag was Harry, but he couldn't often catch him. Harry didn't look it, but he was very fast.</a:t>
            </a:r>
            <a:endParaRPr/>
          </a:p>
          <a:p>
            <a:pPr indent="0" lvl="0" marL="457200" rtl="0" algn="l">
              <a:spcBef>
                <a:spcPts val="1200"/>
              </a:spcBef>
              <a:spcAft>
                <a:spcPts val="0"/>
              </a:spcAft>
              <a:buNone/>
            </a:pPr>
            <a:r>
              <a:rPr lang="ru"/>
              <a:t>Perhaps it had something to do with living in a dark cupboard, but Harry had always been small and skinny for his age. He looked even smaller and skinnier than he really was because all he had to wear were old clothes of Dudley's, and Dudley was about four times bigger than he was. Harry had a thin face, knobbly knees, black hair, and bright green eyes. He wore round glasses held together with a lot of Scotch tape because of all the times Dudley had punched him on the nose. The only thing Harry liked about his own appearance was a very thin scar on his forehead that was shaped like a bolt of lightning. He had had it as long as he could remember, and the first question he could ever remember asking his Aunt Petunia was how he had gotten it. </a:t>
            </a:r>
            <a:endParaRPr/>
          </a:p>
          <a:p>
            <a:pPr indent="0" lvl="0" marL="457200" rtl="0" algn="l">
              <a:spcBef>
                <a:spcPts val="1200"/>
              </a:spcBef>
              <a:spcAft>
                <a:spcPts val="1200"/>
              </a:spcAft>
              <a:buNone/>
            </a:pPr>
            <a:r>
              <a:rPr lang="ru"/>
              <a:t>https://www.bookbrowse.com/excerpts/index.cfm/book_number/452/harry-potter-and-the-sorcerers-stone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solidFill>
                  <a:srgbClr val="274E13"/>
                </a:solidFill>
              </a:rPr>
              <a:t>Дискурс: фокус, тема, рема</a:t>
            </a:r>
            <a:endParaRPr>
              <a:solidFill>
                <a:srgbClr val="274E13"/>
              </a:solidFill>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см. презентацию А.А. Кибрика про тему и рему (в папке к занятию)</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solidFill>
                  <a:srgbClr val="274E13"/>
                </a:solidFill>
              </a:rPr>
              <a:t>Дискурс: минимальная единица</a:t>
            </a:r>
            <a:endParaRPr>
              <a:solidFill>
                <a:srgbClr val="274E13"/>
              </a:solidFill>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solidFill>
                  <a:srgbClr val="274E13"/>
                </a:solidFill>
              </a:rPr>
              <a:t>Дискурс: минимальная единица</a:t>
            </a:r>
            <a:endParaRPr>
              <a:solidFill>
                <a:srgbClr val="274E13"/>
              </a:solidFill>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ru"/>
              <a:t>интонационная фраза?</a:t>
            </a:r>
            <a:endParaRPr/>
          </a:p>
          <a:p>
            <a:pPr indent="-342900" lvl="0" marL="457200" rtl="0" algn="l">
              <a:spcBef>
                <a:spcPts val="0"/>
              </a:spcBef>
              <a:spcAft>
                <a:spcPts val="0"/>
              </a:spcAft>
              <a:buSzPts val="1800"/>
              <a:buChar char="-"/>
            </a:pPr>
            <a:r>
              <a:rPr lang="ru"/>
              <a:t>простое предложение?</a:t>
            </a:r>
            <a:endParaRPr/>
          </a:p>
          <a:p>
            <a:pPr indent="-342900" lvl="0" marL="457200" rtl="0" algn="l">
              <a:spcBef>
                <a:spcPts val="0"/>
              </a:spcBef>
              <a:spcAft>
                <a:spcPts val="0"/>
              </a:spcAft>
              <a:buSzPts val="1800"/>
              <a:buChar char="-"/>
            </a:pPr>
            <a:r>
              <a:rPr lang="ru"/>
              <a:t>вопрос-ответ?</a:t>
            </a:r>
            <a:endParaRPr/>
          </a:p>
          <a:p>
            <a:pPr indent="-342900" lvl="0" marL="457200" rtl="0" algn="l">
              <a:spcBef>
                <a:spcPts val="0"/>
              </a:spcBef>
              <a:spcAft>
                <a:spcPts val="0"/>
              </a:spcAft>
              <a:buSzPts val="1800"/>
              <a:buChar char="-"/>
            </a:pPr>
            <a:r>
              <a:rPr lang="ru"/>
              <a:t>абзац?</a:t>
            </a:r>
            <a:endParaRPr/>
          </a:p>
          <a:p>
            <a:pPr indent="-342900" lvl="0" marL="457200" rtl="0" algn="l">
              <a:spcBef>
                <a:spcPts val="0"/>
              </a:spcBef>
              <a:spcAft>
                <a:spcPts val="0"/>
              </a:spcAft>
              <a:buSzPts val="1800"/>
              <a:buChar char="-"/>
            </a:pPr>
            <a:r>
              <a:rPr lang="ru"/>
              <a:t>жанровая схема?</a:t>
            </a:r>
            <a:endParaRPr/>
          </a:p>
          <a:p>
            <a:pPr indent="0" lvl="0" marL="0" rtl="0" algn="l">
              <a:spcBef>
                <a:spcPts val="1200"/>
              </a:spcBef>
              <a:spcAft>
                <a:spcPts val="0"/>
              </a:spcAft>
              <a:buNone/>
            </a:pPr>
            <a:r>
              <a:t/>
            </a:r>
            <a:endParaRPr>
              <a:uFill>
                <a:noFill/>
              </a:uFill>
              <a:hlinkClick r:id="rId3"/>
            </a:endParaRPr>
          </a:p>
          <a:p>
            <a:pPr indent="0" lvl="0" marL="0" rtl="0" algn="l">
              <a:spcBef>
                <a:spcPts val="1400"/>
              </a:spcBef>
              <a:spcAft>
                <a:spcPts val="0"/>
              </a:spcAft>
              <a:buNone/>
            </a:pPr>
            <a:r>
              <a:rPr b="1" lang="ru" sz="1300" u="sng">
                <a:solidFill>
                  <a:schemeClr val="hlink"/>
                </a:solidFill>
                <a:hlinkClick r:id="rId4"/>
              </a:rPr>
              <a:t>Пропп, В. Я. Морфология сказки. Л., Academia. 1928.</a:t>
            </a:r>
            <a:endParaRPr/>
          </a:p>
          <a:p>
            <a:pPr indent="0" lvl="0" marL="0" rtl="0" algn="l">
              <a:spcBef>
                <a:spcPts val="1400"/>
              </a:spcBef>
              <a:spcAft>
                <a:spcPts val="0"/>
              </a:spcAft>
              <a:buNone/>
            </a:pPr>
            <a:r>
              <a:rPr lang="ru"/>
              <a:t>Стр. 106-107</a:t>
            </a:r>
            <a:endParaRPr sz="1300">
              <a:solidFill>
                <a:schemeClr val="hlink"/>
              </a:solidFill>
              <a:uFill>
                <a:noFill/>
              </a:uFill>
              <a:hlinkClick r:id="rId5"/>
            </a:endParaRPr>
          </a:p>
          <a:p>
            <a:pPr indent="0" lvl="0" marL="0" rtl="0" algn="l">
              <a:spcBef>
                <a:spcPts val="4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solidFill>
                  <a:srgbClr val="274E13"/>
                </a:solidFill>
              </a:rPr>
              <a:t>Дискурс: теория риторических структур</a:t>
            </a:r>
            <a:endParaRPr>
              <a:solidFill>
                <a:srgbClr val="274E13"/>
              </a:solidFill>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https://www.sfu.ca/rst/01intro/intro.html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