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</p:sldIdLst>
  <p:sldSz cy="6858000" cx="12192000"/>
  <p:notesSz cx="6858000" cy="9144000"/>
  <p:embeddedFontLst>
    <p:embeddedFont>
      <p:font typeface="Nunito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44" roundtripDataSignature="AMtx7miv3evqvvP2ar/87PJ3e1RHWnKH9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FE17311-E9D1-46CD-AA4B-EE25FE95DE69}">
  <a:tblStyle styleId="{DFE17311-E9D1-46CD-AA4B-EE25FE95DE69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Nunito-regular.fntdata"/><Relationship Id="rId20" Type="http://schemas.openxmlformats.org/officeDocument/2006/relationships/slide" Target="slides/slide14.xml"/><Relationship Id="rId42" Type="http://schemas.openxmlformats.org/officeDocument/2006/relationships/font" Target="fonts/Nunito-italic.fntdata"/><Relationship Id="rId41" Type="http://schemas.openxmlformats.org/officeDocument/2006/relationships/font" Target="fonts/Nunito-bold.fntdata"/><Relationship Id="rId22" Type="http://schemas.openxmlformats.org/officeDocument/2006/relationships/slide" Target="slides/slide16.xml"/><Relationship Id="rId44" Type="http://customschemas.google.com/relationships/presentationmetadata" Target="metadata"/><Relationship Id="rId21" Type="http://schemas.openxmlformats.org/officeDocument/2006/relationships/slide" Target="slides/slide15.xml"/><Relationship Id="rId43" Type="http://schemas.openxmlformats.org/officeDocument/2006/relationships/font" Target="fonts/Nunito-boldItalic.fnt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" name="Google Shape;167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3" name="Google Shape;183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1" name="Google Shape;191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1" name="Google Shape;201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0" name="Google Shape;210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8" name="Google Shape;218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2" name="Google Shape;232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3" name="Google Shape;263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2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3" name="Google Shape;283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2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8" name="Google Shape;298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2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6" name="Google Shape;306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ru-RU"/>
              <a:t>Накоплено очень много разнообразных данных, и теперь насущная задача лингвистики - научиться эти данные хранить так, чтобы ими мог пользоваться кто-то, кроме вас самих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2" name="Google Shape;312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6" name="Google Shape;326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</a:pPr>
            <a:r>
              <a:t/>
            </a:r>
            <a:endParaRPr sz="13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4" name="Google Shape;344;p3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587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ru-RU"/>
              <a:t>Глоттолог, лейпцигские конвенции, список Сводеша</a:t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019bea9dc4_0_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g1019bea9dc4_0_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8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8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3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47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74" name="Google Shape;74;p47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5" name="Google Shape;75;p4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4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4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48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81" name="Google Shape;81;p48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2" name="Google Shape;82;p4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4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4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4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49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8" name="Google Shape;88;p4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4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4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50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50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4" name="Google Shape;94;p5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5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5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oogle Shape;28;p40"/>
          <p:cNvGrpSpPr/>
          <p:nvPr/>
        </p:nvGrpSpPr>
        <p:grpSpPr>
          <a:xfrm>
            <a:off x="834621" y="399168"/>
            <a:ext cx="1332416" cy="1332416"/>
            <a:chOff x="348199" y="179450"/>
            <a:chExt cx="1116300" cy="1116300"/>
          </a:xfrm>
        </p:grpSpPr>
        <p:sp>
          <p:nvSpPr>
            <p:cNvPr id="29" name="Google Shape;29;p4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4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" name="Google Shape;31;p40"/>
          <p:cNvSpPr txBox="1"/>
          <p:nvPr>
            <p:ph type="title"/>
          </p:nvPr>
        </p:nvSpPr>
        <p:spPr>
          <a:xfrm>
            <a:off x="1738400" y="798100"/>
            <a:ext cx="9374000" cy="13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2" name="Google Shape;32;p40"/>
          <p:cNvSpPr txBox="1"/>
          <p:nvPr>
            <p:ph idx="1" type="body"/>
          </p:nvPr>
        </p:nvSpPr>
        <p:spPr>
          <a:xfrm>
            <a:off x="1738400" y="2653400"/>
            <a:ext cx="9374000" cy="3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  <a:defRPr/>
            </a:lvl1pPr>
            <a:lvl2pPr indent="-298450" lvl="1" marL="914400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/>
            </a:lvl2pPr>
            <a:lvl3pPr indent="-298450" lvl="2" marL="1371600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/>
            </a:lvl3pPr>
            <a:lvl4pPr indent="-298450" lvl="3" marL="1828800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/>
            </a:lvl4pPr>
            <a:lvl5pPr indent="-298450" lvl="4" marL="2286000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/>
            </a:lvl5pPr>
            <a:lvl6pPr indent="-298450" lvl="5" marL="2743200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/>
            </a:lvl6pPr>
            <a:lvl7pPr indent="-298450" lvl="6" marL="3200400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/>
            </a:lvl7pPr>
            <a:lvl8pPr indent="-298450" lvl="7" marL="3657600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/>
            </a:lvl8pPr>
            <a:lvl9pPr indent="-298450" lvl="8" marL="4114800" algn="l">
              <a:lnSpc>
                <a:spcPct val="90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100"/>
              <a:buChar char="■"/>
              <a:defRPr/>
            </a:lvl9pPr>
          </a:lstStyle>
          <a:p/>
        </p:txBody>
      </p:sp>
      <p:sp>
        <p:nvSpPr>
          <p:cNvPr id="33" name="Google Shape;33;p40"/>
          <p:cNvSpPr txBox="1"/>
          <p:nvPr>
            <p:ph idx="12" type="sldNum"/>
          </p:nvPr>
        </p:nvSpPr>
        <p:spPr>
          <a:xfrm>
            <a:off x="11268061" y="6315968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r"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Заголовок и объект">
  <p:cSld name="1_Заголовок и объект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41"/>
          <p:cNvSpPr txBox="1"/>
          <p:nvPr>
            <p:ph idx="1" type="body"/>
          </p:nvPr>
        </p:nvSpPr>
        <p:spPr>
          <a:xfrm>
            <a:off x="685801" y="2063396"/>
            <a:ext cx="10394707" cy="3311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41"/>
          <p:cNvSpPr txBox="1"/>
          <p:nvPr>
            <p:ph idx="10" type="dt"/>
          </p:nvPr>
        </p:nvSpPr>
        <p:spPr>
          <a:xfrm>
            <a:off x="7298083" y="5757334"/>
            <a:ext cx="3784600" cy="4984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1"/>
          <p:cNvSpPr txBox="1"/>
          <p:nvPr>
            <p:ph idx="11" type="ftr"/>
          </p:nvPr>
        </p:nvSpPr>
        <p:spPr>
          <a:xfrm>
            <a:off x="685802" y="5757334"/>
            <a:ext cx="5499719" cy="4984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42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42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3" name="Google Shape;43;p4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4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4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4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43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43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4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4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4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44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44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6" name="Google Shape;56;p44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p44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8" name="Google Shape;58;p44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4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4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4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4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4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4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4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4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4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3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3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3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3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Relationship Id="rId4" Type="http://schemas.openxmlformats.org/officeDocument/2006/relationships/image" Target="../media/image2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.png"/><Relationship Id="rId4" Type="http://schemas.openxmlformats.org/officeDocument/2006/relationships/image" Target="../media/image7.jpg"/><Relationship Id="rId5" Type="http://schemas.openxmlformats.org/officeDocument/2006/relationships/image" Target="../media/image8.jpg"/><Relationship Id="rId6" Type="http://schemas.openxmlformats.org/officeDocument/2006/relationships/image" Target="../media/image9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clics.clld.org/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0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ids.clld.org/" TargetMode="Externa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datsemshift.ru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None/>
            </a:pPr>
            <a:r>
              <a:rPr lang="ru-RU">
                <a:solidFill>
                  <a:srgbClr val="741B47"/>
                </a:solidFill>
                <a:latin typeface="Arial"/>
                <a:ea typeface="Arial"/>
                <a:cs typeface="Arial"/>
                <a:sym typeface="Arial"/>
              </a:rPr>
              <a:t>Неоднозначность в языке:</a:t>
            </a:r>
            <a:br>
              <a:rPr lang="ru-RU">
                <a:solidFill>
                  <a:srgbClr val="741B47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ru-RU">
                <a:solidFill>
                  <a:srgbClr val="741B47"/>
                </a:solidFill>
                <a:latin typeface="Arial"/>
                <a:ea typeface="Arial"/>
                <a:cs typeface="Arial"/>
                <a:sym typeface="Arial"/>
              </a:rPr>
              <a:t>метафора и метонимия</a:t>
            </a:r>
            <a:endParaRPr>
              <a:solidFill>
                <a:srgbClr val="741B47"/>
              </a:solidFill>
            </a:endParaRPr>
          </a:p>
        </p:txBody>
      </p:sp>
      <p:sp>
        <p:nvSpPr>
          <p:cNvPr id="103" name="Google Shape;103;p1"/>
          <p:cNvSpPr txBox="1"/>
          <p:nvPr/>
        </p:nvSpPr>
        <p:spPr>
          <a:xfrm>
            <a:off x="6096000" y="4753786"/>
            <a:ext cx="5239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"/>
          <p:cNvSpPr txBox="1"/>
          <p:nvPr>
            <p:ph idx="1" type="subTitle"/>
          </p:nvPr>
        </p:nvSpPr>
        <p:spPr>
          <a:xfrm>
            <a:off x="1524000" y="4386344"/>
            <a:ext cx="9144000" cy="871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ru-RU"/>
              <a:t>Функциональные модели</a:t>
            </a:r>
            <a:endParaRPr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0"/>
          <p:cNvSpPr txBox="1"/>
          <p:nvPr>
            <p:ph type="title"/>
          </p:nvPr>
        </p:nvSpPr>
        <p:spPr>
          <a:xfrm>
            <a:off x="576262" y="257680"/>
            <a:ext cx="10515600" cy="826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800"/>
              <a:buFont typeface="Calibri"/>
              <a:buNone/>
            </a:pPr>
            <a:r>
              <a:rPr lang="ru-RU" sz="4800">
                <a:solidFill>
                  <a:srgbClr val="741B47"/>
                </a:solidFill>
                <a:latin typeface="Calibri"/>
                <a:ea typeface="Calibri"/>
                <a:cs typeface="Calibri"/>
                <a:sym typeface="Calibri"/>
              </a:rPr>
              <a:t>План</a:t>
            </a:r>
            <a:endParaRPr>
              <a:solidFill>
                <a:srgbClr val="741B47"/>
              </a:solidFill>
            </a:endParaRPr>
          </a:p>
        </p:txBody>
      </p:sp>
      <p:sp>
        <p:nvSpPr>
          <p:cNvPr id="171" name="Google Shape;171;p10"/>
          <p:cNvSpPr txBox="1"/>
          <p:nvPr>
            <p:ph idx="1" type="body"/>
          </p:nvPr>
        </p:nvSpPr>
        <p:spPr>
          <a:xfrm>
            <a:off x="576262" y="1125490"/>
            <a:ext cx="11039475" cy="53201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2800"/>
              <a:buNone/>
            </a:pPr>
            <a:r>
              <a:rPr lang="ru-RU">
                <a:solidFill>
                  <a:srgbClr val="D5A6BD"/>
                </a:solidFill>
              </a:rPr>
              <a:t>Введение: неоднозначность как свойство языка</a:t>
            </a:r>
            <a:endParaRPr>
              <a:solidFill>
                <a:srgbClr val="D5A6BD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>
                <a:solidFill>
                  <a:srgbClr val="741B47"/>
                </a:solidFill>
              </a:rPr>
              <a:t>Метафора</a:t>
            </a:r>
            <a:endParaRPr>
              <a:solidFill>
                <a:srgbClr val="741B47"/>
              </a:solidFill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41B47"/>
              </a:buClr>
              <a:buSzPts val="2800"/>
              <a:buChar char="•"/>
            </a:pPr>
            <a:r>
              <a:rPr lang="ru-RU">
                <a:solidFill>
                  <a:srgbClr val="741B47"/>
                </a:solidFill>
              </a:rPr>
              <a:t>Традиционный vs. когнитивный взгляд</a:t>
            </a:r>
            <a:endParaRPr>
              <a:solidFill>
                <a:srgbClr val="741B47"/>
              </a:solidFill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41B47"/>
              </a:buClr>
              <a:buSzPts val="2800"/>
              <a:buChar char="•"/>
            </a:pPr>
            <a:r>
              <a:rPr lang="ru-RU">
                <a:solidFill>
                  <a:srgbClr val="741B47"/>
                </a:solidFill>
              </a:rPr>
              <a:t>Типы и свойства метафор</a:t>
            </a:r>
            <a:endParaRPr>
              <a:solidFill>
                <a:srgbClr val="741B47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5A5A5"/>
              </a:buClr>
              <a:buSzPts val="2800"/>
              <a:buNone/>
            </a:pPr>
            <a:r>
              <a:rPr lang="ru-RU">
                <a:solidFill>
                  <a:srgbClr val="D5A6BD"/>
                </a:solidFill>
              </a:rPr>
              <a:t>Метонимия</a:t>
            </a:r>
            <a:endParaRPr>
              <a:solidFill>
                <a:srgbClr val="D5A6BD"/>
              </a:solidFill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5A6BD"/>
              </a:buClr>
              <a:buSzPts val="2800"/>
              <a:buChar char="•"/>
            </a:pPr>
            <a:r>
              <a:rPr lang="ru-RU">
                <a:solidFill>
                  <a:srgbClr val="D5A6BD"/>
                </a:solidFill>
              </a:rPr>
              <a:t>Традиционный vs. когнитивный взгляд</a:t>
            </a:r>
            <a:endParaRPr>
              <a:solidFill>
                <a:srgbClr val="D5A6BD"/>
              </a:solidFill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5A6BD"/>
              </a:buClr>
              <a:buSzPts val="2800"/>
              <a:buChar char="•"/>
            </a:pPr>
            <a:r>
              <a:rPr lang="ru-RU">
                <a:solidFill>
                  <a:srgbClr val="D5A6BD"/>
                </a:solidFill>
              </a:rPr>
              <a:t>Типы и свойства метонимий</a:t>
            </a:r>
            <a:endParaRPr>
              <a:solidFill>
                <a:srgbClr val="D5A6BD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5A5A5"/>
              </a:buClr>
              <a:buSzPts val="2800"/>
              <a:buNone/>
            </a:pPr>
            <a:r>
              <a:rPr lang="ru-RU">
                <a:solidFill>
                  <a:srgbClr val="D5A6BD"/>
                </a:solidFill>
              </a:rPr>
              <a:t>Ресурсы: БД семантических сдвигов</a:t>
            </a:r>
            <a:endParaRPr>
              <a:solidFill>
                <a:srgbClr val="D5A6BD"/>
              </a:solidFill>
            </a:endParaRPr>
          </a:p>
        </p:txBody>
      </p:sp>
      <p:sp>
        <p:nvSpPr>
          <p:cNvPr id="172" name="Google Shape;172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1"/>
          <p:cNvSpPr txBox="1"/>
          <p:nvPr>
            <p:ph type="title"/>
          </p:nvPr>
        </p:nvSpPr>
        <p:spPr>
          <a:xfrm>
            <a:off x="318221" y="301679"/>
            <a:ext cx="11035579" cy="8423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Arial"/>
              <a:buNone/>
            </a:pPr>
            <a:r>
              <a:rPr lang="ru-RU">
                <a:solidFill>
                  <a:srgbClr val="741B47"/>
                </a:solidFill>
                <a:latin typeface="Arial"/>
                <a:ea typeface="Arial"/>
                <a:cs typeface="Arial"/>
                <a:sym typeface="Arial"/>
              </a:rPr>
              <a:t>Метафора: традиционный взгляд</a:t>
            </a:r>
            <a:endParaRPr>
              <a:solidFill>
                <a:srgbClr val="741B47"/>
              </a:solidFill>
            </a:endParaRPr>
          </a:p>
        </p:txBody>
      </p:sp>
      <p:sp>
        <p:nvSpPr>
          <p:cNvPr id="179" name="Google Shape;179;p11"/>
          <p:cNvSpPr txBox="1"/>
          <p:nvPr>
            <p:ph idx="1" type="body"/>
          </p:nvPr>
        </p:nvSpPr>
        <p:spPr>
          <a:xfrm>
            <a:off x="314325" y="1603948"/>
            <a:ext cx="10823367" cy="49683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>
                <a:latin typeface="Arial"/>
                <a:ea typeface="Arial"/>
                <a:cs typeface="Arial"/>
                <a:sym typeface="Arial"/>
              </a:rPr>
              <a:t>Метафора – это фигура речи, наравне со сравнением, метонимией, гиперболой и др.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>
                <a:latin typeface="Arial"/>
                <a:ea typeface="Arial"/>
                <a:cs typeface="Arial"/>
                <a:sym typeface="Arial"/>
              </a:rPr>
              <a:t>Метафоры нужны для украшения, яркости и образности выражения мысли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>
                <a:latin typeface="Arial"/>
                <a:ea typeface="Arial"/>
                <a:cs typeface="Arial"/>
                <a:sym typeface="Arial"/>
              </a:rPr>
              <a:t>Используются преимущественно в поэтике и риторике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2"/>
          <p:cNvSpPr txBox="1"/>
          <p:nvPr>
            <p:ph type="title"/>
          </p:nvPr>
        </p:nvSpPr>
        <p:spPr>
          <a:xfrm>
            <a:off x="314325" y="286689"/>
            <a:ext cx="11601450" cy="777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None/>
            </a:pPr>
            <a:r>
              <a:rPr lang="ru-RU">
                <a:solidFill>
                  <a:srgbClr val="741B47"/>
                </a:solidFill>
                <a:latin typeface="Arial"/>
                <a:ea typeface="Arial"/>
                <a:cs typeface="Arial"/>
                <a:sym typeface="Arial"/>
              </a:rPr>
              <a:t>Метафора с позиций исторической лингвистики</a:t>
            </a:r>
            <a:endParaRPr>
              <a:solidFill>
                <a:srgbClr val="741B47"/>
              </a:solidFill>
            </a:endParaRPr>
          </a:p>
        </p:txBody>
      </p:sp>
      <p:sp>
        <p:nvSpPr>
          <p:cNvPr id="187" name="Google Shape;187;p12"/>
          <p:cNvSpPr txBox="1"/>
          <p:nvPr>
            <p:ph idx="1" type="body"/>
          </p:nvPr>
        </p:nvSpPr>
        <p:spPr>
          <a:xfrm>
            <a:off x="314325" y="1460310"/>
            <a:ext cx="11601450" cy="51119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>
                <a:latin typeface="Arial"/>
                <a:ea typeface="Arial"/>
                <a:cs typeface="Arial"/>
                <a:sym typeface="Arial"/>
              </a:rPr>
              <a:t>Метафора – механизм семантической эволюции: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 sz="2800">
                <a:latin typeface="Arial"/>
                <a:ea typeface="Arial"/>
                <a:cs typeface="Arial"/>
                <a:sym typeface="Arial"/>
              </a:rPr>
              <a:t>Русск. </a:t>
            </a:r>
            <a:r>
              <a:rPr i="1" lang="ru-RU" sz="2800">
                <a:latin typeface="Arial"/>
                <a:ea typeface="Arial"/>
                <a:cs typeface="Arial"/>
                <a:sym typeface="Arial"/>
              </a:rPr>
              <a:t>око</a:t>
            </a:r>
            <a:r>
              <a:rPr lang="ru-RU" sz="2800">
                <a:latin typeface="Arial"/>
                <a:ea typeface="Arial"/>
                <a:cs typeface="Arial"/>
                <a:sym typeface="Arial"/>
              </a:rPr>
              <a:t> было вымещено существительным </a:t>
            </a:r>
            <a:r>
              <a:rPr i="1" lang="ru-RU" sz="2800">
                <a:latin typeface="Arial"/>
                <a:ea typeface="Arial"/>
                <a:cs typeface="Arial"/>
                <a:sym typeface="Arial"/>
              </a:rPr>
              <a:t>глаз</a:t>
            </a:r>
            <a:r>
              <a:rPr lang="ru-RU" sz="2800">
                <a:latin typeface="Arial"/>
                <a:ea typeface="Arial"/>
                <a:cs typeface="Arial"/>
                <a:sym typeface="Arial"/>
              </a:rPr>
              <a:t> (&lt;‘шар’) к XVI веку, а сейчас, помимо нейтрального </a:t>
            </a:r>
            <a:r>
              <a:rPr i="1" lang="ru-RU" sz="2800">
                <a:latin typeface="Arial"/>
                <a:ea typeface="Arial"/>
                <a:cs typeface="Arial"/>
                <a:sym typeface="Arial"/>
              </a:rPr>
              <a:t>глаз,</a:t>
            </a:r>
            <a:r>
              <a:rPr lang="ru-RU" sz="2800">
                <a:latin typeface="Arial"/>
                <a:ea typeface="Arial"/>
                <a:cs typeface="Arial"/>
                <a:sym typeface="Arial"/>
              </a:rPr>
              <a:t> употребляется и сленговое </a:t>
            </a:r>
            <a:r>
              <a:rPr i="1" lang="ru-RU" sz="2800">
                <a:latin typeface="Arial"/>
                <a:ea typeface="Arial"/>
                <a:cs typeface="Arial"/>
                <a:sym typeface="Arial"/>
              </a:rPr>
              <a:t>шар</a:t>
            </a:r>
            <a:r>
              <a:rPr lang="ru-RU" sz="2800">
                <a:latin typeface="Arial"/>
                <a:ea typeface="Arial"/>
                <a:cs typeface="Arial"/>
                <a:sym typeface="Arial"/>
              </a:rPr>
              <a:t> (ср. </a:t>
            </a:r>
            <a:r>
              <a:rPr i="1" lang="ru-RU" sz="2800">
                <a:latin typeface="Arial"/>
                <a:ea typeface="Arial"/>
                <a:cs typeface="Arial"/>
                <a:sym typeface="Arial"/>
              </a:rPr>
              <a:t>выкатить шары</a:t>
            </a:r>
            <a:r>
              <a:rPr lang="ru-RU" sz="2800"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 sz="2800">
                <a:latin typeface="Arial"/>
                <a:ea typeface="Arial"/>
                <a:cs typeface="Arial"/>
                <a:sym typeface="Arial"/>
              </a:rPr>
              <a:t>Нем. </a:t>
            </a:r>
            <a:r>
              <a:rPr i="1" lang="ru-RU" sz="2800">
                <a:latin typeface="Arial"/>
                <a:ea typeface="Arial"/>
                <a:cs typeface="Arial"/>
                <a:sym typeface="Arial"/>
              </a:rPr>
              <a:t>Kopf</a:t>
            </a:r>
            <a:r>
              <a:rPr lang="ru-RU" sz="2800">
                <a:latin typeface="Arial"/>
                <a:ea typeface="Arial"/>
                <a:cs typeface="Arial"/>
                <a:sym typeface="Arial"/>
              </a:rPr>
              <a:t>, фр. </a:t>
            </a:r>
            <a:r>
              <a:rPr i="1" lang="ru-RU" sz="2800">
                <a:latin typeface="Arial"/>
                <a:ea typeface="Arial"/>
                <a:cs typeface="Arial"/>
                <a:sym typeface="Arial"/>
              </a:rPr>
              <a:t>tête </a:t>
            </a:r>
            <a:r>
              <a:rPr lang="ru-RU" sz="2800">
                <a:latin typeface="Arial"/>
                <a:ea typeface="Arial"/>
                <a:cs typeface="Arial"/>
                <a:sym typeface="Arial"/>
              </a:rPr>
              <a:t>‘голова’ восходят к значению ‘горшок, кастрюля’</a:t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indent="-508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>
                <a:latin typeface="Arial"/>
                <a:ea typeface="Arial"/>
                <a:cs typeface="Arial"/>
                <a:sym typeface="Arial"/>
              </a:rPr>
              <a:t>В фокусе внимания то, как одно значение переходит в другое, а не синхронная полисемия.</a:t>
            </a:r>
            <a:endParaRPr/>
          </a:p>
        </p:txBody>
      </p:sp>
      <p:sp>
        <p:nvSpPr>
          <p:cNvPr id="188" name="Google Shape;188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3"/>
          <p:cNvSpPr txBox="1"/>
          <p:nvPr>
            <p:ph type="title"/>
          </p:nvPr>
        </p:nvSpPr>
        <p:spPr>
          <a:xfrm>
            <a:off x="381000" y="351271"/>
            <a:ext cx="10515600" cy="9734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Arial"/>
              <a:buNone/>
            </a:pPr>
            <a:r>
              <a:rPr lang="ru-RU">
                <a:solidFill>
                  <a:srgbClr val="741B47"/>
                </a:solidFill>
                <a:latin typeface="Arial"/>
                <a:ea typeface="Arial"/>
                <a:cs typeface="Arial"/>
                <a:sym typeface="Arial"/>
              </a:rPr>
              <a:t>Метафора</a:t>
            </a:r>
            <a:r>
              <a:rPr lang="ru-RU">
                <a:solidFill>
                  <a:srgbClr val="741B47"/>
                </a:solidFill>
                <a:latin typeface="Arial"/>
                <a:ea typeface="Arial"/>
                <a:cs typeface="Arial"/>
                <a:sym typeface="Arial"/>
              </a:rPr>
              <a:t>: взгляд философов</a:t>
            </a:r>
            <a:endParaRPr>
              <a:solidFill>
                <a:srgbClr val="741B47"/>
              </a:solidFill>
            </a:endParaRPr>
          </a:p>
        </p:txBody>
      </p:sp>
      <p:sp>
        <p:nvSpPr>
          <p:cNvPr id="195" name="Google Shape;195;p13"/>
          <p:cNvSpPr txBox="1"/>
          <p:nvPr>
            <p:ph idx="1" type="body"/>
          </p:nvPr>
        </p:nvSpPr>
        <p:spPr>
          <a:xfrm>
            <a:off x="381000" y="1330256"/>
            <a:ext cx="11672456" cy="5339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>
                <a:latin typeface="Arial"/>
                <a:ea typeface="Arial"/>
                <a:cs typeface="Arial"/>
                <a:sym typeface="Arial"/>
              </a:rPr>
              <a:t>Джон Серль (John Searle), Пол Грайс (Paul Grice)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>
                <a:latin typeface="Arial"/>
                <a:ea typeface="Arial"/>
                <a:cs typeface="Arial"/>
                <a:sym typeface="Arial"/>
              </a:rPr>
              <a:t>Метафора как чисто лингвистический феномен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>
                <a:latin typeface="Arial"/>
                <a:ea typeface="Arial"/>
                <a:cs typeface="Arial"/>
                <a:sym typeface="Arial"/>
              </a:rPr>
              <a:t>Фигура речи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 sz="2800">
                <a:latin typeface="Arial"/>
                <a:ea typeface="Arial"/>
                <a:cs typeface="Arial"/>
                <a:sym typeface="Arial"/>
              </a:rPr>
              <a:t>Процесс восприятия метафоры: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-"/>
            </a:pPr>
            <a:r>
              <a:rPr lang="ru-RU">
                <a:latin typeface="Arial"/>
                <a:ea typeface="Arial"/>
                <a:cs typeface="Arial"/>
                <a:sym typeface="Arial"/>
              </a:rPr>
              <a:t>убедиться, что буквальное значение не подходит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-"/>
            </a:pPr>
            <a:r>
              <a:rPr lang="ru-RU">
                <a:latin typeface="Arial"/>
                <a:ea typeface="Arial"/>
                <a:cs typeface="Arial"/>
                <a:sym typeface="Arial"/>
              </a:rPr>
              <a:t>п</a:t>
            </a:r>
            <a:r>
              <a:rPr lang="ru-RU" sz="2800">
                <a:latin typeface="Arial"/>
                <a:ea typeface="Arial"/>
                <a:cs typeface="Arial"/>
                <a:sym typeface="Arial"/>
              </a:rPr>
              <a:t>оскольку мы верим, что говорящий не хочет ввести нас в заблуждение, мы подбираем другие значения для слов, буквальное прочтение которых не дало осмысленных результатов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>
                <a:latin typeface="Arial"/>
                <a:ea typeface="Arial"/>
                <a:cs typeface="Arial"/>
                <a:sym typeface="Arial"/>
              </a:rPr>
              <a:t>В таком случае метафоры не производятся автоматически, а порождаются алгоритмически в процессе речи</a:t>
            </a:r>
            <a:r>
              <a:rPr lang="ru-RU" sz="2800">
                <a:latin typeface="Arial"/>
                <a:ea typeface="Arial"/>
                <a:cs typeface="Arial"/>
                <a:sym typeface="Arial"/>
              </a:rPr>
              <a:t> 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6" name="Google Shape;19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17698" y="503093"/>
            <a:ext cx="1264502" cy="18761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216330" y="503093"/>
            <a:ext cx="1546178" cy="184352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4"/>
          <p:cNvSpPr txBox="1"/>
          <p:nvPr>
            <p:ph type="title"/>
          </p:nvPr>
        </p:nvSpPr>
        <p:spPr>
          <a:xfrm>
            <a:off x="273727" y="365125"/>
            <a:ext cx="9708473" cy="7986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960"/>
              <a:buFont typeface="Arial"/>
              <a:buNone/>
            </a:pPr>
            <a:r>
              <a:rPr lang="ru-RU" sz="3459">
                <a:solidFill>
                  <a:srgbClr val="741B47"/>
                </a:solidFill>
                <a:latin typeface="Arial"/>
                <a:ea typeface="Arial"/>
                <a:cs typeface="Arial"/>
                <a:sym typeface="Arial"/>
              </a:rPr>
              <a:t>Метафора с позиций когнитивной лингвистики</a:t>
            </a:r>
            <a:endParaRPr sz="3459">
              <a:solidFill>
                <a:srgbClr val="741B47"/>
              </a:solidFill>
            </a:endParaRPr>
          </a:p>
        </p:txBody>
      </p:sp>
      <p:sp>
        <p:nvSpPr>
          <p:cNvPr id="205" name="Google Shape;205;p14"/>
          <p:cNvSpPr txBox="1"/>
          <p:nvPr>
            <p:ph idx="1" type="body"/>
          </p:nvPr>
        </p:nvSpPr>
        <p:spPr>
          <a:xfrm>
            <a:off x="200025" y="1400175"/>
            <a:ext cx="11772900" cy="5089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ru-RU" sz="2600">
                <a:latin typeface="Arial"/>
                <a:ea typeface="Arial"/>
                <a:cs typeface="Arial"/>
                <a:sym typeface="Arial"/>
              </a:rPr>
              <a:t>Лакофф, Джонсон — </a:t>
            </a:r>
            <a:r>
              <a:rPr i="1" lang="ru-RU" sz="2600">
                <a:latin typeface="Arial"/>
                <a:ea typeface="Arial"/>
                <a:cs typeface="Arial"/>
                <a:sym typeface="Arial"/>
              </a:rPr>
              <a:t>Метафоры, которыми мы живем</a:t>
            </a:r>
            <a:r>
              <a:rPr lang="ru-RU" sz="2600">
                <a:latin typeface="Arial"/>
                <a:ea typeface="Arial"/>
                <a:cs typeface="Arial"/>
                <a:sym typeface="Arial"/>
              </a:rPr>
              <a:t> (1980)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ru-RU" sz="2600">
                <a:latin typeface="Arial"/>
                <a:ea typeface="Arial"/>
                <a:cs typeface="Arial"/>
                <a:sym typeface="Arial"/>
              </a:rPr>
              <a:t>Ре-интерпретация метафоры:</a:t>
            </a:r>
            <a:endParaRPr sz="2600">
              <a:latin typeface="Arial"/>
              <a:ea typeface="Arial"/>
              <a:cs typeface="Arial"/>
              <a:sym typeface="Arial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t/>
            </a:r>
            <a:endParaRPr sz="2600"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ru-RU" sz="2600">
                <a:latin typeface="Arial"/>
                <a:ea typeface="Arial"/>
                <a:cs typeface="Arial"/>
                <a:sym typeface="Arial"/>
              </a:rPr>
              <a:t>Метафоры существуют не только в риторике и поэтике</a:t>
            </a:r>
            <a:endParaRPr sz="2600"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ru-RU" sz="2600">
                <a:latin typeface="Arial"/>
                <a:ea typeface="Arial"/>
                <a:cs typeface="Arial"/>
                <a:sym typeface="Arial"/>
              </a:rPr>
              <a:t>Метафора – это регулярный когнитивный феномен</a:t>
            </a:r>
            <a:endParaRPr sz="2600"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ru-RU" sz="2600">
                <a:latin typeface="Arial"/>
                <a:ea typeface="Arial"/>
                <a:cs typeface="Arial"/>
                <a:sym typeface="Arial"/>
              </a:rPr>
              <a:t>Наше сознание метафорично, а язык просто это отражает</a:t>
            </a:r>
            <a:endParaRPr sz="2600"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ru-RU" sz="2600">
                <a:latin typeface="Arial"/>
                <a:ea typeface="Arial"/>
                <a:cs typeface="Arial"/>
                <a:sym typeface="Arial"/>
              </a:rPr>
              <a:t>Изучая метафоры в языке, мы изучаем наше метафорическое мышление</a:t>
            </a:r>
            <a:endParaRPr sz="26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6" name="Google Shape;206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60455" y="314442"/>
            <a:ext cx="1466850" cy="1905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5"/>
          <p:cNvSpPr txBox="1"/>
          <p:nvPr>
            <p:ph type="title"/>
          </p:nvPr>
        </p:nvSpPr>
        <p:spPr>
          <a:xfrm>
            <a:off x="314324" y="276591"/>
            <a:ext cx="11530013" cy="10158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None/>
            </a:pPr>
            <a:r>
              <a:rPr lang="ru-RU">
                <a:solidFill>
                  <a:srgbClr val="741B47"/>
                </a:solidFill>
                <a:latin typeface="Arial"/>
                <a:ea typeface="Arial"/>
                <a:cs typeface="Arial"/>
                <a:sym typeface="Arial"/>
              </a:rPr>
              <a:t>Конвенциональные vs. поэтические метафоры</a:t>
            </a:r>
            <a:endParaRPr>
              <a:solidFill>
                <a:srgbClr val="741B4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5"/>
          <p:cNvSpPr txBox="1"/>
          <p:nvPr>
            <p:ph idx="1" type="body"/>
          </p:nvPr>
        </p:nvSpPr>
        <p:spPr>
          <a:xfrm>
            <a:off x="314325" y="1948721"/>
            <a:ext cx="11530013" cy="46326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>
                <a:latin typeface="Arial"/>
                <a:ea typeface="Arial"/>
                <a:cs typeface="Arial"/>
                <a:sym typeface="Arial"/>
              </a:rPr>
              <a:t>Поэтические («живые») метафоры – в художественных произведениях, отражают индивидуальное сознание автора.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>
                <a:latin typeface="Arial"/>
                <a:ea typeface="Arial"/>
                <a:cs typeface="Arial"/>
                <a:sym typeface="Arial"/>
              </a:rPr>
              <a:t>Конвенциональные («мертвые») метафоры – в повседневной речи, не ощущаются носителями как метафоры, используются в готовом виде и не порождаются в процессе речи. С системной, лингвистической точки зрения они интереснее, поскольку отражают особенности сознания всего языкового сообщества.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6"/>
          <p:cNvSpPr txBox="1"/>
          <p:nvPr>
            <p:ph type="title"/>
          </p:nvPr>
        </p:nvSpPr>
        <p:spPr>
          <a:xfrm>
            <a:off x="314325" y="35083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Arial"/>
              <a:buNone/>
            </a:pPr>
            <a:r>
              <a:rPr lang="ru-RU">
                <a:solidFill>
                  <a:srgbClr val="741B47"/>
                </a:solidFill>
                <a:latin typeface="Arial"/>
                <a:ea typeface="Arial"/>
                <a:cs typeface="Arial"/>
                <a:sym typeface="Arial"/>
              </a:rPr>
              <a:t>Метафора: Cross-domain mapping</a:t>
            </a:r>
            <a:endParaRPr>
              <a:solidFill>
                <a:srgbClr val="741B4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16"/>
          <p:cNvSpPr txBox="1"/>
          <p:nvPr>
            <p:ph idx="1" type="body"/>
          </p:nvPr>
        </p:nvSpPr>
        <p:spPr>
          <a:xfrm>
            <a:off x="314325" y="1825625"/>
            <a:ext cx="11039475" cy="428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>
                <a:latin typeface="Arial"/>
                <a:ea typeface="Arial"/>
                <a:cs typeface="Arial"/>
                <a:sym typeface="Arial"/>
              </a:rPr>
              <a:t>Структурирование одного домена в терминах другого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3" name="Google Shape;223;p16"/>
          <p:cNvGrpSpPr/>
          <p:nvPr/>
        </p:nvGrpSpPr>
        <p:grpSpPr>
          <a:xfrm>
            <a:off x="838200" y="3282846"/>
            <a:ext cx="9344488" cy="1742493"/>
            <a:chOff x="1336734" y="2423037"/>
            <a:chExt cx="9344488" cy="1742493"/>
          </a:xfrm>
        </p:grpSpPr>
        <p:sp>
          <p:nvSpPr>
            <p:cNvPr id="224" name="Google Shape;224;p16"/>
            <p:cNvSpPr/>
            <p:nvPr/>
          </p:nvSpPr>
          <p:spPr>
            <a:xfrm>
              <a:off x="1336734" y="2423037"/>
              <a:ext cx="2971800" cy="1060554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accent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p16"/>
            <p:cNvSpPr txBox="1"/>
            <p:nvPr/>
          </p:nvSpPr>
          <p:spPr>
            <a:xfrm>
              <a:off x="8452372" y="3703865"/>
              <a:ext cx="2228850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ru-RU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Target domain</a:t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16"/>
            <p:cNvSpPr txBox="1"/>
            <p:nvPr/>
          </p:nvSpPr>
          <p:spPr>
            <a:xfrm>
              <a:off x="1589146" y="3663949"/>
              <a:ext cx="2719388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ru-RU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Source domain</a:t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16"/>
            <p:cNvSpPr/>
            <p:nvPr/>
          </p:nvSpPr>
          <p:spPr>
            <a:xfrm>
              <a:off x="5211027" y="2798653"/>
              <a:ext cx="2243137" cy="517744"/>
            </a:xfrm>
            <a:prstGeom prst="rightArrow">
              <a:avLst>
                <a:gd fmla="val 50000" name="adj1"/>
                <a:gd fmla="val 50000" name="adj2"/>
              </a:avLst>
            </a:prstGeom>
            <a:noFill/>
            <a:ln cap="flat" cmpd="sng" w="38100">
              <a:solidFill>
                <a:srgbClr val="C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8" name="Google Shape;228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229" name="Google Shape;229;p16"/>
          <p:cNvSpPr/>
          <p:nvPr/>
        </p:nvSpPr>
        <p:spPr>
          <a:xfrm>
            <a:off x="7778033" y="3132945"/>
            <a:ext cx="2580461" cy="1390813"/>
          </a:xfrm>
          <a:prstGeom prst="cloud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7"/>
          <p:cNvSpPr txBox="1"/>
          <p:nvPr>
            <p:ph type="title"/>
          </p:nvPr>
        </p:nvSpPr>
        <p:spPr>
          <a:xfrm>
            <a:off x="576262" y="257680"/>
            <a:ext cx="10515600" cy="826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800"/>
              <a:buFont typeface="Calibri"/>
              <a:buNone/>
            </a:pPr>
            <a:r>
              <a:rPr lang="ru-RU" sz="4800">
                <a:solidFill>
                  <a:srgbClr val="741B47"/>
                </a:solidFill>
                <a:latin typeface="Calibri"/>
                <a:ea typeface="Calibri"/>
                <a:cs typeface="Calibri"/>
                <a:sym typeface="Calibri"/>
              </a:rPr>
              <a:t>План</a:t>
            </a:r>
            <a:endParaRPr>
              <a:solidFill>
                <a:srgbClr val="741B47"/>
              </a:solidFill>
            </a:endParaRPr>
          </a:p>
        </p:txBody>
      </p:sp>
      <p:sp>
        <p:nvSpPr>
          <p:cNvPr id="236" name="Google Shape;236;p17"/>
          <p:cNvSpPr txBox="1"/>
          <p:nvPr>
            <p:ph idx="1" type="body"/>
          </p:nvPr>
        </p:nvSpPr>
        <p:spPr>
          <a:xfrm>
            <a:off x="576262" y="1125490"/>
            <a:ext cx="11039475" cy="53201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Arial"/>
              <a:buNone/>
            </a:pPr>
            <a:r>
              <a:rPr lang="ru-RU">
                <a:solidFill>
                  <a:srgbClr val="D5A6BD"/>
                </a:solidFill>
              </a:rPr>
              <a:t>Введение: неоднозначность как свойство языка</a:t>
            </a:r>
            <a:endParaRPr>
              <a:solidFill>
                <a:srgbClr val="D5A6BD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ru-RU">
                <a:solidFill>
                  <a:srgbClr val="D5A6BD"/>
                </a:solidFill>
              </a:rPr>
              <a:t>Метафора</a:t>
            </a:r>
            <a:endParaRPr>
              <a:solidFill>
                <a:srgbClr val="D5A6BD"/>
              </a:solidFill>
            </a:endParaRPr>
          </a:p>
          <a:p>
            <a:pPr indent="-228600" lvl="0" marL="228600" rtl="0" algn="l">
              <a:spcBef>
                <a:spcPts val="1000"/>
              </a:spcBef>
              <a:spcAft>
                <a:spcPts val="0"/>
              </a:spcAft>
              <a:buClr>
                <a:srgbClr val="D5A6BD"/>
              </a:buClr>
              <a:buSzPts val="2800"/>
              <a:buChar char="•"/>
            </a:pPr>
            <a:r>
              <a:rPr lang="ru-RU">
                <a:solidFill>
                  <a:srgbClr val="D5A6BD"/>
                </a:solidFill>
              </a:rPr>
              <a:t>Традиционный vs. когнитивный взгляд</a:t>
            </a:r>
            <a:endParaRPr>
              <a:solidFill>
                <a:srgbClr val="D5A6BD"/>
              </a:solidFill>
            </a:endParaRPr>
          </a:p>
          <a:p>
            <a:pPr indent="-228600" lvl="0" marL="228600" rtl="0" algn="l">
              <a:spcBef>
                <a:spcPts val="1000"/>
              </a:spcBef>
              <a:spcAft>
                <a:spcPts val="0"/>
              </a:spcAft>
              <a:buClr>
                <a:srgbClr val="D5A6BD"/>
              </a:buClr>
              <a:buSzPts val="2800"/>
              <a:buChar char="•"/>
            </a:pPr>
            <a:r>
              <a:rPr lang="ru-RU">
                <a:solidFill>
                  <a:srgbClr val="D5A6BD"/>
                </a:solidFill>
              </a:rPr>
              <a:t>Типы и свойства метафор</a:t>
            </a:r>
            <a:endParaRPr>
              <a:solidFill>
                <a:srgbClr val="D5A6BD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Arial"/>
              <a:buNone/>
            </a:pPr>
            <a:r>
              <a:rPr lang="ru-RU">
                <a:solidFill>
                  <a:srgbClr val="741B47"/>
                </a:solidFill>
              </a:rPr>
              <a:t>Метонимия</a:t>
            </a:r>
            <a:endParaRPr>
              <a:solidFill>
                <a:srgbClr val="741B47"/>
              </a:solidFill>
            </a:endParaRPr>
          </a:p>
          <a:p>
            <a:pPr indent="-228600" lvl="0" marL="228600" rtl="0" algn="l">
              <a:spcBef>
                <a:spcPts val="1000"/>
              </a:spcBef>
              <a:spcAft>
                <a:spcPts val="0"/>
              </a:spcAft>
              <a:buClr>
                <a:srgbClr val="741B47"/>
              </a:buClr>
              <a:buSzPts val="2800"/>
              <a:buChar char="•"/>
            </a:pPr>
            <a:r>
              <a:rPr lang="ru-RU">
                <a:solidFill>
                  <a:srgbClr val="741B47"/>
                </a:solidFill>
              </a:rPr>
              <a:t>Традиционный vs. когнитивный взгляд</a:t>
            </a:r>
            <a:endParaRPr>
              <a:solidFill>
                <a:srgbClr val="741B47"/>
              </a:solidFill>
            </a:endParaRPr>
          </a:p>
          <a:p>
            <a:pPr indent="-228600" lvl="0" marL="228600" rtl="0" algn="l">
              <a:spcBef>
                <a:spcPts val="1000"/>
              </a:spcBef>
              <a:spcAft>
                <a:spcPts val="0"/>
              </a:spcAft>
              <a:buClr>
                <a:srgbClr val="741B47"/>
              </a:buClr>
              <a:buSzPts val="2800"/>
              <a:buChar char="•"/>
            </a:pPr>
            <a:r>
              <a:rPr lang="ru-RU">
                <a:solidFill>
                  <a:srgbClr val="741B47"/>
                </a:solidFill>
              </a:rPr>
              <a:t>Типы и свойства метонимий</a:t>
            </a:r>
            <a:endParaRPr>
              <a:solidFill>
                <a:srgbClr val="741B47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Arial"/>
              <a:buNone/>
            </a:pPr>
            <a:r>
              <a:rPr lang="ru-RU">
                <a:solidFill>
                  <a:srgbClr val="D5A6BD"/>
                </a:solidFill>
              </a:rPr>
              <a:t>Ресурсы: БД семантических сдвигов</a:t>
            </a:r>
            <a:endParaRPr>
              <a:solidFill>
                <a:srgbClr val="D5A6BD"/>
              </a:solidFill>
            </a:endParaRPr>
          </a:p>
        </p:txBody>
      </p:sp>
      <p:sp>
        <p:nvSpPr>
          <p:cNvPr id="237" name="Google Shape;237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8"/>
          <p:cNvSpPr txBox="1"/>
          <p:nvPr>
            <p:ph type="title"/>
          </p:nvPr>
        </p:nvSpPr>
        <p:spPr>
          <a:xfrm>
            <a:off x="467080" y="310534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Arial"/>
              <a:buNone/>
            </a:pPr>
            <a:r>
              <a:rPr lang="ru-RU">
                <a:solidFill>
                  <a:srgbClr val="741B47"/>
                </a:solidFill>
                <a:latin typeface="Arial"/>
                <a:ea typeface="Arial"/>
                <a:cs typeface="Arial"/>
                <a:sym typeface="Arial"/>
              </a:rPr>
              <a:t>Метонимия: традиционный взгляд</a:t>
            </a:r>
            <a:endParaRPr>
              <a:solidFill>
                <a:srgbClr val="741B47"/>
              </a:solidFill>
            </a:endParaRPr>
          </a:p>
        </p:txBody>
      </p:sp>
      <p:sp>
        <p:nvSpPr>
          <p:cNvPr id="243" name="Google Shape;243;p18"/>
          <p:cNvSpPr txBox="1"/>
          <p:nvPr>
            <p:ph idx="1" type="body"/>
          </p:nvPr>
        </p:nvSpPr>
        <p:spPr>
          <a:xfrm>
            <a:off x="314325" y="1733266"/>
            <a:ext cx="11327215" cy="48995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>
                <a:latin typeface="Arial"/>
                <a:ea typeface="Arial"/>
                <a:cs typeface="Arial"/>
                <a:sym typeface="Arial"/>
              </a:rPr>
              <a:t>Метонимия – это фигура речи, наравне со сравнением, метафорой, гиперболой и др.</a:t>
            </a:r>
            <a:endParaRPr i="1" sz="2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i="1" lang="ru-RU">
                <a:latin typeface="Arial"/>
                <a:ea typeface="Arial"/>
                <a:cs typeface="Arial"/>
                <a:sym typeface="Arial"/>
              </a:rPr>
              <a:t>Весь зал</a:t>
            </a:r>
            <a:r>
              <a:rPr lang="ru-RU">
                <a:latin typeface="Arial"/>
                <a:ea typeface="Arial"/>
                <a:cs typeface="Arial"/>
                <a:sym typeface="Arial"/>
              </a:rPr>
              <a:t> аплодировал.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>
                <a:latin typeface="Arial"/>
                <a:ea typeface="Arial"/>
                <a:cs typeface="Arial"/>
                <a:sym typeface="Arial"/>
              </a:rPr>
              <a:t>Это лучшие </a:t>
            </a:r>
            <a:r>
              <a:rPr i="1" lang="ru-RU">
                <a:latin typeface="Arial"/>
                <a:ea typeface="Arial"/>
                <a:cs typeface="Arial"/>
                <a:sym typeface="Arial"/>
              </a:rPr>
              <a:t>умы</a:t>
            </a:r>
            <a:r>
              <a:rPr lang="ru-RU">
                <a:latin typeface="Arial"/>
                <a:ea typeface="Arial"/>
                <a:cs typeface="Arial"/>
                <a:sym typeface="Arial"/>
              </a:rPr>
              <a:t> нашего университета.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9"/>
          <p:cNvSpPr txBox="1"/>
          <p:nvPr>
            <p:ph type="title"/>
          </p:nvPr>
        </p:nvSpPr>
        <p:spPr>
          <a:xfrm>
            <a:off x="491836" y="211282"/>
            <a:ext cx="10515600" cy="10896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Arial"/>
              <a:buNone/>
            </a:pPr>
            <a:r>
              <a:rPr lang="ru-RU">
                <a:solidFill>
                  <a:srgbClr val="741B47"/>
                </a:solidFill>
                <a:latin typeface="Arial"/>
                <a:ea typeface="Arial"/>
                <a:cs typeface="Arial"/>
                <a:sym typeface="Arial"/>
              </a:rPr>
              <a:t>Метонимия: новый взгляд</a:t>
            </a:r>
            <a:endParaRPr>
              <a:solidFill>
                <a:srgbClr val="741B47"/>
              </a:solidFill>
            </a:endParaRPr>
          </a:p>
        </p:txBody>
      </p:sp>
      <p:sp>
        <p:nvSpPr>
          <p:cNvPr id="250" name="Google Shape;250;p19"/>
          <p:cNvSpPr txBox="1"/>
          <p:nvPr>
            <p:ph idx="1" type="body"/>
          </p:nvPr>
        </p:nvSpPr>
        <p:spPr>
          <a:xfrm>
            <a:off x="491836" y="1425287"/>
            <a:ext cx="10515600" cy="51816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>
                <a:latin typeface="Arial"/>
                <a:ea typeface="Arial"/>
                <a:cs typeface="Arial"/>
                <a:sym typeface="Arial"/>
              </a:rPr>
              <a:t>Ronald Langacker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>
                <a:latin typeface="Arial"/>
                <a:ea typeface="Arial"/>
                <a:cs typeface="Arial"/>
                <a:sym typeface="Arial"/>
              </a:rPr>
              <a:t>Метонимия – регулярный когнитивный феномен,</a:t>
            </a:r>
            <a:br>
              <a:rPr lang="ru-RU">
                <a:latin typeface="Arial"/>
                <a:ea typeface="Arial"/>
                <a:cs typeface="Arial"/>
                <a:sym typeface="Arial"/>
              </a:rPr>
            </a:br>
            <a:r>
              <a:rPr lang="ru-RU">
                <a:latin typeface="Arial"/>
                <a:ea typeface="Arial"/>
                <a:cs typeface="Arial"/>
                <a:sym typeface="Arial"/>
              </a:rPr>
              <a:t>как и метафора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>
                <a:latin typeface="Arial"/>
                <a:ea typeface="Arial"/>
                <a:cs typeface="Arial"/>
                <a:sym typeface="Arial"/>
              </a:rPr>
              <a:t>Cognitive salience (когнитивная выделенность) – основной принцип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>
                <a:latin typeface="Arial"/>
                <a:ea typeface="Arial"/>
                <a:cs typeface="Arial"/>
                <a:sym typeface="Arial"/>
              </a:rPr>
              <a:t>Самый распространенный тип: часть – целое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>
                <a:latin typeface="Arial"/>
                <a:ea typeface="Arial"/>
                <a:cs typeface="Arial"/>
                <a:sym typeface="Arial"/>
              </a:rPr>
              <a:t>выбираем наиболее характерную черту и используем ее в качестве обозначения объекта целиком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1" name="Google Shape;251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86046" y="211282"/>
            <a:ext cx="2219325" cy="20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"/>
          <p:cNvSpPr txBox="1"/>
          <p:nvPr>
            <p:ph type="title"/>
          </p:nvPr>
        </p:nvSpPr>
        <p:spPr>
          <a:xfrm>
            <a:off x="576262" y="257680"/>
            <a:ext cx="10515600" cy="826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800"/>
              <a:buFont typeface="Calibri"/>
              <a:buNone/>
            </a:pPr>
            <a:r>
              <a:rPr lang="ru-RU" sz="4800">
                <a:solidFill>
                  <a:srgbClr val="741B47"/>
                </a:solidFill>
                <a:latin typeface="Calibri"/>
                <a:ea typeface="Calibri"/>
                <a:cs typeface="Calibri"/>
                <a:sym typeface="Calibri"/>
              </a:rPr>
              <a:t>План</a:t>
            </a:r>
            <a:endParaRPr>
              <a:solidFill>
                <a:srgbClr val="741B47"/>
              </a:solidFill>
            </a:endParaRPr>
          </a:p>
        </p:txBody>
      </p:sp>
      <p:sp>
        <p:nvSpPr>
          <p:cNvPr id="111" name="Google Shape;111;p2"/>
          <p:cNvSpPr txBox="1"/>
          <p:nvPr>
            <p:ph idx="1" type="body"/>
          </p:nvPr>
        </p:nvSpPr>
        <p:spPr>
          <a:xfrm>
            <a:off x="576262" y="1125490"/>
            <a:ext cx="11039475" cy="53201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>
                <a:solidFill>
                  <a:srgbClr val="A64D79"/>
                </a:solidFill>
              </a:rPr>
              <a:t>Введение:</a:t>
            </a:r>
            <a:r>
              <a:rPr lang="ru-RU"/>
              <a:t> неоднозначность как свойство языка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>
                <a:solidFill>
                  <a:srgbClr val="A64D79"/>
                </a:solidFill>
              </a:rPr>
              <a:t>Метафора</a:t>
            </a:r>
            <a:endParaRPr>
              <a:solidFill>
                <a:srgbClr val="A64D79"/>
              </a:solidFill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Традиционный vs. когнитивный взгляд</a:t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>
                <a:solidFill>
                  <a:srgbClr val="C27BA0"/>
                </a:solidFill>
              </a:rPr>
              <a:t>Метонимия</a:t>
            </a:r>
            <a:endParaRPr>
              <a:solidFill>
                <a:srgbClr val="C27BA0"/>
              </a:solidFill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Традиционный vs. когнитивный взгляд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/>
              <a:t>Ресурсы: БД семантических сдвигов</a:t>
            </a:r>
            <a:endParaRPr/>
          </a:p>
        </p:txBody>
      </p:sp>
      <p:sp>
        <p:nvSpPr>
          <p:cNvPr id="112" name="Google Shape;112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0"/>
          <p:cNvSpPr txBox="1"/>
          <p:nvPr>
            <p:ph type="title"/>
          </p:nvPr>
        </p:nvSpPr>
        <p:spPr>
          <a:xfrm>
            <a:off x="467080" y="310535"/>
            <a:ext cx="10515600" cy="9450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Arial"/>
              <a:buNone/>
            </a:pPr>
            <a:r>
              <a:rPr lang="ru-RU">
                <a:solidFill>
                  <a:srgbClr val="741B47"/>
                </a:solidFill>
                <a:latin typeface="Arial"/>
                <a:ea typeface="Arial"/>
                <a:cs typeface="Arial"/>
                <a:sym typeface="Arial"/>
              </a:rPr>
              <a:t>Метонимия: новый взгляд</a:t>
            </a:r>
            <a:endParaRPr>
              <a:solidFill>
                <a:srgbClr val="741B47"/>
              </a:solidFill>
            </a:endParaRPr>
          </a:p>
        </p:txBody>
      </p:sp>
      <p:sp>
        <p:nvSpPr>
          <p:cNvPr id="258" name="Google Shape;258;p20"/>
          <p:cNvSpPr txBox="1"/>
          <p:nvPr>
            <p:ph idx="1" type="body"/>
          </p:nvPr>
        </p:nvSpPr>
        <p:spPr>
          <a:xfrm>
            <a:off x="314325" y="1473958"/>
            <a:ext cx="11327215" cy="51588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>
                <a:latin typeface="Arial"/>
                <a:ea typeface="Arial"/>
                <a:cs typeface="Arial"/>
                <a:sym typeface="Arial"/>
              </a:rPr>
              <a:t>Джордж Лакофф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>
                <a:latin typeface="Arial"/>
                <a:ea typeface="Arial"/>
                <a:cs typeface="Arial"/>
                <a:sym typeface="Arial"/>
              </a:rPr>
              <a:t>Метонимия, как и метафора, -- это когнитивный процесс, а не фигура речи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i="1" lang="ru-RU">
                <a:latin typeface="Arial"/>
                <a:ea typeface="Arial"/>
                <a:cs typeface="Arial"/>
                <a:sym typeface="Arial"/>
              </a:rPr>
              <a:t>Metonymic concepts are part of the ordinary, everyday way we think and act as well as talk.</a:t>
            </a:r>
            <a:endParaRPr/>
          </a:p>
          <a:p>
            <a:pPr indent="0" lvl="0" marL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>
                <a:latin typeface="Arial"/>
                <a:ea typeface="Arial"/>
                <a:cs typeface="Arial"/>
                <a:sym typeface="Arial"/>
              </a:rPr>
              <a:t>(Lakoff 1980: 37)</a:t>
            </a:r>
            <a:endParaRPr/>
          </a:p>
        </p:txBody>
      </p:sp>
      <p:pic>
        <p:nvPicPr>
          <p:cNvPr id="259" name="Google Shape;259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71052" y="310535"/>
            <a:ext cx="1466850" cy="1905000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1"/>
          <p:cNvSpPr txBox="1"/>
          <p:nvPr>
            <p:ph type="title"/>
          </p:nvPr>
        </p:nvSpPr>
        <p:spPr>
          <a:xfrm>
            <a:off x="314325" y="255943"/>
            <a:ext cx="10515600" cy="9041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Arial"/>
              <a:buNone/>
            </a:pPr>
            <a:r>
              <a:rPr lang="ru-RU">
                <a:solidFill>
                  <a:srgbClr val="741B47"/>
                </a:solidFill>
                <a:latin typeface="Arial"/>
                <a:ea typeface="Arial"/>
                <a:cs typeface="Arial"/>
                <a:sym typeface="Arial"/>
              </a:rPr>
              <a:t>Метонимия в повседневной жизни</a:t>
            </a:r>
            <a:endParaRPr>
              <a:solidFill>
                <a:srgbClr val="741B47"/>
              </a:solidFill>
            </a:endParaRPr>
          </a:p>
        </p:txBody>
      </p:sp>
      <p:pic>
        <p:nvPicPr>
          <p:cNvPr id="267" name="Google Shape;267;p2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0941" y="3510676"/>
            <a:ext cx="1308620" cy="13086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27051" y="3674448"/>
            <a:ext cx="1209675" cy="98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313806" y="3510676"/>
            <a:ext cx="1328252" cy="1637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2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029318" y="3738565"/>
            <a:ext cx="1613777" cy="1409412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21"/>
          <p:cNvSpPr txBox="1"/>
          <p:nvPr/>
        </p:nvSpPr>
        <p:spPr>
          <a:xfrm>
            <a:off x="314325" y="1487605"/>
            <a:ext cx="11641114" cy="50769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1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21"/>
          <p:cNvSpPr txBox="1"/>
          <p:nvPr/>
        </p:nvSpPr>
        <p:spPr>
          <a:xfrm>
            <a:off x="314325" y="1697162"/>
            <a:ext cx="11327215" cy="43316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ru-RU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Буква М часто используется метонимически: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2"/>
          <p:cNvSpPr txBox="1"/>
          <p:nvPr>
            <p:ph type="title"/>
          </p:nvPr>
        </p:nvSpPr>
        <p:spPr>
          <a:xfrm>
            <a:off x="467080" y="310534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Arial"/>
              <a:buNone/>
            </a:pPr>
            <a:r>
              <a:rPr lang="ru-RU">
                <a:solidFill>
                  <a:srgbClr val="741B47"/>
                </a:solidFill>
                <a:latin typeface="Arial"/>
                <a:ea typeface="Arial"/>
                <a:cs typeface="Arial"/>
                <a:sym typeface="Arial"/>
              </a:rPr>
              <a:t>Метонимия vs. метафора</a:t>
            </a:r>
            <a:endParaRPr>
              <a:solidFill>
                <a:srgbClr val="741B47"/>
              </a:solidFill>
            </a:endParaRPr>
          </a:p>
        </p:txBody>
      </p:sp>
      <p:sp>
        <p:nvSpPr>
          <p:cNvPr id="279" name="Google Shape;279;p22"/>
          <p:cNvSpPr txBox="1"/>
          <p:nvPr>
            <p:ph idx="1" type="body"/>
          </p:nvPr>
        </p:nvSpPr>
        <p:spPr>
          <a:xfrm>
            <a:off x="314325" y="1825626"/>
            <a:ext cx="11327215" cy="48071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i="1" lang="ru-RU">
                <a:latin typeface="Arial"/>
                <a:ea typeface="Arial"/>
                <a:cs typeface="Arial"/>
                <a:sym typeface="Arial"/>
              </a:rPr>
              <a:t>Metaphor and metonymy are different kinds of processes. Metaphor is principally a way of </a:t>
            </a:r>
            <a:r>
              <a:rPr i="1" lang="ru-RU">
                <a:solidFill>
                  <a:srgbClr val="A64D79"/>
                </a:solidFill>
                <a:latin typeface="Arial"/>
                <a:ea typeface="Arial"/>
                <a:cs typeface="Arial"/>
                <a:sym typeface="Arial"/>
              </a:rPr>
              <a:t>conceiving of one thing in terms of another</a:t>
            </a:r>
            <a:r>
              <a:rPr i="1" lang="ru-RU">
                <a:latin typeface="Arial"/>
                <a:ea typeface="Arial"/>
                <a:cs typeface="Arial"/>
                <a:sym typeface="Arial"/>
              </a:rPr>
              <a:t>, and its primary function is understanding. Metonymy, on the other hand, has primarily a referential function, that is, it allows us to </a:t>
            </a:r>
            <a:r>
              <a:rPr i="1" lang="ru-RU">
                <a:solidFill>
                  <a:srgbClr val="A64D79"/>
                </a:solidFill>
                <a:latin typeface="Arial"/>
                <a:ea typeface="Arial"/>
                <a:cs typeface="Arial"/>
                <a:sym typeface="Arial"/>
              </a:rPr>
              <a:t>use one entity to stand for another</a:t>
            </a:r>
            <a:r>
              <a:rPr i="1" lang="ru-RU"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0" lvl="0" marL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>
                <a:latin typeface="Arial"/>
                <a:ea typeface="Arial"/>
                <a:cs typeface="Arial"/>
                <a:sym typeface="Arial"/>
              </a:rPr>
              <a:t>(Lakoff 1980: 36)</a:t>
            </a:r>
            <a:endParaRPr/>
          </a:p>
          <a:p>
            <a:pPr indent="0" lvl="0" marL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3"/>
          <p:cNvSpPr txBox="1"/>
          <p:nvPr>
            <p:ph type="title"/>
          </p:nvPr>
        </p:nvSpPr>
        <p:spPr>
          <a:xfrm>
            <a:off x="314325" y="255943"/>
            <a:ext cx="10515600" cy="9041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Arial"/>
              <a:buNone/>
            </a:pPr>
            <a:r>
              <a:rPr lang="ru-RU">
                <a:solidFill>
                  <a:srgbClr val="741B47"/>
                </a:solidFill>
                <a:latin typeface="Arial"/>
                <a:ea typeface="Arial"/>
                <a:cs typeface="Arial"/>
                <a:sym typeface="Arial"/>
              </a:rPr>
              <a:t>Зачем нужна метонимия?</a:t>
            </a:r>
            <a:endParaRPr>
              <a:solidFill>
                <a:srgbClr val="741B4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23"/>
          <p:cNvSpPr txBox="1"/>
          <p:nvPr>
            <p:ph idx="1" type="body"/>
          </p:nvPr>
        </p:nvSpPr>
        <p:spPr>
          <a:xfrm>
            <a:off x="314325" y="1514901"/>
            <a:ext cx="11641114" cy="50769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>
                <a:latin typeface="Arial"/>
                <a:ea typeface="Arial"/>
                <a:cs typeface="Arial"/>
                <a:sym typeface="Arial"/>
              </a:rPr>
              <a:t>Один объект (одна характеристика, часть объекта) более салиентная, чем другая.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>
                <a:latin typeface="Arial"/>
                <a:ea typeface="Arial"/>
                <a:cs typeface="Arial"/>
                <a:sym typeface="Arial"/>
              </a:rPr>
              <a:t>Говорящий хочет сэкономить усилия и выбирает самую яркую черту, чтобы реферировать к нужному объекту.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i="1" lang="ru-RU">
                <a:latin typeface="Arial"/>
                <a:ea typeface="Arial"/>
                <a:cs typeface="Arial"/>
                <a:sym typeface="Arial"/>
              </a:rPr>
              <a:t>Зал аплодировал.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i="1" lang="ru-RU">
                <a:latin typeface="Arial"/>
                <a:ea typeface="Arial"/>
                <a:cs typeface="Arial"/>
                <a:sym typeface="Arial"/>
              </a:rPr>
              <a:t>Люди в зале аплодировали.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i="1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i="1" lang="ru-RU">
                <a:latin typeface="Arial"/>
                <a:ea typeface="Arial"/>
                <a:cs typeface="Arial"/>
                <a:sym typeface="Arial"/>
              </a:rPr>
              <a:t>Я слушаю Бетховена.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i="1" lang="ru-RU">
                <a:latin typeface="Arial"/>
                <a:ea typeface="Arial"/>
                <a:cs typeface="Arial"/>
                <a:sym typeface="Arial"/>
              </a:rPr>
              <a:t>Я слушаю музыку Бетховена.</a:t>
            </a:r>
            <a:endParaRPr i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Arial"/>
              <a:buNone/>
            </a:pPr>
            <a:r>
              <a:rPr lang="ru-RU">
                <a:solidFill>
                  <a:srgbClr val="741B47"/>
                </a:solidFill>
                <a:latin typeface="Arial"/>
                <a:ea typeface="Arial"/>
                <a:cs typeface="Arial"/>
                <a:sym typeface="Arial"/>
              </a:rPr>
              <a:t>Упражнение</a:t>
            </a:r>
            <a:endParaRPr>
              <a:solidFill>
                <a:srgbClr val="741B47"/>
              </a:solidFill>
            </a:endParaRPr>
          </a:p>
        </p:txBody>
      </p:sp>
      <p:sp>
        <p:nvSpPr>
          <p:cNvPr id="294" name="Google Shape;294;p25"/>
          <p:cNvSpPr txBox="1"/>
          <p:nvPr>
            <p:ph idx="1" type="body"/>
          </p:nvPr>
        </p:nvSpPr>
        <p:spPr>
          <a:xfrm>
            <a:off x="838200" y="2023671"/>
            <a:ext cx="10515600" cy="41532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Arial"/>
              <a:buNone/>
            </a:pPr>
            <a:r>
              <a:rPr lang="ru-RU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Н</a:t>
            </a:r>
            <a:r>
              <a:rPr lang="ru-RU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айдите в тексте все случаи метафоры и метонимии: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ru-RU"/>
              <a:t>В России впервые в мире раскрыли убийство, заказанное в даркнете. Заказчику готовятся предъявить обвинения. Он бегал по миру 5 лет.</a:t>
            </a:r>
            <a:endParaRPr/>
          </a:p>
        </p:txBody>
      </p:sp>
      <p:sp>
        <p:nvSpPr>
          <p:cNvPr id="295" name="Google Shape;295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6"/>
          <p:cNvSpPr txBox="1"/>
          <p:nvPr>
            <p:ph type="title"/>
          </p:nvPr>
        </p:nvSpPr>
        <p:spPr>
          <a:xfrm>
            <a:off x="576262" y="257680"/>
            <a:ext cx="10515600" cy="826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800"/>
              <a:buFont typeface="Calibri"/>
              <a:buNone/>
            </a:pPr>
            <a:r>
              <a:rPr lang="ru-RU" sz="4800">
                <a:solidFill>
                  <a:srgbClr val="741B47"/>
                </a:solidFill>
                <a:latin typeface="Calibri"/>
                <a:ea typeface="Calibri"/>
                <a:cs typeface="Calibri"/>
                <a:sym typeface="Calibri"/>
              </a:rPr>
              <a:t>План</a:t>
            </a:r>
            <a:endParaRPr>
              <a:solidFill>
                <a:srgbClr val="741B47"/>
              </a:solidFill>
            </a:endParaRPr>
          </a:p>
        </p:txBody>
      </p:sp>
      <p:sp>
        <p:nvSpPr>
          <p:cNvPr id="302" name="Google Shape;302;p26"/>
          <p:cNvSpPr txBox="1"/>
          <p:nvPr>
            <p:ph idx="1" type="body"/>
          </p:nvPr>
        </p:nvSpPr>
        <p:spPr>
          <a:xfrm>
            <a:off x="576262" y="1125490"/>
            <a:ext cx="11039475" cy="53201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Arial"/>
              <a:buNone/>
            </a:pPr>
            <a:r>
              <a:rPr lang="ru-RU">
                <a:solidFill>
                  <a:srgbClr val="D5A6BD"/>
                </a:solidFill>
              </a:rPr>
              <a:t>Введение: неоднозначность как свойство языка</a:t>
            </a:r>
            <a:endParaRPr>
              <a:solidFill>
                <a:srgbClr val="D5A6BD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>
                <a:solidFill>
                  <a:srgbClr val="D5A6BD"/>
                </a:solidFill>
              </a:rPr>
              <a:t>Метафора</a:t>
            </a:r>
            <a:endParaRPr>
              <a:solidFill>
                <a:srgbClr val="D5A6BD"/>
              </a:solidFill>
            </a:endParaRPr>
          </a:p>
          <a:p>
            <a:pPr indent="-228600" lvl="0" marL="228600" rtl="0" algn="l">
              <a:spcBef>
                <a:spcPts val="1000"/>
              </a:spcBef>
              <a:spcAft>
                <a:spcPts val="0"/>
              </a:spcAft>
              <a:buClr>
                <a:srgbClr val="D5A6BD"/>
              </a:buClr>
              <a:buSzPts val="2800"/>
              <a:buChar char="•"/>
            </a:pPr>
            <a:r>
              <a:rPr lang="ru-RU">
                <a:solidFill>
                  <a:srgbClr val="D5A6BD"/>
                </a:solidFill>
              </a:rPr>
              <a:t>Традиционный vs. когнитивный взгляд</a:t>
            </a:r>
            <a:endParaRPr>
              <a:solidFill>
                <a:srgbClr val="D5A6BD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Arial"/>
              <a:buNone/>
            </a:pPr>
            <a:r>
              <a:rPr lang="ru-RU">
                <a:solidFill>
                  <a:srgbClr val="D5A6BD"/>
                </a:solidFill>
              </a:rPr>
              <a:t>Метонимия</a:t>
            </a:r>
            <a:endParaRPr>
              <a:solidFill>
                <a:srgbClr val="D5A6BD"/>
              </a:solidFill>
            </a:endParaRPr>
          </a:p>
          <a:p>
            <a:pPr indent="-228600" lvl="0" marL="228600" rtl="0" algn="l">
              <a:spcBef>
                <a:spcPts val="1000"/>
              </a:spcBef>
              <a:spcAft>
                <a:spcPts val="0"/>
              </a:spcAft>
              <a:buClr>
                <a:srgbClr val="D5A6BD"/>
              </a:buClr>
              <a:buSzPts val="2800"/>
              <a:buChar char="•"/>
            </a:pPr>
            <a:r>
              <a:rPr lang="ru-RU">
                <a:solidFill>
                  <a:srgbClr val="D5A6BD"/>
                </a:solidFill>
              </a:rPr>
              <a:t>Традиционный vs. когнитивный взгляд</a:t>
            </a:r>
            <a:endParaRPr>
              <a:solidFill>
                <a:srgbClr val="D5A6BD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Arial"/>
              <a:buNone/>
            </a:pPr>
            <a:r>
              <a:rPr lang="ru-RU">
                <a:solidFill>
                  <a:srgbClr val="741B47"/>
                </a:solidFill>
              </a:rPr>
              <a:t>Ресурсы: БД семантических сдвигов</a:t>
            </a:r>
            <a:endParaRPr>
              <a:solidFill>
                <a:srgbClr val="741B47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solidFill>
                <a:srgbClr val="A5A5A5"/>
              </a:solidFill>
            </a:endParaRPr>
          </a:p>
        </p:txBody>
      </p:sp>
      <p:sp>
        <p:nvSpPr>
          <p:cNvPr id="303" name="Google Shape;303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7"/>
          <p:cNvSpPr txBox="1"/>
          <p:nvPr>
            <p:ph type="title"/>
          </p:nvPr>
        </p:nvSpPr>
        <p:spPr>
          <a:xfrm>
            <a:off x="1738400" y="798100"/>
            <a:ext cx="9374000" cy="13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ru-RU"/>
              <a:t>Database of </a:t>
            </a:r>
            <a:r>
              <a:rPr lang="ru-RU">
                <a:solidFill>
                  <a:srgbClr val="741B47"/>
                </a:solidFill>
              </a:rPr>
              <a:t>C</a:t>
            </a:r>
            <a:r>
              <a:rPr lang="ru-RU"/>
              <a:t>ross-</a:t>
            </a:r>
            <a:r>
              <a:rPr lang="ru-RU">
                <a:solidFill>
                  <a:srgbClr val="741B47"/>
                </a:solidFill>
              </a:rPr>
              <a:t>Li</a:t>
            </a:r>
            <a:r>
              <a:rPr lang="ru-RU"/>
              <a:t>nguistic </a:t>
            </a:r>
            <a:r>
              <a:rPr lang="ru-RU">
                <a:solidFill>
                  <a:srgbClr val="741B47"/>
                </a:solidFill>
              </a:rPr>
              <a:t>C</a:t>
            </a:r>
            <a:r>
              <a:rPr lang="ru-RU"/>
              <a:t>olexification</a:t>
            </a:r>
            <a:r>
              <a:rPr lang="ru-RU">
                <a:solidFill>
                  <a:srgbClr val="741B47"/>
                </a:solidFill>
              </a:rPr>
              <a:t>s (CLICS)</a:t>
            </a:r>
            <a:endParaRPr>
              <a:solidFill>
                <a:srgbClr val="741B47"/>
              </a:solidFill>
            </a:endParaRPr>
          </a:p>
        </p:txBody>
      </p:sp>
      <p:sp>
        <p:nvSpPr>
          <p:cNvPr id="309" name="Google Shape;309;p27"/>
          <p:cNvSpPr txBox="1"/>
          <p:nvPr>
            <p:ph idx="1" type="body"/>
          </p:nvPr>
        </p:nvSpPr>
        <p:spPr>
          <a:xfrm>
            <a:off x="1178800" y="2353340"/>
            <a:ext cx="9933600" cy="3767091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</a:pPr>
            <a:r>
              <a:rPr lang="ru-RU" sz="3200">
                <a:latin typeface="Arial"/>
                <a:ea typeface="Arial"/>
                <a:cs typeface="Arial"/>
                <a:sym typeface="Arial"/>
              </a:rPr>
              <a:t>Агрегатор доступных электронных словарей (словников) и баз данных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</a:pPr>
            <a:r>
              <a:t/>
            </a:r>
            <a:endParaRPr sz="3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</a:pPr>
            <a:r>
              <a:rPr lang="ru-RU" sz="3200">
                <a:latin typeface="Arial"/>
                <a:ea typeface="Arial"/>
                <a:cs typeface="Arial"/>
                <a:sym typeface="Arial"/>
              </a:rPr>
              <a:t>Содержит:</a:t>
            </a:r>
            <a:endParaRPr/>
          </a:p>
          <a:p>
            <a:pPr indent="-414855" lvl="0" marL="60958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ru-RU" sz="3200">
                <a:latin typeface="Arial"/>
                <a:ea typeface="Arial"/>
                <a:cs typeface="Arial"/>
                <a:sym typeface="Arial"/>
              </a:rPr>
              <a:t>Набор лексических значений («концептов»)</a:t>
            </a:r>
            <a:endParaRPr/>
          </a:p>
          <a:p>
            <a:pPr indent="-414855" lvl="0" marL="60958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ru-RU" sz="3200">
                <a:latin typeface="Arial"/>
                <a:ea typeface="Arial"/>
                <a:cs typeface="Arial"/>
                <a:sym typeface="Arial"/>
              </a:rPr>
              <a:t>Сведения о колексификации</a:t>
            </a:r>
            <a:endParaRPr sz="3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ru-RU" sz="3200" u="sng">
                <a:solidFill>
                  <a:schemeClr val="hlink"/>
                </a:solidFill>
                <a:hlinkClick r:id="rId3"/>
              </a:rPr>
              <a:t>https://clics.clld.org/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8"/>
          <p:cNvSpPr txBox="1"/>
          <p:nvPr>
            <p:ph type="title"/>
          </p:nvPr>
        </p:nvSpPr>
        <p:spPr>
          <a:xfrm>
            <a:off x="1738400" y="798100"/>
            <a:ext cx="9374000" cy="13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ru-RU">
                <a:solidFill>
                  <a:srgbClr val="741B47"/>
                </a:solidFill>
              </a:rPr>
              <a:t>Колексификация</a:t>
            </a:r>
            <a:endParaRPr>
              <a:solidFill>
                <a:srgbClr val="741B47"/>
              </a:solidFill>
            </a:endParaRPr>
          </a:p>
        </p:txBody>
      </p:sp>
      <p:sp>
        <p:nvSpPr>
          <p:cNvPr id="315" name="Google Shape;315;p28"/>
          <p:cNvSpPr txBox="1"/>
          <p:nvPr>
            <p:ph idx="1" type="body"/>
          </p:nvPr>
        </p:nvSpPr>
        <p:spPr>
          <a:xfrm>
            <a:off x="1256200" y="1734867"/>
            <a:ext cx="9374000" cy="39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457188" lvl="0" marL="60958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ru-RU" sz="2400">
                <a:latin typeface="Arial"/>
                <a:ea typeface="Arial"/>
                <a:cs typeface="Arial"/>
                <a:sym typeface="Arial"/>
              </a:rPr>
              <a:t>Два или более значений покрываются одним и тем же словом</a:t>
            </a:r>
            <a:r>
              <a:rPr lang="ru-RU" sz="2400">
                <a:solidFill>
                  <a:srgbClr val="000000"/>
                </a:solidFill>
              </a:rPr>
              <a:t>:</a:t>
            </a:r>
            <a:endParaRPr sz="2400">
              <a:solidFill>
                <a:srgbClr val="000000"/>
              </a:solidFill>
            </a:endParaRPr>
          </a:p>
          <a:p>
            <a:pPr indent="0" lvl="0" marL="609585" rtl="0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300"/>
              <a:buNone/>
            </a:pPr>
            <a:r>
              <a:rPr lang="ru-RU" sz="2400">
                <a:solidFill>
                  <a:srgbClr val="000000"/>
                </a:solidFill>
              </a:rPr>
              <a:t>ср.</a:t>
            </a:r>
            <a:br>
              <a:rPr lang="ru-RU" sz="2400">
                <a:solidFill>
                  <a:srgbClr val="000000"/>
                </a:solidFill>
              </a:rPr>
            </a:br>
            <a:r>
              <a:rPr lang="ru-RU" sz="2400">
                <a:solidFill>
                  <a:srgbClr val="000000"/>
                </a:solidFill>
              </a:rPr>
              <a:t>младший брат</a:t>
            </a:r>
            <a:br>
              <a:rPr lang="ru-RU" sz="2400">
                <a:solidFill>
                  <a:srgbClr val="000000"/>
                </a:solidFill>
              </a:rPr>
            </a:br>
            <a:r>
              <a:rPr lang="ru-RU" sz="2400">
                <a:solidFill>
                  <a:srgbClr val="000000"/>
                </a:solidFill>
              </a:rPr>
              <a:t>старший брат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300"/>
              <a:buNone/>
            </a:pPr>
            <a:r>
              <a:rPr lang="ru-RU" sz="2400">
                <a:solidFill>
                  <a:srgbClr val="000000"/>
                </a:solidFill>
              </a:rPr>
              <a:t>vs. ДИСЛЕКСИФИКАЦИЯ:</a:t>
            </a:r>
            <a:endParaRPr sz="2400">
              <a:solidFill>
                <a:srgbClr val="000000"/>
              </a:solidFill>
            </a:endParaRPr>
          </a:p>
          <a:p>
            <a:pPr indent="0" lvl="0" marL="609585" rtl="0" algn="l">
              <a:lnSpc>
                <a:spcPct val="90000"/>
              </a:lnSpc>
              <a:spcBef>
                <a:spcPts val="2133"/>
              </a:spcBef>
              <a:spcAft>
                <a:spcPts val="2133"/>
              </a:spcAft>
              <a:buClr>
                <a:srgbClr val="000000"/>
              </a:buClr>
              <a:buSzPts val="1300"/>
              <a:buNone/>
            </a:pPr>
            <a:r>
              <a:rPr lang="ru-RU" sz="2400">
                <a:solidFill>
                  <a:srgbClr val="000000"/>
                </a:solidFill>
              </a:rPr>
              <a:t>младший брат</a:t>
            </a:r>
            <a:br>
              <a:rPr lang="ru-RU" sz="2400">
                <a:solidFill>
                  <a:srgbClr val="000000"/>
                </a:solidFill>
              </a:rPr>
            </a:br>
            <a:r>
              <a:rPr lang="ru-RU" sz="2400">
                <a:solidFill>
                  <a:srgbClr val="000000"/>
                </a:solidFill>
              </a:rPr>
              <a:t>старший брат</a:t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316" name="Google Shape;316;p28"/>
          <p:cNvSpPr/>
          <p:nvPr/>
        </p:nvSpPr>
        <p:spPr>
          <a:xfrm>
            <a:off x="4518433" y="3089600"/>
            <a:ext cx="785600" cy="678800"/>
          </a:xfrm>
          <a:prstGeom prst="rightArrowCallout">
            <a:avLst>
              <a:gd fmla="val 25000" name="adj1"/>
              <a:gd fmla="val 25000" name="adj2"/>
              <a:gd fmla="val 25000" name="adj3"/>
              <a:gd fmla="val 64977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Google Shape;317;p28"/>
          <p:cNvSpPr txBox="1"/>
          <p:nvPr/>
        </p:nvSpPr>
        <p:spPr>
          <a:xfrm>
            <a:off x="5697151" y="3089600"/>
            <a:ext cx="3893200" cy="6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Eng. </a:t>
            </a:r>
            <a:r>
              <a:rPr i="1" lang="ru-RU" sz="2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brother, </a:t>
            </a:r>
            <a:r>
              <a:rPr lang="ru-RU" sz="2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Rus. </a:t>
            </a:r>
            <a:r>
              <a:rPr i="1" lang="ru-RU" sz="2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брат</a:t>
            </a:r>
            <a:endParaRPr i="1" sz="24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18" name="Google Shape;318;p28"/>
          <p:cNvSpPr/>
          <p:nvPr/>
        </p:nvSpPr>
        <p:spPr>
          <a:xfrm>
            <a:off x="4431166" y="4705167"/>
            <a:ext cx="553600" cy="196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" name="Google Shape;319;p28"/>
          <p:cNvSpPr txBox="1"/>
          <p:nvPr/>
        </p:nvSpPr>
        <p:spPr>
          <a:xfrm>
            <a:off x="5350781" y="4774535"/>
            <a:ext cx="2178800" cy="6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akɪn</a:t>
            </a:r>
            <a:endParaRPr sz="24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20" name="Google Shape;320;p28"/>
          <p:cNvSpPr/>
          <p:nvPr/>
        </p:nvSpPr>
        <p:spPr>
          <a:xfrm>
            <a:off x="4431166" y="5015735"/>
            <a:ext cx="553600" cy="196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p28"/>
          <p:cNvSpPr txBox="1"/>
          <p:nvPr/>
        </p:nvSpPr>
        <p:spPr>
          <a:xfrm>
            <a:off x="5349892" y="4442283"/>
            <a:ext cx="3893200" cy="6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ɲɪray nəkun</a:t>
            </a:r>
            <a:endParaRPr sz="24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22" name="Google Shape;322;p28"/>
          <p:cNvSpPr txBox="1"/>
          <p:nvPr/>
        </p:nvSpPr>
        <p:spPr>
          <a:xfrm>
            <a:off x="5063777" y="5322916"/>
            <a:ext cx="3382071" cy="6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133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Орокский язык</a:t>
            </a:r>
            <a:br>
              <a:rPr lang="ru-RU" sz="2133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</a:br>
            <a:r>
              <a:rPr lang="ru-RU" sz="2133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(тунгусо-маньчжурский)</a:t>
            </a:r>
            <a:endParaRPr sz="2133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23" name="Google Shape;323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59732" y="4426434"/>
            <a:ext cx="3817933" cy="22793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9"/>
          <p:cNvSpPr txBox="1"/>
          <p:nvPr>
            <p:ph type="title"/>
          </p:nvPr>
        </p:nvSpPr>
        <p:spPr>
          <a:xfrm>
            <a:off x="1482097" y="126847"/>
            <a:ext cx="10369663" cy="13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ru-RU">
                <a:solidFill>
                  <a:srgbClr val="741B47"/>
                </a:solidFill>
              </a:rPr>
              <a:t>Кластер ‘older brother’</a:t>
            </a:r>
            <a:endParaRPr>
              <a:solidFill>
                <a:srgbClr val="741B47"/>
              </a:solidFill>
            </a:endParaRPr>
          </a:p>
        </p:txBody>
      </p:sp>
      <p:pic>
        <p:nvPicPr>
          <p:cNvPr id="329" name="Google Shape;329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49101" y="1003100"/>
            <a:ext cx="8468767" cy="55542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0"/>
          <p:cNvSpPr txBox="1"/>
          <p:nvPr>
            <p:ph type="title"/>
          </p:nvPr>
        </p:nvSpPr>
        <p:spPr>
          <a:xfrm>
            <a:off x="1" y="1976284"/>
            <a:ext cx="3416427" cy="11519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ru-RU">
                <a:solidFill>
                  <a:srgbClr val="741B47"/>
                </a:solidFill>
              </a:rPr>
              <a:t>CLICS </a:t>
            </a:r>
            <a:r>
              <a:rPr lang="ru-RU" cap="none">
                <a:solidFill>
                  <a:srgbClr val="741B47"/>
                </a:solidFill>
              </a:rPr>
              <a:t>целиком</a:t>
            </a:r>
            <a:endParaRPr>
              <a:solidFill>
                <a:srgbClr val="741B47"/>
              </a:solidFill>
            </a:endParaRPr>
          </a:p>
        </p:txBody>
      </p:sp>
      <p:pic>
        <p:nvPicPr>
          <p:cNvPr id="335" name="Google Shape;335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81955" y="1"/>
            <a:ext cx="7035035" cy="66515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"/>
          <p:cNvSpPr txBox="1"/>
          <p:nvPr>
            <p:ph type="title"/>
          </p:nvPr>
        </p:nvSpPr>
        <p:spPr>
          <a:xfrm>
            <a:off x="314325" y="240001"/>
            <a:ext cx="10515600" cy="877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Arial"/>
              <a:buNone/>
            </a:pPr>
            <a:r>
              <a:rPr lang="ru-RU">
                <a:solidFill>
                  <a:srgbClr val="741B47"/>
                </a:solidFill>
                <a:latin typeface="Arial"/>
                <a:ea typeface="Arial"/>
                <a:cs typeface="Arial"/>
                <a:sym typeface="Arial"/>
              </a:rPr>
              <a:t>Неоднозначность в языке</a:t>
            </a:r>
            <a:endParaRPr>
              <a:solidFill>
                <a:srgbClr val="741B47"/>
              </a:solidFill>
            </a:endParaRPr>
          </a:p>
        </p:txBody>
      </p:sp>
      <p:sp>
        <p:nvSpPr>
          <p:cNvPr id="118" name="Google Shape;118;p4"/>
          <p:cNvSpPr txBox="1"/>
          <p:nvPr>
            <p:ph idx="1" type="body"/>
          </p:nvPr>
        </p:nvSpPr>
        <p:spPr>
          <a:xfrm>
            <a:off x="314325" y="1228727"/>
            <a:ext cx="11701463" cy="5200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None/>
            </a:pPr>
            <a:r>
              <a:rPr b="1" lang="ru-RU">
                <a:solidFill>
                  <a:srgbClr val="C27BA0"/>
                </a:solidFill>
                <a:latin typeface="Arial"/>
                <a:ea typeface="Arial"/>
                <a:cs typeface="Arial"/>
                <a:sym typeface="Arial"/>
              </a:rPr>
              <a:t>Омонимия: одна форма – несколько значений</a:t>
            </a:r>
            <a:endParaRPr b="1">
              <a:solidFill>
                <a:srgbClr val="C27BA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859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i="1" lang="ru-RU">
                <a:latin typeface="Arial"/>
                <a:ea typeface="Arial"/>
                <a:cs typeface="Arial"/>
                <a:sym typeface="Arial"/>
              </a:rPr>
              <a:t>She has been to the bank and [paid for her credit].</a:t>
            </a:r>
            <a:endParaRPr/>
          </a:p>
          <a:p>
            <a:pPr indent="-18859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i="1" lang="ru-RU">
                <a:latin typeface="Arial"/>
                <a:ea typeface="Arial"/>
                <a:cs typeface="Arial"/>
                <a:sym typeface="Arial"/>
              </a:rPr>
              <a:t>She has been to the bank and [was watching the sunset].</a:t>
            </a:r>
            <a:endParaRPr i="1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i="1">
              <a:latin typeface="Arial"/>
              <a:ea typeface="Arial"/>
              <a:cs typeface="Arial"/>
              <a:sym typeface="Arial"/>
            </a:endParaRPr>
          </a:p>
          <a:p>
            <a:pPr indent="-317182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64285"/>
              <a:buFont typeface="Arial"/>
              <a:buChar char="●"/>
            </a:pPr>
            <a:r>
              <a:rPr i="1" lang="ru-RU">
                <a:latin typeface="Arial"/>
                <a:ea typeface="Arial"/>
                <a:cs typeface="Arial"/>
                <a:sym typeface="Arial"/>
              </a:rPr>
              <a:t>Хорошую вещь браком не назовут</a:t>
            </a:r>
            <a:endParaRPr i="1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i="1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i="1" lang="ru-RU">
                <a:latin typeface="Arial"/>
                <a:ea typeface="Arial"/>
                <a:cs typeface="Arial"/>
                <a:sym typeface="Arial"/>
              </a:rPr>
              <a:t>брак ‘бракосочетание’ и брак ‘присутствие дефекта’ омонимичны, т. к. не связаны</a:t>
            </a:r>
            <a:endParaRPr i="1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i="1" lang="ru-RU">
                <a:latin typeface="Arial"/>
                <a:ea typeface="Arial"/>
                <a:cs typeface="Arial"/>
                <a:sym typeface="Arial"/>
              </a:rPr>
              <a:t>этимологически</a:t>
            </a:r>
            <a:endParaRPr i="1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i="1" lang="ru-RU">
                <a:latin typeface="Arial"/>
                <a:ea typeface="Arial"/>
                <a:cs typeface="Arial"/>
                <a:sym typeface="Arial"/>
              </a:rPr>
              <a:t>Cм. Фасмер:</a:t>
            </a:r>
            <a:endParaRPr i="1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i="1" lang="ru-RU">
                <a:latin typeface="Arial"/>
                <a:ea typeface="Arial"/>
                <a:cs typeface="Arial"/>
                <a:sym typeface="Arial"/>
              </a:rPr>
              <a:t>брак ‘изъян’ – “со времени Петра I из ср.-нж.-н. brak «недостаток, изъян» (букв.</a:t>
            </a:r>
            <a:endParaRPr i="1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i="1" lang="ru-RU">
                <a:latin typeface="Arial"/>
                <a:ea typeface="Arial"/>
                <a:cs typeface="Arial"/>
                <a:sym typeface="Arial"/>
              </a:rPr>
              <a:t>«перелом»)”</a:t>
            </a:r>
            <a:endParaRPr i="1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i="1" lang="ru-RU">
                <a:latin typeface="Arial"/>
                <a:ea typeface="Arial"/>
                <a:cs typeface="Arial"/>
                <a:sym typeface="Arial"/>
              </a:rPr>
              <a:t>брак ‘бракосочетание’ – “ст.-слав, бракъ считают исходной формой праслав.</a:t>
            </a:r>
            <a:endParaRPr i="1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i="1" lang="ru-RU">
                <a:latin typeface="Arial"/>
                <a:ea typeface="Arial"/>
                <a:cs typeface="Arial"/>
                <a:sym typeface="Arial"/>
              </a:rPr>
              <a:t>*borkъ; ср. беру́, подобно знак: зна́ю; см. также Бернекер 1, там же, где приводится</a:t>
            </a:r>
            <a:endParaRPr i="1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i="1" lang="ru-RU">
                <a:latin typeface="Arial"/>
                <a:ea typeface="Arial"/>
                <a:cs typeface="Arial"/>
                <a:sym typeface="Arial"/>
              </a:rPr>
              <a:t>бра́ться «вступать в брак»”</a:t>
            </a:r>
            <a:endParaRPr i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1"/>
          <p:cNvSpPr txBox="1"/>
          <p:nvPr>
            <p:ph type="title"/>
          </p:nvPr>
        </p:nvSpPr>
        <p:spPr>
          <a:xfrm>
            <a:off x="1" y="223804"/>
            <a:ext cx="3535795" cy="11519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ru-RU">
                <a:solidFill>
                  <a:srgbClr val="741B47"/>
                </a:solidFill>
              </a:rPr>
              <a:t>Набор концептов</a:t>
            </a:r>
            <a:endParaRPr>
              <a:solidFill>
                <a:srgbClr val="741B47"/>
              </a:solidFill>
            </a:endParaRPr>
          </a:p>
        </p:txBody>
      </p:sp>
      <p:graphicFrame>
        <p:nvGraphicFramePr>
          <p:cNvPr id="341" name="Google Shape;341;p31"/>
          <p:cNvGraphicFramePr/>
          <p:nvPr/>
        </p:nvGraphicFramePr>
        <p:xfrm>
          <a:off x="2542480" y="32956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{DFE17311-E9D1-46CD-AA4B-EE25FE95DE69}</a:tableStyleId>
              </a:tblPr>
              <a:tblGrid>
                <a:gridCol w="4445625"/>
                <a:gridCol w="1279750"/>
                <a:gridCol w="1936650"/>
                <a:gridCol w="1158200"/>
              </a:tblGrid>
              <a:tr h="6705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2100"/>
                        <a:buFont typeface="Nunito"/>
                        <a:buNone/>
                      </a:pPr>
                      <a:r>
                        <a:rPr b="1" lang="ru-RU" sz="2100" u="none" cap="none" strike="noStrike">
                          <a:solidFill>
                            <a:schemeClr val="lt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Dataset</a:t>
                      </a:r>
                      <a:endParaRPr b="1" sz="2100" u="none" cap="none" strike="noStrike">
                        <a:solidFill>
                          <a:schemeClr val="lt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600"/>
                        <a:buFont typeface="Nunito"/>
                        <a:buNone/>
                      </a:pPr>
                      <a:r>
                        <a:rPr b="1" lang="ru-RU" sz="1600" u="none" cap="none" strike="noStrike">
                          <a:solidFill>
                            <a:schemeClr val="lt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Concepts</a:t>
                      </a:r>
                      <a:endParaRPr b="1" sz="1600" u="none" cap="none" strike="noStrike">
                        <a:solidFill>
                          <a:schemeClr val="lt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600"/>
                        <a:buFont typeface="Nunito"/>
                        <a:buNone/>
                      </a:pPr>
                      <a:r>
                        <a:rPr b="1" lang="ru-RU" sz="1600" u="none" cap="none" strike="noStrike">
                          <a:solidFill>
                            <a:schemeClr val="lt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Language varieties</a:t>
                      </a:r>
                      <a:endParaRPr b="1" sz="1600" u="none" cap="none" strike="noStrike">
                        <a:solidFill>
                          <a:schemeClr val="lt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600"/>
                        <a:buFont typeface="Nunito"/>
                        <a:buNone/>
                      </a:pPr>
                      <a:r>
                        <a:rPr b="1" lang="ru-RU" sz="1600" u="none" cap="none" strike="noStrike">
                          <a:solidFill>
                            <a:schemeClr val="lt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Families</a:t>
                      </a:r>
                      <a:endParaRPr b="1" sz="1600" u="none" cap="none" strike="noStrike">
                        <a:solidFill>
                          <a:schemeClr val="lt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  <a:tr h="426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600"/>
                        <a:buFont typeface="Nunito"/>
                        <a:buNone/>
                      </a:pPr>
                      <a:r>
                        <a:rPr lang="ru-RU" sz="1600" u="none" cap="none" strike="noStrike">
                          <a:solidFill>
                            <a:schemeClr val="lt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Bantu Basic Vocabulary Database</a:t>
                      </a:r>
                      <a:endParaRPr sz="1600" u="none" cap="none" strike="noStrike">
                        <a:solidFill>
                          <a:schemeClr val="lt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600"/>
                        <a:buFont typeface="Nunito"/>
                        <a:buNone/>
                      </a:pPr>
                      <a:r>
                        <a:rPr lang="ru-RU" sz="1600" u="none" cap="none" strike="noStrike">
                          <a:solidFill>
                            <a:schemeClr val="lt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415</a:t>
                      </a:r>
                      <a:endParaRPr sz="1600" u="none" cap="none" strike="noStrike">
                        <a:solidFill>
                          <a:schemeClr val="lt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600"/>
                        <a:buFont typeface="Nunito"/>
                        <a:buNone/>
                      </a:pPr>
                      <a:r>
                        <a:rPr lang="ru-RU" sz="1600" u="none" cap="none" strike="noStrike">
                          <a:solidFill>
                            <a:schemeClr val="lt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10</a:t>
                      </a:r>
                      <a:endParaRPr sz="1600" u="none" cap="none" strike="noStrike">
                        <a:solidFill>
                          <a:schemeClr val="lt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600"/>
                        <a:buFont typeface="Nunito"/>
                        <a:buNone/>
                      </a:pPr>
                      <a:r>
                        <a:rPr lang="ru-RU" sz="1600" u="none" cap="none" strike="noStrike">
                          <a:solidFill>
                            <a:schemeClr val="lt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1</a:t>
                      </a:r>
                      <a:endParaRPr sz="1600" u="none" cap="none" strike="noStrike">
                        <a:solidFill>
                          <a:schemeClr val="lt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  <a:tr h="426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600"/>
                        <a:buFont typeface="Nunito"/>
                        <a:buNone/>
                      </a:pPr>
                      <a:r>
                        <a:rPr lang="ru-RU" sz="1600" u="none" cap="none" strike="noStrike">
                          <a:solidFill>
                            <a:schemeClr val="lt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Chinese Dialect Vocabularies</a:t>
                      </a:r>
                      <a:endParaRPr sz="1600" u="none" cap="none" strike="noStrike">
                        <a:solidFill>
                          <a:schemeClr val="lt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600"/>
                        <a:buFont typeface="Nunito"/>
                        <a:buNone/>
                      </a:pPr>
                      <a:r>
                        <a:rPr lang="ru-RU" sz="1600" u="none" cap="none" strike="noStrike">
                          <a:solidFill>
                            <a:schemeClr val="lt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700</a:t>
                      </a:r>
                      <a:endParaRPr sz="1600" u="none" cap="none" strike="noStrike">
                        <a:solidFill>
                          <a:schemeClr val="lt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600"/>
                        <a:buFont typeface="Nunito"/>
                        <a:buNone/>
                      </a:pPr>
                      <a:r>
                        <a:rPr lang="ru-RU" sz="1600" u="none" cap="none" strike="noStrike">
                          <a:solidFill>
                            <a:schemeClr val="lt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18</a:t>
                      </a:r>
                      <a:endParaRPr sz="1600" u="none" cap="none" strike="noStrike">
                        <a:solidFill>
                          <a:schemeClr val="lt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600"/>
                        <a:buFont typeface="Nunito"/>
                        <a:buNone/>
                      </a:pPr>
                      <a:r>
                        <a:rPr lang="ru-RU" sz="1600" u="none" cap="none" strike="noStrike">
                          <a:solidFill>
                            <a:schemeClr val="lt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1</a:t>
                      </a:r>
                      <a:endParaRPr sz="1600" u="none" cap="none" strike="noStrike">
                        <a:solidFill>
                          <a:schemeClr val="lt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  <a:tr h="6705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600"/>
                        <a:buFont typeface="Nunito"/>
                        <a:buNone/>
                      </a:pPr>
                      <a:r>
                        <a:rPr lang="ru-RU" sz="1600" u="none" cap="none" strike="noStrike">
                          <a:solidFill>
                            <a:schemeClr val="lt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Computational Phylogenetics and the Internal Structure of Pama-Nyungan</a:t>
                      </a:r>
                      <a:endParaRPr sz="1600" u="none" cap="none" strike="noStrike">
                        <a:solidFill>
                          <a:schemeClr val="lt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600"/>
                        <a:buFont typeface="Nunito"/>
                        <a:buNone/>
                      </a:pPr>
                      <a:r>
                        <a:rPr lang="ru-RU" sz="1600" u="none" cap="none" strike="noStrike">
                          <a:solidFill>
                            <a:schemeClr val="lt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338</a:t>
                      </a:r>
                      <a:endParaRPr sz="1600" u="none" cap="none" strike="noStrike">
                        <a:solidFill>
                          <a:schemeClr val="lt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600"/>
                        <a:buFont typeface="Nunito"/>
                        <a:buNone/>
                      </a:pPr>
                      <a:r>
                        <a:rPr lang="ru-RU" sz="1600" u="none" cap="none" strike="noStrike">
                          <a:solidFill>
                            <a:schemeClr val="lt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170</a:t>
                      </a:r>
                      <a:endParaRPr sz="1600" u="none" cap="none" strike="noStrike">
                        <a:solidFill>
                          <a:schemeClr val="lt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600"/>
                        <a:buFont typeface="Nunito"/>
                        <a:buNone/>
                      </a:pPr>
                      <a:r>
                        <a:rPr lang="ru-RU" sz="1600" u="none" cap="none" strike="noStrike">
                          <a:solidFill>
                            <a:schemeClr val="lt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1</a:t>
                      </a:r>
                      <a:endParaRPr sz="1600" u="none" cap="none" strike="noStrike">
                        <a:solidFill>
                          <a:schemeClr val="lt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  <a:tr h="426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600"/>
                        <a:buFont typeface="Nunito"/>
                        <a:buNone/>
                      </a:pPr>
                      <a:r>
                        <a:rPr b="1" lang="ru-RU" sz="1600" u="none" cap="none" strike="noStrike">
                          <a:solidFill>
                            <a:schemeClr val="lt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Comparative vocabulary</a:t>
                      </a:r>
                      <a:endParaRPr b="1" sz="1600" u="none" cap="none" strike="noStrike">
                        <a:solidFill>
                          <a:schemeClr val="lt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600"/>
                        <a:buFont typeface="Nunito"/>
                        <a:buNone/>
                      </a:pPr>
                      <a:r>
                        <a:rPr lang="ru-RU" sz="1600" u="none" cap="none" strike="noStrike">
                          <a:solidFill>
                            <a:schemeClr val="lt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343</a:t>
                      </a:r>
                      <a:endParaRPr sz="1600" u="none" cap="none" strike="noStrike">
                        <a:solidFill>
                          <a:schemeClr val="lt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600"/>
                        <a:buFont typeface="Nunito"/>
                        <a:buNone/>
                      </a:pPr>
                      <a:r>
                        <a:rPr lang="ru-RU" sz="1600" u="none" cap="none" strike="noStrike">
                          <a:solidFill>
                            <a:schemeClr val="lt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69</a:t>
                      </a:r>
                      <a:endParaRPr sz="1600" u="none" cap="none" strike="noStrike">
                        <a:solidFill>
                          <a:schemeClr val="lt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600"/>
                        <a:buFont typeface="Nunito"/>
                        <a:buNone/>
                      </a:pPr>
                      <a:r>
                        <a:rPr lang="ru-RU" sz="1600" u="none" cap="none" strike="noStrike">
                          <a:solidFill>
                            <a:schemeClr val="lt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16</a:t>
                      </a:r>
                      <a:endParaRPr sz="1600" u="none" cap="none" strike="noStrike">
                        <a:solidFill>
                          <a:schemeClr val="lt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solidFill>
                      <a:srgbClr val="E06666"/>
                    </a:solidFill>
                  </a:tcPr>
                </a:tc>
              </a:tr>
              <a:tr h="426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600"/>
                        <a:buFont typeface="Nunito"/>
                        <a:buNone/>
                      </a:pPr>
                      <a:r>
                        <a:rPr b="1" lang="ru-RU" sz="1600" u="none" cap="none" strike="noStrike">
                          <a:solidFill>
                            <a:schemeClr val="lt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Intercontinental Dictionary Series</a:t>
                      </a:r>
                      <a:endParaRPr b="1" sz="1600" u="none" cap="none" strike="noStrike">
                        <a:solidFill>
                          <a:schemeClr val="lt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600"/>
                        <a:buFont typeface="Nunito"/>
                        <a:buNone/>
                      </a:pPr>
                      <a:r>
                        <a:rPr lang="ru-RU" sz="1600" u="none" cap="none" strike="noStrike">
                          <a:solidFill>
                            <a:schemeClr val="lt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1310</a:t>
                      </a:r>
                      <a:endParaRPr sz="1600" u="none" cap="none" strike="noStrike">
                        <a:solidFill>
                          <a:schemeClr val="lt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600"/>
                        <a:buFont typeface="Nunito"/>
                        <a:buNone/>
                      </a:pPr>
                      <a:r>
                        <a:rPr lang="ru-RU" sz="1600" u="none" cap="none" strike="noStrike">
                          <a:solidFill>
                            <a:schemeClr val="lt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321</a:t>
                      </a:r>
                      <a:endParaRPr sz="1600" u="none" cap="none" strike="noStrike">
                        <a:solidFill>
                          <a:schemeClr val="lt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600"/>
                        <a:buFont typeface="Nunito"/>
                        <a:buNone/>
                      </a:pPr>
                      <a:r>
                        <a:rPr lang="ru-RU" sz="1600" u="none" cap="none" strike="noStrike">
                          <a:solidFill>
                            <a:schemeClr val="lt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60</a:t>
                      </a:r>
                      <a:endParaRPr sz="1600" u="none" cap="none" strike="noStrike">
                        <a:solidFill>
                          <a:schemeClr val="lt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solidFill>
                      <a:srgbClr val="E06666"/>
                    </a:solidFill>
                  </a:tcPr>
                </a:tc>
              </a:tr>
              <a:tr h="426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600"/>
                        <a:buFont typeface="Nunito"/>
                        <a:buNone/>
                      </a:pPr>
                      <a:r>
                        <a:rPr lang="ru-RU" sz="1600" u="none" cap="none" strike="noStrike">
                          <a:solidFill>
                            <a:schemeClr val="lt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Chadic Wordlists</a:t>
                      </a:r>
                      <a:endParaRPr sz="1600" u="none" cap="none" strike="noStrike">
                        <a:solidFill>
                          <a:schemeClr val="lt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600"/>
                        <a:buFont typeface="Nunito"/>
                        <a:buNone/>
                      </a:pPr>
                      <a:r>
                        <a:rPr lang="ru-RU" sz="1600" u="none" cap="none" strike="noStrike">
                          <a:solidFill>
                            <a:schemeClr val="lt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428</a:t>
                      </a:r>
                      <a:endParaRPr sz="1600" u="none" cap="none" strike="noStrike">
                        <a:solidFill>
                          <a:schemeClr val="lt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600"/>
                        <a:buFont typeface="Nunito"/>
                        <a:buNone/>
                      </a:pPr>
                      <a:r>
                        <a:rPr lang="ru-RU" sz="1600" u="none" cap="none" strike="noStrike">
                          <a:solidFill>
                            <a:schemeClr val="lt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67</a:t>
                      </a:r>
                      <a:endParaRPr sz="1600" u="none" cap="none" strike="noStrike">
                        <a:solidFill>
                          <a:schemeClr val="lt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600"/>
                        <a:buFont typeface="Nunito"/>
                        <a:buNone/>
                      </a:pPr>
                      <a:r>
                        <a:rPr lang="ru-RU" sz="1600" u="none" cap="none" strike="noStrike">
                          <a:solidFill>
                            <a:schemeClr val="lt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3</a:t>
                      </a:r>
                      <a:endParaRPr sz="1600" u="none" cap="none" strike="noStrike">
                        <a:solidFill>
                          <a:schemeClr val="lt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  <a:tr h="426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600"/>
                        <a:buFont typeface="Nunito"/>
                        <a:buNone/>
                      </a:pPr>
                      <a:r>
                        <a:rPr b="1" lang="ru-RU" sz="1600" u="none" cap="none" strike="noStrike">
                          <a:solidFill>
                            <a:schemeClr val="lt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NorthEuraLex</a:t>
                      </a:r>
                      <a:endParaRPr b="1" sz="1600" u="none" cap="none" strike="noStrike">
                        <a:solidFill>
                          <a:schemeClr val="lt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600"/>
                        <a:buFont typeface="Nunito"/>
                        <a:buNone/>
                      </a:pPr>
                      <a:r>
                        <a:rPr lang="ru-RU" sz="1600" u="none" cap="none" strike="noStrike">
                          <a:solidFill>
                            <a:schemeClr val="lt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940</a:t>
                      </a:r>
                      <a:endParaRPr sz="1600" u="none" cap="none" strike="noStrike">
                        <a:solidFill>
                          <a:schemeClr val="lt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600"/>
                        <a:buFont typeface="Nunito"/>
                        <a:buNone/>
                      </a:pPr>
                      <a:r>
                        <a:rPr lang="ru-RU" sz="1600" u="none" cap="none" strike="noStrike">
                          <a:solidFill>
                            <a:schemeClr val="lt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170</a:t>
                      </a:r>
                      <a:endParaRPr sz="1600" u="none" cap="none" strike="noStrike">
                        <a:solidFill>
                          <a:schemeClr val="lt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600"/>
                        <a:buFont typeface="Nunito"/>
                        <a:buNone/>
                      </a:pPr>
                      <a:r>
                        <a:rPr lang="ru-RU" sz="1600" u="none" cap="none" strike="noStrike">
                          <a:solidFill>
                            <a:schemeClr val="lt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21</a:t>
                      </a:r>
                      <a:endParaRPr sz="1600" u="none" cap="none" strike="noStrike">
                        <a:solidFill>
                          <a:schemeClr val="lt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solidFill>
                      <a:srgbClr val="E06666"/>
                    </a:solidFill>
                  </a:tcPr>
                </a:tc>
              </a:tr>
              <a:tr h="6705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600"/>
                        <a:buFont typeface="Nunito"/>
                        <a:buNone/>
                      </a:pPr>
                      <a:r>
                        <a:rPr lang="ru-RU" sz="1600" u="none" cap="none" strike="noStrike">
                          <a:solidFill>
                            <a:schemeClr val="lt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Phylogenetic inference of the Tibeto-Burman languages</a:t>
                      </a:r>
                      <a:endParaRPr sz="1600" u="none" cap="none" strike="noStrike">
                        <a:solidFill>
                          <a:schemeClr val="lt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600"/>
                        <a:buFont typeface="Nunito"/>
                        <a:buNone/>
                      </a:pPr>
                      <a:r>
                        <a:rPr lang="ru-RU" sz="1600" u="none" cap="none" strike="noStrike">
                          <a:solidFill>
                            <a:schemeClr val="lt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418</a:t>
                      </a:r>
                      <a:endParaRPr sz="1600" u="none" cap="none" strike="noStrike">
                        <a:solidFill>
                          <a:schemeClr val="lt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600"/>
                        <a:buFont typeface="Nunito"/>
                        <a:buNone/>
                      </a:pPr>
                      <a:r>
                        <a:rPr lang="ru-RU" sz="1600" u="none" cap="none" strike="noStrike">
                          <a:solidFill>
                            <a:schemeClr val="lt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18</a:t>
                      </a:r>
                      <a:endParaRPr sz="1600" u="none" cap="none" strike="noStrike">
                        <a:solidFill>
                          <a:schemeClr val="lt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600"/>
                        <a:buFont typeface="Nunito"/>
                        <a:buNone/>
                      </a:pPr>
                      <a:r>
                        <a:rPr lang="ru-RU" sz="1600" u="none" cap="none" strike="noStrike">
                          <a:solidFill>
                            <a:schemeClr val="lt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1</a:t>
                      </a:r>
                      <a:endParaRPr sz="1600" u="none" cap="none" strike="noStrike">
                        <a:solidFill>
                          <a:schemeClr val="lt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  <a:tr h="426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600"/>
                        <a:buFont typeface="Nunito"/>
                        <a:buNone/>
                      </a:pPr>
                      <a:r>
                        <a:rPr lang="ru-RU" sz="1600" u="none" cap="none" strike="noStrike">
                          <a:solidFill>
                            <a:schemeClr val="lt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Tibeto-Burman phonology and lexicon</a:t>
                      </a:r>
                      <a:endParaRPr sz="1600" u="none" cap="none" strike="noStrike">
                        <a:solidFill>
                          <a:schemeClr val="lt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600"/>
                        <a:buFont typeface="Nunito"/>
                        <a:buNone/>
                      </a:pPr>
                      <a:r>
                        <a:rPr lang="ru-RU" sz="1600" u="none" cap="none" strike="noStrike">
                          <a:solidFill>
                            <a:schemeClr val="lt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915</a:t>
                      </a:r>
                      <a:endParaRPr sz="1600" u="none" cap="none" strike="noStrike">
                        <a:solidFill>
                          <a:schemeClr val="lt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600"/>
                        <a:buFont typeface="Nunito"/>
                        <a:buNone/>
                      </a:pPr>
                      <a:r>
                        <a:rPr lang="ru-RU" sz="1600" u="none" cap="none" strike="noStrike">
                          <a:solidFill>
                            <a:schemeClr val="lt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48</a:t>
                      </a:r>
                      <a:endParaRPr sz="1600" u="none" cap="none" strike="noStrike">
                        <a:solidFill>
                          <a:schemeClr val="lt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600"/>
                        <a:buFont typeface="Nunito"/>
                        <a:buNone/>
                      </a:pPr>
                      <a:r>
                        <a:rPr lang="ru-RU" sz="1600" u="none" cap="none" strike="noStrike">
                          <a:solidFill>
                            <a:schemeClr val="lt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1</a:t>
                      </a:r>
                      <a:endParaRPr sz="1600" u="none" cap="none" strike="noStrike">
                        <a:solidFill>
                          <a:schemeClr val="lt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  <a:tr h="426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600"/>
                        <a:buFont typeface="Nunito"/>
                        <a:buNone/>
                      </a:pPr>
                      <a:r>
                        <a:rPr lang="ru-RU" sz="1600" u="none" cap="none" strike="noStrike">
                          <a:solidFill>
                            <a:schemeClr val="lt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Tanzania Language Survey</a:t>
                      </a:r>
                      <a:endParaRPr sz="1600" u="none" cap="none" strike="noStrike">
                        <a:solidFill>
                          <a:schemeClr val="lt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600"/>
                        <a:buFont typeface="Nunito"/>
                        <a:buNone/>
                      </a:pPr>
                      <a:r>
                        <a:rPr lang="ru-RU" sz="1600" u="none" cap="none" strike="noStrike">
                          <a:solidFill>
                            <a:schemeClr val="lt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1037</a:t>
                      </a:r>
                      <a:endParaRPr sz="1600" u="none" cap="none" strike="noStrike">
                        <a:solidFill>
                          <a:schemeClr val="lt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600"/>
                        <a:buFont typeface="Nunito"/>
                        <a:buNone/>
                      </a:pPr>
                      <a:r>
                        <a:rPr lang="ru-RU" sz="1600" u="none" cap="none" strike="noStrike">
                          <a:solidFill>
                            <a:schemeClr val="lt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120</a:t>
                      </a:r>
                      <a:endParaRPr sz="1600" u="none" cap="none" strike="noStrike">
                        <a:solidFill>
                          <a:schemeClr val="lt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600"/>
                        <a:buFont typeface="Nunito"/>
                        <a:buNone/>
                      </a:pPr>
                      <a:r>
                        <a:rPr lang="ru-RU" sz="1600" u="none" cap="none" strike="noStrike">
                          <a:solidFill>
                            <a:schemeClr val="lt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1</a:t>
                      </a:r>
                      <a:endParaRPr sz="1600" u="none" cap="none" strike="noStrike">
                        <a:solidFill>
                          <a:schemeClr val="lt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  <a:tr h="426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600"/>
                        <a:buFont typeface="Nunito"/>
                        <a:buNone/>
                      </a:pPr>
                      <a:r>
                        <a:rPr lang="ru-RU" sz="1600" u="none" cap="none" strike="noStrike">
                          <a:solidFill>
                            <a:schemeClr val="lt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Solomon Islands Languages</a:t>
                      </a:r>
                      <a:endParaRPr sz="1600" u="none" cap="none" strike="noStrike">
                        <a:solidFill>
                          <a:schemeClr val="lt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600"/>
                        <a:buFont typeface="Nunito"/>
                        <a:buNone/>
                      </a:pPr>
                      <a:r>
                        <a:rPr lang="ru-RU" sz="1600" u="none" cap="none" strike="noStrike">
                          <a:solidFill>
                            <a:schemeClr val="lt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315</a:t>
                      </a:r>
                      <a:endParaRPr sz="1600" u="none" cap="none" strike="noStrike">
                        <a:solidFill>
                          <a:schemeClr val="lt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600"/>
                        <a:buFont typeface="Nunito"/>
                        <a:buNone/>
                      </a:pPr>
                      <a:r>
                        <a:rPr lang="ru-RU" sz="1600" u="none" cap="none" strike="noStrike">
                          <a:solidFill>
                            <a:schemeClr val="lt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111</a:t>
                      </a:r>
                      <a:endParaRPr sz="1600" u="none" cap="none" strike="noStrike">
                        <a:solidFill>
                          <a:schemeClr val="lt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600"/>
                        <a:buFont typeface="Nunito"/>
                        <a:buNone/>
                      </a:pPr>
                      <a:r>
                        <a:rPr lang="ru-RU" sz="1600" u="none" cap="none" strike="noStrike">
                          <a:solidFill>
                            <a:schemeClr val="lt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5</a:t>
                      </a:r>
                      <a:endParaRPr sz="1600" u="none" cap="none" strike="noStrike">
                        <a:solidFill>
                          <a:schemeClr val="lt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  <a:tr h="426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600"/>
                        <a:buFont typeface="Nunito"/>
                        <a:buNone/>
                      </a:pPr>
                      <a:r>
                        <a:rPr b="1" lang="ru-RU" sz="1600" u="none" cap="none" strike="noStrike">
                          <a:solidFill>
                            <a:schemeClr val="lt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The World Loanword Database</a:t>
                      </a:r>
                      <a:endParaRPr b="1" sz="1600" u="none" cap="none" strike="noStrike">
                        <a:solidFill>
                          <a:schemeClr val="lt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600"/>
                        <a:buFont typeface="Nunito"/>
                        <a:buNone/>
                      </a:pPr>
                      <a:r>
                        <a:rPr lang="ru-RU" sz="1600" u="none" cap="none" strike="noStrike">
                          <a:solidFill>
                            <a:schemeClr val="lt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1460</a:t>
                      </a:r>
                      <a:endParaRPr sz="1600" u="none" cap="none" strike="noStrike">
                        <a:solidFill>
                          <a:schemeClr val="lt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600"/>
                        <a:buFont typeface="Nunito"/>
                        <a:buNone/>
                      </a:pPr>
                      <a:r>
                        <a:rPr lang="ru-RU" sz="1600" u="none" cap="none" strike="noStrike">
                          <a:solidFill>
                            <a:schemeClr val="lt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41</a:t>
                      </a:r>
                      <a:endParaRPr sz="1600" u="none" cap="none" strike="noStrike">
                        <a:solidFill>
                          <a:schemeClr val="lt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600"/>
                        <a:buFont typeface="Nunito"/>
                        <a:buNone/>
                      </a:pPr>
                      <a:r>
                        <a:rPr lang="ru-RU" sz="1600" u="none" cap="none" strike="noStrike">
                          <a:solidFill>
                            <a:schemeClr val="lt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24</a:t>
                      </a:r>
                      <a:endParaRPr sz="1600" u="none" cap="none" strike="noStrike">
                        <a:solidFill>
                          <a:schemeClr val="lt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solidFill>
                      <a:srgbClr val="E0666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2"/>
          <p:cNvSpPr txBox="1"/>
          <p:nvPr>
            <p:ph type="title"/>
          </p:nvPr>
        </p:nvSpPr>
        <p:spPr>
          <a:xfrm>
            <a:off x="877529" y="154859"/>
            <a:ext cx="10396883" cy="11519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>
                <a:solidFill>
                  <a:srgbClr val="741B47"/>
                </a:solidFill>
              </a:rPr>
              <a:t>Intercontinental dictionary series</a:t>
            </a:r>
            <a:endParaRPr>
              <a:solidFill>
                <a:srgbClr val="741B47"/>
              </a:solidFill>
            </a:endParaRPr>
          </a:p>
        </p:txBody>
      </p:sp>
      <p:sp>
        <p:nvSpPr>
          <p:cNvPr id="347" name="Google Shape;347;p32"/>
          <p:cNvSpPr txBox="1"/>
          <p:nvPr>
            <p:ph idx="1" type="body"/>
          </p:nvPr>
        </p:nvSpPr>
        <p:spPr>
          <a:xfrm>
            <a:off x="685801" y="1622321"/>
            <a:ext cx="10394707" cy="4011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0991" lvl="0" marL="457189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lang="ru-RU" sz="2400"/>
              <a:t>Автор идеи и руководитель проекта: Mary Ritchie Key (1924-2003), 1980-е (University of California, Irvine)</a:t>
            </a:r>
            <a:endParaRPr sz="2400"/>
          </a:p>
          <a:p>
            <a:pPr indent="-380991" lvl="0" marL="457189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lang="ru-RU" sz="2400"/>
              <a:t>Начиная с 1998 – в сотрудничестве с Бернардом Комри (</a:t>
            </a:r>
            <a:r>
              <a:rPr lang="ru-RU" sz="2400">
                <a:solidFill>
                  <a:srgbClr val="000000"/>
                </a:solidFill>
              </a:rPr>
              <a:t>Max Planck Institute for Evolutionary Anthropology, Лейпциг, Германия</a:t>
            </a:r>
            <a:r>
              <a:rPr lang="ru-RU" sz="2400"/>
              <a:t>)</a:t>
            </a:r>
            <a:endParaRPr sz="2400"/>
          </a:p>
          <a:p>
            <a:pPr indent="-380991" lvl="0" marL="457189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lang="ru-RU" sz="2400"/>
              <a:t>Один из первых глобальных кросс-лингвистических проектов</a:t>
            </a:r>
            <a:endParaRPr sz="2400"/>
          </a:p>
          <a:p>
            <a:pPr indent="-380991" lvl="0" marL="457189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lang="ru-RU" sz="2400"/>
              <a:t>Серия электронных словников, находящихся в открытом доступе</a:t>
            </a:r>
            <a:endParaRPr sz="2400"/>
          </a:p>
          <a:p>
            <a:pPr indent="-380991" lvl="0" marL="45718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lang="ru-RU" sz="2400"/>
              <a:t>Общая база: 1310 «входов», разбитых на 22 раздела</a:t>
            </a:r>
            <a:endParaRPr sz="2400"/>
          </a:p>
          <a:p>
            <a:pPr indent="-380991" lvl="0" marL="45718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Calibri"/>
              <a:buChar char="•"/>
            </a:pPr>
            <a:r>
              <a:rPr lang="ru-RU" sz="2400" u="sng">
                <a:solidFill>
                  <a:schemeClr val="hlink"/>
                </a:solidFill>
                <a:hlinkClick r:id="rId3"/>
              </a:rPr>
              <a:t>https://ids.clld.org/</a:t>
            </a:r>
            <a:endParaRPr sz="2400"/>
          </a:p>
          <a:p>
            <a:pPr indent="-7747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3"/>
          <p:cNvSpPr txBox="1"/>
          <p:nvPr>
            <p:ph type="title"/>
          </p:nvPr>
        </p:nvSpPr>
        <p:spPr>
          <a:xfrm>
            <a:off x="535657" y="494675"/>
            <a:ext cx="10396800" cy="63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ru-RU" sz="4800">
                <a:solidFill>
                  <a:srgbClr val="741B47"/>
                </a:solidFill>
              </a:rPr>
              <a:t>IDS: примеры</a:t>
            </a:r>
            <a:endParaRPr>
              <a:solidFill>
                <a:srgbClr val="741B47"/>
              </a:solidFill>
            </a:endParaRPr>
          </a:p>
        </p:txBody>
      </p:sp>
      <p:sp>
        <p:nvSpPr>
          <p:cNvPr id="353" name="Google Shape;353;p33"/>
          <p:cNvSpPr txBox="1"/>
          <p:nvPr>
            <p:ph idx="1" type="body"/>
          </p:nvPr>
        </p:nvSpPr>
        <p:spPr>
          <a:xfrm>
            <a:off x="353961" y="1547203"/>
            <a:ext cx="11415251" cy="3311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492" lvl="0" marL="457189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ru-RU" sz="2200">
                <a:latin typeface="Arial"/>
                <a:ea typeface="Arial"/>
                <a:cs typeface="Arial"/>
                <a:sym typeface="Arial"/>
              </a:rPr>
              <a:t>Физический мир: sand, water, sea, island, mountain, sun, moon, wind, burn (v)...</a:t>
            </a:r>
            <a:endParaRPr/>
          </a:p>
          <a:p>
            <a:pPr indent="-317492" lvl="0" marL="457189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ru-RU" sz="2200">
                <a:latin typeface="Arial"/>
                <a:ea typeface="Arial"/>
                <a:cs typeface="Arial"/>
                <a:sym typeface="Arial"/>
              </a:rPr>
              <a:t>Термины родства: boy, girl, man, woman, brother, sister, marry, marriage… + личные местоимения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-317492" lvl="0" marL="457189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ru-RU" sz="2200">
                <a:latin typeface="Arial"/>
                <a:ea typeface="Arial"/>
                <a:cs typeface="Arial"/>
                <a:sym typeface="Arial"/>
              </a:rPr>
              <a:t>Животные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-317492" lvl="0" marL="457189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ru-RU" sz="2200">
                <a:latin typeface="Arial"/>
                <a:ea typeface="Arial"/>
                <a:cs typeface="Arial"/>
                <a:sym typeface="Arial"/>
              </a:rPr>
              <a:t>Части тела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-317492" lvl="0" marL="457189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ru-RU" sz="2200">
                <a:latin typeface="Arial"/>
                <a:ea typeface="Arial"/>
                <a:cs typeface="Arial"/>
                <a:sym typeface="Arial"/>
              </a:rPr>
              <a:t>Еда и напитки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-317492" lvl="0" marL="457189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ru-RU" sz="2200">
                <a:latin typeface="Arial"/>
                <a:ea typeface="Arial"/>
                <a:cs typeface="Arial"/>
                <a:sym typeface="Arial"/>
              </a:rPr>
              <a:t>Одежда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-317492" lvl="0" marL="457189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ru-RU" sz="2200">
                <a:latin typeface="Arial"/>
                <a:ea typeface="Arial"/>
                <a:cs typeface="Arial"/>
                <a:sym typeface="Arial"/>
              </a:rPr>
              <a:t>Дом, домашняя утварь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-317492" lvl="0" marL="457189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ru-RU" sz="2200">
                <a:latin typeface="Arial"/>
                <a:ea typeface="Arial"/>
                <a:cs typeface="Arial"/>
                <a:sym typeface="Arial"/>
              </a:rPr>
              <a:t>Сельское хозяйство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-317492" lvl="0" marL="457189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ru-RU" sz="2200">
                <a:latin typeface="Arial"/>
                <a:ea typeface="Arial"/>
                <a:cs typeface="Arial"/>
                <a:sym typeface="Arial"/>
              </a:rPr>
              <a:t>Базовые действия и технологии: do / make, work, bend, cut, break, pull, stretch…</a:t>
            </a:r>
            <a:endParaRPr/>
          </a:p>
          <a:p>
            <a:pPr indent="-317492" lvl="0" marL="457189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ru-RU" sz="2200">
                <a:latin typeface="Arial"/>
                <a:ea typeface="Arial"/>
                <a:cs typeface="Arial"/>
                <a:sym typeface="Arial"/>
              </a:rPr>
              <a:t>Движение</a:t>
            </a:r>
            <a:endParaRPr/>
          </a:p>
          <a:p>
            <a:pPr indent="-317492" lvl="0" marL="457189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ru-RU" sz="2200">
                <a:latin typeface="Arial"/>
                <a:ea typeface="Arial"/>
                <a:cs typeface="Arial"/>
                <a:sym typeface="Arial"/>
              </a:rPr>
              <a:t>Пространственные отношения…</a:t>
            </a:r>
            <a:endParaRPr sz="22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5"/>
          <p:cNvSpPr txBox="1"/>
          <p:nvPr>
            <p:ph type="title"/>
          </p:nvPr>
        </p:nvSpPr>
        <p:spPr>
          <a:xfrm>
            <a:off x="685801" y="15687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>
                <a:solidFill>
                  <a:srgbClr val="741B47"/>
                </a:solidFill>
              </a:rPr>
              <a:t>DatSemShift – каталог семантических переходов</a:t>
            </a:r>
            <a:endParaRPr>
              <a:solidFill>
                <a:srgbClr val="741B47"/>
              </a:solidFill>
            </a:endParaRPr>
          </a:p>
        </p:txBody>
      </p:sp>
      <p:sp>
        <p:nvSpPr>
          <p:cNvPr id="359" name="Google Shape;359;p35"/>
          <p:cNvSpPr txBox="1"/>
          <p:nvPr>
            <p:ph idx="1" type="body"/>
          </p:nvPr>
        </p:nvSpPr>
        <p:spPr>
          <a:xfrm>
            <a:off x="685801" y="1690688"/>
            <a:ext cx="10394707" cy="4802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ru-RU"/>
              <a:t>Семантический переход</a:t>
            </a:r>
            <a:r>
              <a:rPr lang="ru-RU"/>
              <a:t> - "концептуальная смежность между двумя языковыми значениями, проявляющаяся в совмещении этих значений в пределах одного «слова в широком смысле»", и реализованная в синхронии или диахронии:  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/>
              <a:t>синхронная полисемия: англ. </a:t>
            </a:r>
            <a:r>
              <a:rPr i="1" lang="ru-RU"/>
              <a:t>to call</a:t>
            </a:r>
            <a:r>
              <a:rPr lang="ru-RU"/>
              <a:t> ‘звать’ и ‘звонить по телефону’; бросать; глава.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/>
              <a:t>диахроническая эволюция:  ст.-шведск.  </a:t>
            </a:r>
            <a:r>
              <a:rPr i="1" lang="ru-RU"/>
              <a:t>boskap</a:t>
            </a:r>
            <a:r>
              <a:rPr lang="ru-RU"/>
              <a:t> 'household, household goods, property' → шведск. </a:t>
            </a:r>
            <a:r>
              <a:rPr i="1" lang="ru-RU"/>
              <a:t>boskap</a:t>
            </a:r>
            <a:r>
              <a:rPr lang="ru-RU"/>
              <a:t> 'cattle' (CATTLE &gt; PROPERTY)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/>
              <a:t>морфологическая деривация: нем.</a:t>
            </a:r>
            <a:r>
              <a:rPr i="1" lang="ru-RU"/>
              <a:t> rufen</a:t>
            </a:r>
            <a:r>
              <a:rPr lang="ru-RU"/>
              <a:t> ‘звать &lt;кого-то&gt;’ и </a:t>
            </a:r>
            <a:r>
              <a:rPr i="1" lang="ru-RU"/>
              <a:t>anrufen</a:t>
            </a:r>
            <a:r>
              <a:rPr lang="ru-RU"/>
              <a:t> ‘звонить &lt;кому-то&gt; по телефону’;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/>
              <a:t>заимствования,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/>
              <a:t>когнаты: рус. </a:t>
            </a:r>
            <a:r>
              <a:rPr i="1" lang="ru-RU"/>
              <a:t>место</a:t>
            </a:r>
            <a:r>
              <a:rPr lang="ru-RU"/>
              <a:t> ‘место’ и польск. </a:t>
            </a:r>
            <a:r>
              <a:rPr i="1" lang="ru-RU"/>
              <a:t>miasto </a:t>
            </a:r>
            <a:r>
              <a:rPr lang="ru-RU"/>
              <a:t>‘город’.</a:t>
            </a:r>
            <a:endParaRPr/>
          </a:p>
          <a:p>
            <a:pPr indent="0" lvl="0" marL="2286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ru-RU" sz="3200" u="sng">
                <a:solidFill>
                  <a:schemeClr val="hlink"/>
                </a:solidFill>
                <a:hlinkClick r:id="rId3"/>
              </a:rPr>
              <a:t>https://datsemshift.ru/</a:t>
            </a:r>
            <a:endParaRPr/>
          </a:p>
        </p:txBody>
      </p:sp>
      <p:sp>
        <p:nvSpPr>
          <p:cNvPr id="360" name="Google Shape;360;p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019bea9dc4_0_16"/>
          <p:cNvSpPr txBox="1"/>
          <p:nvPr>
            <p:ph type="title"/>
          </p:nvPr>
        </p:nvSpPr>
        <p:spPr>
          <a:xfrm>
            <a:off x="314325" y="240001"/>
            <a:ext cx="10515600" cy="8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Arial"/>
              <a:buNone/>
            </a:pPr>
            <a:r>
              <a:rPr lang="ru-RU">
                <a:solidFill>
                  <a:srgbClr val="741B47"/>
                </a:solidFill>
                <a:latin typeface="Arial"/>
                <a:ea typeface="Arial"/>
                <a:cs typeface="Arial"/>
                <a:sym typeface="Arial"/>
              </a:rPr>
              <a:t>Неоднозначность в языке</a:t>
            </a:r>
            <a:endParaRPr>
              <a:solidFill>
                <a:srgbClr val="741B47"/>
              </a:solidFill>
            </a:endParaRPr>
          </a:p>
        </p:txBody>
      </p:sp>
      <p:sp>
        <p:nvSpPr>
          <p:cNvPr id="125" name="Google Shape;125;g1019bea9dc4_0_16"/>
          <p:cNvSpPr txBox="1"/>
          <p:nvPr>
            <p:ph idx="1" type="body"/>
          </p:nvPr>
        </p:nvSpPr>
        <p:spPr>
          <a:xfrm>
            <a:off x="314325" y="1228727"/>
            <a:ext cx="11701500" cy="52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800"/>
              <a:buNone/>
            </a:pPr>
            <a:r>
              <a:rPr b="1" lang="ru-RU">
                <a:solidFill>
                  <a:srgbClr val="C27BA0"/>
                </a:solidFill>
                <a:latin typeface="Arial"/>
                <a:ea typeface="Arial"/>
                <a:cs typeface="Arial"/>
                <a:sym typeface="Arial"/>
              </a:rPr>
              <a:t>Омонимия: одна форма – несколько значений</a:t>
            </a:r>
            <a:endParaRPr b="1">
              <a:solidFill>
                <a:srgbClr val="C27BA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i="1" lang="ru-RU">
                <a:latin typeface="Arial"/>
                <a:ea typeface="Arial"/>
                <a:cs typeface="Arial"/>
                <a:sym typeface="Arial"/>
              </a:rPr>
              <a:t>She has been to the bank and [paid for her credit].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i="1" lang="ru-RU">
                <a:latin typeface="Arial"/>
                <a:ea typeface="Arial"/>
                <a:cs typeface="Arial"/>
                <a:sym typeface="Arial"/>
              </a:rPr>
              <a:t>She has been to the bank and [was watching the sunset].</a:t>
            </a:r>
            <a:endParaRPr i="1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2800"/>
              <a:buNone/>
            </a:pPr>
            <a:r>
              <a:rPr b="1" lang="ru-RU">
                <a:solidFill>
                  <a:srgbClr val="C27BA0"/>
                </a:solidFill>
                <a:latin typeface="Arial"/>
                <a:ea typeface="Arial"/>
                <a:cs typeface="Arial"/>
                <a:sym typeface="Arial"/>
              </a:rPr>
              <a:t>Синонимия: одно значение – несколько форм</a:t>
            </a:r>
            <a:endParaRPr>
              <a:solidFill>
                <a:srgbClr val="C27BA0"/>
              </a:solidFill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i="1" lang="ru-RU">
                <a:latin typeface="Arial"/>
                <a:ea typeface="Arial"/>
                <a:cs typeface="Arial"/>
                <a:sym typeface="Arial"/>
              </a:rPr>
              <a:t>Большой, огромный, гигантский, чудовищный</a:t>
            </a:r>
            <a:endParaRPr i="1"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i="1" lang="ru-RU">
                <a:latin typeface="Arial"/>
                <a:ea typeface="Arial"/>
                <a:cs typeface="Arial"/>
                <a:sym typeface="Arial"/>
              </a:rPr>
              <a:t>Сказать, промолвить, сболтнуть, ляпнуть</a:t>
            </a:r>
            <a:endParaRPr i="1"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i="1" lang="ru-RU">
                <a:latin typeface="Arial"/>
                <a:ea typeface="Arial"/>
                <a:cs typeface="Arial"/>
                <a:sym typeface="Arial"/>
              </a:rPr>
              <a:t>Человек, лицо (пожилого возраста), индивид</a:t>
            </a:r>
            <a:endParaRPr i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g1019bea9dc4_0_1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5"/>
          <p:cNvSpPr txBox="1"/>
          <p:nvPr>
            <p:ph type="title"/>
          </p:nvPr>
        </p:nvSpPr>
        <p:spPr>
          <a:xfrm>
            <a:off x="314325" y="350838"/>
            <a:ext cx="10515600" cy="877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Arial"/>
              <a:buNone/>
            </a:pPr>
            <a:r>
              <a:rPr lang="ru-RU">
                <a:solidFill>
                  <a:srgbClr val="741B47"/>
                </a:solidFill>
                <a:latin typeface="Arial"/>
                <a:ea typeface="Arial"/>
                <a:cs typeface="Arial"/>
                <a:sym typeface="Arial"/>
              </a:rPr>
              <a:t>Неоднозначность в языке</a:t>
            </a:r>
            <a:endParaRPr>
              <a:solidFill>
                <a:srgbClr val="741B47"/>
              </a:solidFill>
            </a:endParaRPr>
          </a:p>
        </p:txBody>
      </p:sp>
      <p:sp>
        <p:nvSpPr>
          <p:cNvPr id="133" name="Google Shape;133;p5"/>
          <p:cNvSpPr txBox="1"/>
          <p:nvPr>
            <p:ph idx="1" type="body"/>
          </p:nvPr>
        </p:nvSpPr>
        <p:spPr>
          <a:xfrm>
            <a:off x="314325" y="1528763"/>
            <a:ext cx="11701463" cy="4900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800"/>
              <a:buNone/>
            </a:pPr>
            <a:r>
              <a:rPr b="1" lang="ru-RU">
                <a:solidFill>
                  <a:srgbClr val="A64D79"/>
                </a:solidFill>
                <a:latin typeface="Arial"/>
                <a:ea typeface="Arial"/>
                <a:cs typeface="Arial"/>
                <a:sym typeface="Arial"/>
              </a:rPr>
              <a:t>Полисемия</a:t>
            </a:r>
            <a:endParaRPr b="1">
              <a:solidFill>
                <a:srgbClr val="A64D7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i="1" lang="ru-RU">
                <a:latin typeface="Arial"/>
                <a:ea typeface="Arial"/>
                <a:cs typeface="Arial"/>
                <a:sym typeface="Arial"/>
              </a:rPr>
              <a:t>John saw the man with the telescope.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i="1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>
                <a:latin typeface="Arial"/>
                <a:ea typeface="Arial"/>
                <a:cs typeface="Arial"/>
                <a:sym typeface="Arial"/>
              </a:rPr>
              <a:t>Сколько многозначных слов во фразе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i="1" lang="ru-RU">
                <a:latin typeface="Arial"/>
                <a:ea typeface="Arial"/>
                <a:cs typeface="Arial"/>
                <a:sym typeface="Arial"/>
              </a:rPr>
              <a:t>Груша упала и закатилась за стол</a:t>
            </a:r>
            <a:r>
              <a:rPr lang="ru-RU">
                <a:latin typeface="Arial"/>
                <a:ea typeface="Arial"/>
                <a:cs typeface="Arial"/>
                <a:sym typeface="Arial"/>
              </a:rPr>
              <a:t>?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i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6"/>
          <p:cNvSpPr txBox="1"/>
          <p:nvPr>
            <p:ph type="title"/>
          </p:nvPr>
        </p:nvSpPr>
        <p:spPr>
          <a:xfrm>
            <a:off x="359935" y="216739"/>
            <a:ext cx="10515600" cy="8970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Arial"/>
              <a:buNone/>
            </a:pPr>
            <a:r>
              <a:rPr lang="ru-RU">
                <a:solidFill>
                  <a:srgbClr val="741B47"/>
                </a:solidFill>
                <a:latin typeface="Arial"/>
                <a:ea typeface="Arial"/>
                <a:cs typeface="Arial"/>
                <a:sym typeface="Arial"/>
              </a:rPr>
              <a:t>Неоднозначность сферы действия</a:t>
            </a:r>
            <a:endParaRPr>
              <a:solidFill>
                <a:srgbClr val="741B47"/>
              </a:solidFill>
            </a:endParaRPr>
          </a:p>
        </p:txBody>
      </p:sp>
      <p:sp>
        <p:nvSpPr>
          <p:cNvPr id="140" name="Google Shape;140;p6"/>
          <p:cNvSpPr txBox="1"/>
          <p:nvPr>
            <p:ph idx="1" type="body"/>
          </p:nvPr>
        </p:nvSpPr>
        <p:spPr>
          <a:xfrm>
            <a:off x="359935" y="1228299"/>
            <a:ext cx="11499556" cy="54535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i="1" lang="ru-RU" sz="3600"/>
              <a:t>Он не решил все задачи</a:t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t/>
            </a:r>
            <a:endParaRPr i="1" sz="36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ru-RU" sz="3600"/>
              <a:t>(1) </a:t>
            </a:r>
            <a:r>
              <a:rPr i="1" lang="ru-RU" sz="3600"/>
              <a:t>Он не решил </a:t>
            </a:r>
            <a:r>
              <a:rPr lang="ru-RU" sz="3600"/>
              <a:t>↓</a:t>
            </a:r>
            <a:r>
              <a:rPr i="1" lang="ru-RU" sz="3600"/>
              <a:t>все задачи</a:t>
            </a:r>
            <a:r>
              <a:rPr lang="ru-RU" sz="3600"/>
              <a:t> = ‘не решил ни одной’</a:t>
            </a:r>
            <a:endParaRPr sz="36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ru-RU" sz="3600"/>
              <a:t>(2)</a:t>
            </a:r>
            <a:r>
              <a:rPr i="1" lang="ru-RU" sz="3600"/>
              <a:t> Он не </a:t>
            </a:r>
            <a:r>
              <a:rPr lang="ru-RU" sz="3600"/>
              <a:t>↓</a:t>
            </a:r>
            <a:r>
              <a:rPr i="1" lang="ru-RU" sz="3600"/>
              <a:t>решил все задачи</a:t>
            </a:r>
            <a:r>
              <a:rPr lang="ru-RU" sz="3600"/>
              <a:t> = ‘решил, но не все’</a:t>
            </a:r>
            <a:endParaRPr sz="36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t/>
            </a:r>
            <a:endParaRPr sz="36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t/>
            </a:r>
            <a:endParaRPr/>
          </a:p>
        </p:txBody>
      </p:sp>
      <p:sp>
        <p:nvSpPr>
          <p:cNvPr id="141" name="Google Shape;141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7"/>
          <p:cNvSpPr txBox="1"/>
          <p:nvPr>
            <p:ph type="title"/>
          </p:nvPr>
        </p:nvSpPr>
        <p:spPr>
          <a:xfrm>
            <a:off x="838200" y="219983"/>
            <a:ext cx="10515600" cy="92664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Arial"/>
              <a:buNone/>
            </a:pPr>
            <a:r>
              <a:rPr lang="ru-RU">
                <a:solidFill>
                  <a:srgbClr val="741B47"/>
                </a:solidFill>
                <a:latin typeface="Arial"/>
                <a:ea typeface="Arial"/>
                <a:cs typeface="Arial"/>
                <a:sym typeface="Arial"/>
              </a:rPr>
              <a:t>Логический позитивизм</a:t>
            </a:r>
            <a:endParaRPr>
              <a:solidFill>
                <a:srgbClr val="741B47"/>
              </a:solidFill>
            </a:endParaRPr>
          </a:p>
        </p:txBody>
      </p:sp>
      <p:sp>
        <p:nvSpPr>
          <p:cNvPr id="148" name="Google Shape;148;p7"/>
          <p:cNvSpPr txBox="1"/>
          <p:nvPr>
            <p:ph idx="1" type="body"/>
          </p:nvPr>
        </p:nvSpPr>
        <p:spPr>
          <a:xfrm>
            <a:off x="838200" y="1364343"/>
            <a:ext cx="10515600" cy="48126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>
                <a:latin typeface="Arial"/>
                <a:ea typeface="Arial"/>
                <a:cs typeface="Arial"/>
                <a:sym typeface="Arial"/>
              </a:rPr>
              <a:t>Б. Рассел, Л. Витгенштейн, Г. Фреге, Р. Карнап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>
                <a:latin typeface="Arial"/>
                <a:ea typeface="Arial"/>
                <a:cs typeface="Arial"/>
                <a:sym typeface="Arial"/>
              </a:rPr>
              <a:t>Метаязык науки: борьба с неоднозначностью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>
                <a:latin typeface="Arial"/>
                <a:ea typeface="Arial"/>
                <a:cs typeface="Arial"/>
                <a:sym typeface="Arial"/>
              </a:rPr>
              <a:t>Формальные и искусственные языки – по возможности без неоднозначности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>
                <a:latin typeface="Arial"/>
                <a:ea typeface="Arial"/>
                <a:cs typeface="Arial"/>
                <a:sym typeface="Arial"/>
              </a:rPr>
              <a:t>BUT: cf. Esperanto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638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i="1" lang="ru-RU">
                <a:latin typeface="Calibri"/>
                <a:ea typeface="Calibri"/>
                <a:cs typeface="Calibri"/>
                <a:sym typeface="Calibri"/>
              </a:rPr>
              <a:t>Li estas </a:t>
            </a:r>
            <a:r>
              <a:rPr b="1" i="1" lang="ru-RU">
                <a:latin typeface="Calibri"/>
                <a:ea typeface="Calibri"/>
                <a:cs typeface="Calibri"/>
                <a:sym typeface="Calibri"/>
              </a:rPr>
              <a:t>en</a:t>
            </a:r>
            <a:r>
              <a:rPr i="1" lang="ru-RU">
                <a:latin typeface="Calibri"/>
                <a:ea typeface="Calibri"/>
                <a:cs typeface="Calibri"/>
                <a:sym typeface="Calibri"/>
              </a:rPr>
              <a:t> la aŭto</a:t>
            </a:r>
            <a:r>
              <a:rPr lang="ru-RU">
                <a:latin typeface="Calibri"/>
                <a:ea typeface="Calibri"/>
                <a:cs typeface="Calibri"/>
                <a:sym typeface="Calibri"/>
              </a:rPr>
              <a:t> ‘He is </a:t>
            </a:r>
            <a:r>
              <a:rPr b="1" lang="ru-RU">
                <a:latin typeface="Calibri"/>
                <a:ea typeface="Calibri"/>
                <a:cs typeface="Calibri"/>
                <a:sym typeface="Calibri"/>
              </a:rPr>
              <a:t>in</a:t>
            </a:r>
            <a:r>
              <a:rPr lang="ru-RU">
                <a:latin typeface="Calibri"/>
                <a:ea typeface="Calibri"/>
                <a:cs typeface="Calibri"/>
                <a:sym typeface="Calibri"/>
              </a:rPr>
              <a:t> the car’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100000"/>
              </a:lnSpc>
              <a:spcBef>
                <a:spcPts val="638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i="1" lang="ru-RU">
                <a:latin typeface="Calibri"/>
                <a:ea typeface="Calibri"/>
                <a:cs typeface="Calibri"/>
                <a:sym typeface="Calibri"/>
              </a:rPr>
              <a:t>Li revenis </a:t>
            </a:r>
            <a:r>
              <a:rPr b="1" i="1" lang="ru-RU">
                <a:latin typeface="Calibri"/>
                <a:ea typeface="Calibri"/>
                <a:cs typeface="Calibri"/>
                <a:sym typeface="Calibri"/>
              </a:rPr>
              <a:t>en</a:t>
            </a:r>
            <a:r>
              <a:rPr i="1" lang="ru-RU">
                <a:latin typeface="Calibri"/>
                <a:ea typeface="Calibri"/>
                <a:cs typeface="Calibri"/>
                <a:sym typeface="Calibri"/>
              </a:rPr>
              <a:t> dek minutoj </a:t>
            </a:r>
            <a:r>
              <a:rPr lang="ru-RU">
                <a:latin typeface="Calibri"/>
                <a:ea typeface="Calibri"/>
                <a:cs typeface="Calibri"/>
                <a:sym typeface="Calibri"/>
              </a:rPr>
              <a:t>‘He will be back </a:t>
            </a:r>
            <a:r>
              <a:rPr b="1" lang="ru-RU">
                <a:latin typeface="Calibri"/>
                <a:ea typeface="Calibri"/>
                <a:cs typeface="Calibri"/>
                <a:sym typeface="Calibri"/>
              </a:rPr>
              <a:t>in</a:t>
            </a:r>
            <a:r>
              <a:rPr lang="ru-RU">
                <a:latin typeface="Calibri"/>
                <a:ea typeface="Calibri"/>
                <a:cs typeface="Calibri"/>
                <a:sym typeface="Calibri"/>
              </a:rPr>
              <a:t> ten minutes’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8"/>
          <p:cNvSpPr txBox="1"/>
          <p:nvPr>
            <p:ph type="title"/>
          </p:nvPr>
        </p:nvSpPr>
        <p:spPr>
          <a:xfrm>
            <a:off x="314325" y="350838"/>
            <a:ext cx="10515600" cy="877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Arial"/>
              <a:buNone/>
            </a:pPr>
            <a:r>
              <a:rPr lang="ru-RU">
                <a:solidFill>
                  <a:srgbClr val="741B47"/>
                </a:solidFill>
                <a:latin typeface="Arial"/>
                <a:ea typeface="Arial"/>
                <a:cs typeface="Arial"/>
                <a:sym typeface="Arial"/>
              </a:rPr>
              <a:t>Неоднозначность в языке</a:t>
            </a:r>
            <a:endParaRPr>
              <a:solidFill>
                <a:srgbClr val="741B47"/>
              </a:solidFill>
            </a:endParaRPr>
          </a:p>
        </p:txBody>
      </p:sp>
      <p:sp>
        <p:nvSpPr>
          <p:cNvPr id="156" name="Google Shape;156;p8"/>
          <p:cNvSpPr txBox="1"/>
          <p:nvPr>
            <p:ph idx="1" type="body"/>
          </p:nvPr>
        </p:nvSpPr>
        <p:spPr>
          <a:xfrm>
            <a:off x="314325" y="1588958"/>
            <a:ext cx="11701463" cy="42122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>
                <a:latin typeface="Arial"/>
                <a:ea typeface="Arial"/>
                <a:cs typeface="Arial"/>
                <a:sym typeface="Arial"/>
              </a:rPr>
              <a:t>Как мы выбираем нужное значение из множества возможных?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-"/>
            </a:pPr>
            <a:r>
              <a:rPr lang="ru-RU">
                <a:latin typeface="Arial"/>
                <a:ea typeface="Arial"/>
                <a:cs typeface="Arial"/>
                <a:sym typeface="Arial"/>
              </a:rPr>
              <a:t>Лингвистический контекст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-"/>
            </a:pPr>
            <a:r>
              <a:rPr lang="ru-RU">
                <a:latin typeface="Arial"/>
                <a:ea typeface="Arial"/>
                <a:cs typeface="Arial"/>
                <a:sym typeface="Arial"/>
              </a:rPr>
              <a:t>Экстралингвистический контекст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-"/>
            </a:pPr>
            <a:r>
              <a:rPr lang="ru-RU">
                <a:latin typeface="Arial"/>
                <a:ea typeface="Arial"/>
                <a:cs typeface="Arial"/>
                <a:sym typeface="Arial"/>
              </a:rPr>
              <a:t>Жесты и мимика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>
                <a:latin typeface="Arial"/>
                <a:ea typeface="Arial"/>
                <a:cs typeface="Arial"/>
                <a:sym typeface="Arial"/>
              </a:rPr>
              <a:t>Неоднозначность – не недостаток, а естественное когнитивное свойство человеческих языков.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>
                <a:latin typeface="Arial"/>
                <a:ea typeface="Arial"/>
                <a:cs typeface="Arial"/>
                <a:sym typeface="Arial"/>
              </a:rPr>
              <a:t>Метафора и метонимия не усложняют, а </a:t>
            </a:r>
            <a:r>
              <a:rPr i="1" lang="ru-RU">
                <a:latin typeface="Arial"/>
                <a:ea typeface="Arial"/>
                <a:cs typeface="Arial"/>
                <a:sym typeface="Arial"/>
              </a:rPr>
              <a:t>упрощают</a:t>
            </a:r>
            <a:r>
              <a:rPr lang="ru-RU">
                <a:latin typeface="Arial"/>
                <a:ea typeface="Arial"/>
                <a:cs typeface="Arial"/>
                <a:sym typeface="Arial"/>
              </a:rPr>
              <a:t> язык.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9"/>
          <p:cNvSpPr txBox="1"/>
          <p:nvPr>
            <p:ph idx="1" type="body"/>
          </p:nvPr>
        </p:nvSpPr>
        <p:spPr>
          <a:xfrm>
            <a:off x="805657" y="1903752"/>
            <a:ext cx="10811720" cy="33278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ru-RU" sz="3600">
                <a:latin typeface="Arial"/>
                <a:ea typeface="Arial"/>
                <a:cs typeface="Arial"/>
                <a:sym typeface="Arial"/>
              </a:rPr>
              <a:t>Каламбур – намеренное столкновение разных значений</a:t>
            </a:r>
            <a:endParaRPr i="1" sz="3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t/>
            </a:r>
            <a:endParaRPr i="1" sz="3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i="1" lang="ru-RU" sz="3600">
                <a:latin typeface="Arial"/>
                <a:ea typeface="Arial"/>
                <a:cs typeface="Arial"/>
                <a:sym typeface="Arial"/>
              </a:rPr>
              <a:t>У воров тоже есть стремлению к добру – только к чужому</a:t>
            </a:r>
            <a:endParaRPr/>
          </a:p>
        </p:txBody>
      </p:sp>
      <p:sp>
        <p:nvSpPr>
          <p:cNvPr id="163" name="Google Shape;163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64" name="Google Shape;164;p9"/>
          <p:cNvSpPr txBox="1"/>
          <p:nvPr>
            <p:ph type="title"/>
          </p:nvPr>
        </p:nvSpPr>
        <p:spPr>
          <a:xfrm>
            <a:off x="805657" y="425789"/>
            <a:ext cx="10515600" cy="877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Arial"/>
              <a:buNone/>
            </a:pPr>
            <a:r>
              <a:rPr lang="ru-RU">
                <a:solidFill>
                  <a:srgbClr val="741B47"/>
                </a:solidFill>
                <a:latin typeface="Arial"/>
                <a:ea typeface="Arial"/>
                <a:cs typeface="Arial"/>
                <a:sym typeface="Arial"/>
              </a:rPr>
              <a:t>Природа каламбура</a:t>
            </a:r>
            <a:endParaRPr>
              <a:solidFill>
                <a:srgbClr val="741B47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2014-11-19T15:30:40Z</dcterms:created>
  <dc:creator>Natalia Zevakhina</dc:creator>
</cp:coreProperties>
</file>