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oboto"/>
      <p:regular r:id="rId12"/>
      <p:bold r:id="rId13"/>
      <p:italic r:id="rId14"/>
      <p:boldItalic r:id="rId15"/>
    </p:embeddedFont>
    <p:embeddedFont>
      <p:font typeface="Merriweather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17" Type="http://schemas.openxmlformats.org/officeDocument/2006/relationships/font" Target="fonts/Merriweather-bold.fntdata"/><Relationship Id="rId16" Type="http://schemas.openxmlformats.org/officeDocument/2006/relationships/font" Target="fonts/Merriweather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erriweather-boldItalic.fntdata"/><Relationship Id="rId6" Type="http://schemas.openxmlformats.org/officeDocument/2006/relationships/slide" Target="slides/slide1.xml"/><Relationship Id="rId18" Type="http://schemas.openxmlformats.org/officeDocument/2006/relationships/font" Target="fonts/Merriweather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d06f3631c4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d06f3631c4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d06f3631c4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d06f3631c4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d06f3631c4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d06f3631c4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d06f3631c4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d06f3631c4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d51459be0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d51459be0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github.com/dashapopova/Slovo-dnja/tree/master/telegram-2021" TargetMode="External"/><Relationship Id="rId4" Type="http://schemas.openxmlformats.org/officeDocument/2006/relationships/hyperlink" Target="https://docs.google.com/spreadsheets/d/1QFlWrxqHyPia2qTCw8-VDy3zysB6KSbPY6PewHKltfg/edit#gid=0" TargetMode="External"/><Relationship Id="rId5" Type="http://schemas.openxmlformats.org/officeDocument/2006/relationships/hyperlink" Target="https://github.com/dashapopova/Interactive-Dictionary" TargetMode="External"/><Relationship Id="rId6" Type="http://schemas.openxmlformats.org/officeDocument/2006/relationships/hyperlink" Target="https://github.com/dashapopova/Slovo-dnja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Мастерская “Интересные факты русского языка”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Merriweather"/>
                <a:ea typeface="Merriweather"/>
                <a:cs typeface="Merriweather"/>
                <a:sym typeface="Merriweather"/>
              </a:rPr>
              <a:t>Под руководством Даши Поповой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ru">
                <a:latin typeface="Merriweather"/>
                <a:ea typeface="Merriweather"/>
                <a:cs typeface="Merriweather"/>
                <a:sym typeface="Merriweather"/>
              </a:rPr>
              <a:t>НИУ ВШЭ, Москва, 2021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Кто и что?</a:t>
            </a:r>
            <a:endParaRPr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4644675" y="500925"/>
            <a:ext cx="4166400" cy="444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ru" sz="1600">
                <a:latin typeface="Merriweather"/>
                <a:ea typeface="Merriweather"/>
                <a:cs typeface="Merriweather"/>
                <a:sym typeface="Merriweather"/>
              </a:rPr>
              <a:t>Разработка телеграм-бота:</a:t>
            </a:r>
            <a:endParaRPr b="1" i="1"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marR="0" rtl="0" algn="l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ru" sz="1600">
                <a:latin typeface="Merriweather"/>
                <a:ea typeface="Merriweather"/>
                <a:cs typeface="Merriweather"/>
                <a:sym typeface="Merriweather"/>
              </a:rPr>
              <a:t>Настя Чижикова, Ксюша Кошкина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marR="0" rtl="0" algn="l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i="1" lang="ru" sz="1600">
                <a:latin typeface="Merriweather"/>
                <a:ea typeface="Merriweather"/>
                <a:cs typeface="Merriweather"/>
                <a:sym typeface="Merriweather"/>
              </a:rPr>
              <a:t>Подбор интересных фактов:</a:t>
            </a:r>
            <a:endParaRPr b="1" i="1"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marR="0" rtl="0" algn="l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ru" sz="1600">
                <a:latin typeface="Merriweather"/>
                <a:ea typeface="Merriweather"/>
                <a:cs typeface="Merriweather"/>
                <a:sym typeface="Merriweather"/>
              </a:rPr>
              <a:t>Лиза Клыкова, Женя Егорова, Настя Скутина, Юля Маркова, Ксюша Кошкина, Настя Чижикова, Даша Попова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marR="0" rtl="0" algn="l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i="1" lang="ru" sz="1600">
                <a:latin typeface="Merriweather"/>
                <a:ea typeface="Merriweather"/>
                <a:cs typeface="Merriweather"/>
                <a:sym typeface="Merriweather"/>
              </a:rPr>
              <a:t>Источники:</a:t>
            </a:r>
            <a:endParaRPr b="1" i="1"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600"/>
              <a:buFont typeface="Merriweather"/>
              <a:buChar char="-"/>
            </a:pPr>
            <a:r>
              <a:rPr lang="ru" sz="1600">
                <a:latin typeface="Merriweather"/>
                <a:ea typeface="Merriweather"/>
                <a:cs typeface="Merriweather"/>
                <a:sym typeface="Merriweather"/>
              </a:rPr>
              <a:t>наша фантазия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Merriweather"/>
              <a:buChar char="-"/>
            </a:pPr>
            <a:r>
              <a:rPr lang="ru" sz="1600">
                <a:latin typeface="Merriweather"/>
                <a:ea typeface="Merriweather"/>
                <a:cs typeface="Merriweather"/>
                <a:sym typeface="Merriweather"/>
              </a:rPr>
              <a:t>мастерская “Слово дня” 2019-2020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Merriweather"/>
              <a:buChar char="-"/>
            </a:pPr>
            <a:r>
              <a:rPr lang="ru" sz="1600">
                <a:latin typeface="Merriweather"/>
                <a:ea typeface="Merriweather"/>
                <a:cs typeface="Merriweather"/>
                <a:sym typeface="Merriweather"/>
              </a:rPr>
              <a:t>мастерская “Интерактивный словарь сленга”, 2019-2020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Merriweather"/>
              <a:buChar char="-"/>
            </a:pPr>
            <a:r>
              <a:rPr lang="ru" sz="1600">
                <a:latin typeface="Merriweather"/>
                <a:ea typeface="Merriweather"/>
                <a:cs typeface="Merriweather"/>
                <a:sym typeface="Merriweather"/>
              </a:rPr>
              <a:t>онлайн-словари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Структура базы</a:t>
            </a:r>
            <a:endParaRPr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ru" sz="1600">
                <a:latin typeface="Merriweather"/>
                <a:ea typeface="Merriweather"/>
                <a:cs typeface="Merriweather"/>
                <a:sym typeface="Merriweather"/>
              </a:rPr>
              <a:t>Excel-таблица содержит: </a:t>
            </a:r>
            <a:endParaRPr b="1" i="1"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Font typeface="Merriweather"/>
              <a:buChar char="-"/>
            </a:pPr>
            <a:r>
              <a:rPr lang="ru" sz="1600">
                <a:latin typeface="Merriweather"/>
                <a:ea typeface="Merriweather"/>
                <a:cs typeface="Merriweather"/>
                <a:sym typeface="Merriweather"/>
              </a:rPr>
              <a:t>список вопросов к фактам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Merriweather"/>
              <a:buChar char="-"/>
            </a:pPr>
            <a:r>
              <a:rPr lang="ru" sz="1600">
                <a:latin typeface="Merriweather"/>
                <a:ea typeface="Merriweather"/>
                <a:cs typeface="Merriweather"/>
                <a:sym typeface="Merriweather"/>
              </a:rPr>
              <a:t>варианты ответа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Merriweather"/>
              <a:buChar char="-"/>
            </a:pPr>
            <a:r>
              <a:rPr lang="ru" sz="1600">
                <a:latin typeface="Merriweather"/>
                <a:ea typeface="Merriweather"/>
                <a:cs typeface="Merriweather"/>
                <a:sym typeface="Merriweather"/>
              </a:rPr>
              <a:t>правильный ответ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Merriweather"/>
              <a:buChar char="-"/>
            </a:pPr>
            <a:r>
              <a:rPr lang="ru" sz="1600">
                <a:latin typeface="Merriweather"/>
                <a:ea typeface="Merriweather"/>
                <a:cs typeface="Merriweather"/>
                <a:sym typeface="Merriweather"/>
              </a:rPr>
              <a:t>объяснение факта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Merriweather"/>
              <a:buChar char="-"/>
            </a:pPr>
            <a:r>
              <a:rPr lang="ru" sz="1600">
                <a:latin typeface="Merriweather"/>
                <a:ea typeface="Merriweather"/>
                <a:cs typeface="Merriweather"/>
                <a:sym typeface="Merriweather"/>
              </a:rPr>
              <a:t>категория (1 или больше)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ru" sz="1600">
                <a:latin typeface="Merriweather"/>
                <a:ea typeface="Merriweather"/>
                <a:cs typeface="Merriweather"/>
                <a:sym typeface="Merriweather"/>
              </a:rPr>
              <a:t>База данных в SQL содержит 3 таблицы: </a:t>
            </a:r>
            <a:endParaRPr b="1" i="1"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Font typeface="Merriweather"/>
              <a:buAutoNum type="arabicPeriod"/>
            </a:pPr>
            <a:r>
              <a:rPr lang="ru" sz="1600">
                <a:latin typeface="Merriweather"/>
                <a:ea typeface="Merriweather"/>
                <a:cs typeface="Merriweather"/>
                <a:sym typeface="Merriweather"/>
              </a:rPr>
              <a:t>facts (факты)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Merriweather"/>
              <a:buAutoNum type="arabicPeriod"/>
            </a:pPr>
            <a:r>
              <a:rPr lang="ru" sz="1600">
                <a:latin typeface="Merriweather"/>
                <a:ea typeface="Merriweather"/>
                <a:cs typeface="Merriweather"/>
                <a:sym typeface="Merriweather"/>
              </a:rPr>
              <a:t>tags (категории и их номера)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Merriweather"/>
              <a:buAutoNum type="arabicPeriod"/>
            </a:pPr>
            <a:r>
              <a:rPr lang="ru" sz="1600">
                <a:latin typeface="Merriweather"/>
                <a:ea typeface="Merriweather"/>
                <a:cs typeface="Merriweather"/>
                <a:sym typeface="Merriweather"/>
              </a:rPr>
              <a:t>facts_to_tags (номера фактов и номера категорий, к которым они относятся)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Немного о фактах</a:t>
            </a:r>
            <a:endParaRPr/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4644675" y="500925"/>
            <a:ext cx="4166400" cy="432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ru" sz="1600">
                <a:latin typeface="Merriweather"/>
                <a:ea typeface="Merriweather"/>
                <a:cs typeface="Merriweather"/>
                <a:sym typeface="Merriweather"/>
              </a:rPr>
              <a:t>137 фактов в 14 категориях:</a:t>
            </a:r>
            <a:endParaRPr b="1" i="1"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Font typeface="Merriweather"/>
              <a:buChar char="-"/>
            </a:pPr>
            <a:r>
              <a:rPr lang="ru" sz="1600">
                <a:latin typeface="Merriweather"/>
                <a:ea typeface="Merriweather"/>
                <a:cs typeface="Merriweather"/>
                <a:sym typeface="Merriweather"/>
              </a:rPr>
              <a:t>РКИ: 49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Merriweather"/>
              <a:buChar char="-"/>
            </a:pPr>
            <a:r>
              <a:rPr lang="ru" sz="1600">
                <a:latin typeface="Merriweather"/>
                <a:ea typeface="Merriweather"/>
                <a:cs typeface="Merriweather"/>
                <a:sym typeface="Merriweather"/>
              </a:rPr>
              <a:t>сленг: 30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Merriweather"/>
              <a:buChar char="-"/>
            </a:pPr>
            <a:r>
              <a:rPr lang="ru" sz="1600">
                <a:latin typeface="Merriweather"/>
                <a:ea typeface="Merriweather"/>
                <a:cs typeface="Merriweather"/>
                <a:sym typeface="Merriweather"/>
              </a:rPr>
              <a:t>заимствования: 25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Merriweather"/>
              <a:buChar char="-"/>
            </a:pPr>
            <a:r>
              <a:rPr lang="ru" sz="1600">
                <a:latin typeface="Merriweather"/>
                <a:ea typeface="Merriweather"/>
                <a:cs typeface="Merriweather"/>
                <a:sym typeface="Merriweather"/>
              </a:rPr>
              <a:t>школьные правила: 16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Merriweather"/>
              <a:buChar char="-"/>
            </a:pPr>
            <a:r>
              <a:rPr lang="ru" sz="1600">
                <a:latin typeface="Merriweather"/>
                <a:ea typeface="Merriweather"/>
                <a:cs typeface="Merriweather"/>
                <a:sym typeface="Merriweather"/>
              </a:rPr>
              <a:t>лексика: 15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Merriweather"/>
              <a:buChar char="-"/>
            </a:pPr>
            <a:r>
              <a:rPr lang="ru" sz="1600">
                <a:latin typeface="Merriweather"/>
                <a:ea typeface="Merriweather"/>
                <a:cs typeface="Merriweather"/>
                <a:sym typeface="Merriweather"/>
              </a:rPr>
              <a:t>этимология: 14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Merriweather"/>
              <a:buChar char="-"/>
            </a:pPr>
            <a:r>
              <a:rPr lang="ru" sz="1600">
                <a:latin typeface="Merriweather"/>
                <a:ea typeface="Merriweather"/>
                <a:cs typeface="Merriweather"/>
                <a:sym typeface="Merriweather"/>
              </a:rPr>
              <a:t>морфология: 9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Merriweather"/>
              <a:buChar char="-"/>
            </a:pPr>
            <a:r>
              <a:rPr lang="ru" sz="1600">
                <a:latin typeface="Merriweather"/>
                <a:ea typeface="Merriweather"/>
                <a:cs typeface="Merriweather"/>
                <a:sym typeface="Merriweather"/>
              </a:rPr>
              <a:t>типология: 4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Merriweather"/>
              <a:buChar char="-"/>
            </a:pPr>
            <a:r>
              <a:rPr lang="ru" sz="1600">
                <a:latin typeface="Merriweather"/>
                <a:ea typeface="Merriweather"/>
                <a:cs typeface="Merriweather"/>
                <a:sym typeface="Merriweather"/>
              </a:rPr>
              <a:t>социолингвистика: 3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Merriweather"/>
              <a:buChar char="-"/>
            </a:pPr>
            <a:r>
              <a:rPr lang="ru" sz="1600">
                <a:latin typeface="Merriweather"/>
                <a:ea typeface="Merriweather"/>
                <a:cs typeface="Merriweather"/>
                <a:sym typeface="Merriweather"/>
              </a:rPr>
              <a:t>семантика: 2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Merriweather"/>
              <a:buChar char="-"/>
            </a:pPr>
            <a:r>
              <a:rPr lang="ru" sz="1600">
                <a:latin typeface="Merriweather"/>
                <a:ea typeface="Merriweather"/>
                <a:cs typeface="Merriweather"/>
                <a:sym typeface="Merriweather"/>
              </a:rPr>
              <a:t>синтаксис: 2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Merriweather"/>
              <a:buChar char="-"/>
            </a:pPr>
            <a:r>
              <a:rPr lang="ru" sz="1600">
                <a:latin typeface="Merriweather"/>
                <a:ea typeface="Merriweather"/>
                <a:cs typeface="Merriweather"/>
                <a:sym typeface="Merriweather"/>
              </a:rPr>
              <a:t>фонетика: 2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Merriweather"/>
              <a:buChar char="-"/>
            </a:pPr>
            <a:r>
              <a:rPr lang="ru" sz="1600">
                <a:latin typeface="Merriweather"/>
                <a:ea typeface="Merriweather"/>
                <a:cs typeface="Merriweather"/>
                <a:sym typeface="Merriweather"/>
              </a:rPr>
              <a:t>орфография: 1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Merriweather"/>
              <a:buChar char="-"/>
            </a:pPr>
            <a:r>
              <a:rPr lang="ru" sz="1600">
                <a:latin typeface="Merriweather"/>
                <a:ea typeface="Merriweather"/>
                <a:cs typeface="Merriweather"/>
                <a:sym typeface="Merriweather"/>
              </a:rPr>
              <a:t>орфоэпия: 1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Перспективы</a:t>
            </a:r>
            <a:endParaRPr/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4644675" y="500925"/>
            <a:ext cx="4166400" cy="435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ru" sz="1600">
                <a:latin typeface="Merriweather"/>
                <a:ea typeface="Merriweather"/>
                <a:cs typeface="Merriweather"/>
                <a:sym typeface="Merriweather"/>
              </a:rPr>
              <a:t>Расширить функционал бота:</a:t>
            </a:r>
            <a:endParaRPr b="1" i="1"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Font typeface="Merriweather"/>
              <a:buChar char="-"/>
            </a:pPr>
            <a:r>
              <a:rPr lang="ru" sz="1600">
                <a:latin typeface="Merriweather"/>
                <a:ea typeface="Merriweather"/>
                <a:cs typeface="Merriweather"/>
                <a:sym typeface="Merriweather"/>
              </a:rPr>
              <a:t>добавить поддержку медиа-файлов (фото и видео)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Merriweather"/>
              <a:buChar char="-"/>
            </a:pPr>
            <a:r>
              <a:rPr lang="ru" sz="1600">
                <a:latin typeface="Merriweather"/>
                <a:ea typeface="Merriweather"/>
                <a:cs typeface="Merriweather"/>
                <a:sym typeface="Merriweather"/>
              </a:rPr>
              <a:t>улучшить механизм выбора ответа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Merriweather"/>
              <a:buChar char="-"/>
            </a:pPr>
            <a:r>
              <a:rPr lang="ru" sz="1600">
                <a:latin typeface="Merriweather"/>
                <a:ea typeface="Merriweather"/>
                <a:cs typeface="Merriweather"/>
                <a:sym typeface="Merriweather"/>
              </a:rPr>
              <a:t>выложить бот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ru" sz="1600">
                <a:latin typeface="Merriweather"/>
                <a:ea typeface="Merriweather"/>
                <a:cs typeface="Merriweather"/>
                <a:sym typeface="Merriweather"/>
              </a:rPr>
              <a:t>Добавить факты:</a:t>
            </a:r>
            <a:endParaRPr b="1" i="1"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Font typeface="Merriweather"/>
              <a:buChar char="-"/>
            </a:pPr>
            <a:r>
              <a:rPr lang="ru" sz="1600">
                <a:latin typeface="Merriweather"/>
                <a:ea typeface="Merriweather"/>
                <a:cs typeface="Merriweather"/>
                <a:sym typeface="Merriweather"/>
              </a:rPr>
              <a:t>набрать 300+ фактов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Merriweather"/>
              <a:buChar char="-"/>
            </a:pPr>
            <a:r>
              <a:rPr lang="ru" sz="1600">
                <a:latin typeface="Merriweather"/>
                <a:ea typeface="Merriweather"/>
                <a:cs typeface="Merriweather"/>
                <a:sym typeface="Merriweather"/>
              </a:rPr>
              <a:t>обеспечить баланс категорий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Merriweather"/>
              <a:buChar char="-"/>
            </a:pPr>
            <a:r>
              <a:rPr lang="ru" sz="1600">
                <a:latin typeface="Merriweather"/>
                <a:ea typeface="Merriweather"/>
                <a:cs typeface="Merriweather"/>
                <a:sym typeface="Merriweather"/>
              </a:rPr>
              <a:t>дополнить список тегов (?), например, для категории заимствований - язык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Merriweather"/>
              <a:buChar char="-"/>
            </a:pPr>
            <a:r>
              <a:rPr lang="ru" sz="1600">
                <a:latin typeface="Merriweather"/>
                <a:ea typeface="Merriweather"/>
                <a:cs typeface="Merriweather"/>
                <a:sym typeface="Merriweather"/>
              </a:rPr>
              <a:t>добавить факты из прошлых проектов (поменять формат)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Пароли и явки</a:t>
            </a:r>
            <a:endParaRPr/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 u="sng">
                <a:solidFill>
                  <a:schemeClr val="hlink"/>
                </a:solidFill>
                <a:latin typeface="Merriweather"/>
                <a:ea typeface="Merriweather"/>
                <a:cs typeface="Merriweather"/>
                <a:sym typeface="Merriweather"/>
                <a:hlinkClick r:id="rId3"/>
              </a:rPr>
              <a:t>Ссылка на github-репозиторий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600" u="sng">
                <a:solidFill>
                  <a:schemeClr val="hlink"/>
                </a:solidFill>
                <a:latin typeface="Merriweather"/>
                <a:ea typeface="Merriweather"/>
                <a:cs typeface="Merriweather"/>
                <a:sym typeface="Merriweather"/>
                <a:hlinkClick r:id="rId4"/>
              </a:rPr>
              <a:t>Таблица с фактами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600" u="sng">
                <a:solidFill>
                  <a:schemeClr val="hlink"/>
                </a:solidFill>
                <a:latin typeface="Merriweather"/>
                <a:ea typeface="Merriweather"/>
                <a:cs typeface="Merriweather"/>
                <a:sym typeface="Merriweather"/>
                <a:hlinkClick r:id="rId5"/>
              </a:rPr>
              <a:t>Мастерская “Интерактивный словарь сленга”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600" u="sng">
                <a:solidFill>
                  <a:schemeClr val="hlink"/>
                </a:solidFill>
                <a:latin typeface="Merriweather"/>
                <a:ea typeface="Merriweather"/>
                <a:cs typeface="Merriweather"/>
                <a:sym typeface="Merriweather"/>
                <a:hlinkClick r:id="rId6"/>
              </a:rPr>
              <a:t>Мастерская “Слово дня”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