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46fc04ec90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46fc04ec90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346fc04ec90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346fc04ec90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46fc04ec9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46fc04ec9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46fc04ec90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46fc04ec90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46fc04ec90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46fc04ec90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46fc04ec9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46fc04ec9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46fc04ec9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46fc04ec9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6fc04ec90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6fc04ec90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6fc04ec90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6fc04ec90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6fc04ec90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6fc04ec90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6fc04ec90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6fc04ec90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6fc04ec9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46fc04ec9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46fc04ec90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46fc04ec90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46fc04ec9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46fc04ec9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46fc04ec90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46fc04ec90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46fc04ec90_0_2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46fc04ec90_0_2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6fc04ec90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46fc04ec90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46fc04ec90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346fc04ec90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346fc04ec90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346fc04ec90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346fc04ec90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346fc04ec90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46fc04ec90_0_2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46fc04ec90_0_2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6fc04ec90_0_3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6fc04ec90_0_3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46fc04ec90_0_1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46fc04ec90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346fc04ec90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346fc04ec90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346fc04ec90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346fc04ec90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46fc04ec90_0_1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346fc04ec90_0_1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6fc04ec90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 name="Google Shape;258;g346fc04ec90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46fc04ec90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46fc04ec90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46fc04ec90_0_2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46fc04ec90_0_2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346fc04ec90_0_2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346fc04ec90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346fc04ec90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346fc04ec90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6fc04ec90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2" name="Google Shape;292;g346fc04ec90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6fc04ec90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6fc04ec90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46fc04ec90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46fc04ec90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46fc04ec90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46fc04ec90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46fc04ec90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46fc04ec90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46fc04ec90_0_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46fc04ec90_0_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46fc04ec90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46fc04ec90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346fc04ec90_0_2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346fc04ec90_0_2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346fc04ec90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346fc04ec90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46fc04ec90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346fc04ec90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46fc04ec9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46fc04ec9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6fc04ec9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6fc04ec9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ePaSjyB8JPJK06uJV5nsQrWDyE3W-wx5mlaLojDqNSE/edit?usp=sharing"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3.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8.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Типология значений</a:t>
            </a:r>
            <a:endParaRPr/>
          </a:p>
        </p:txBody>
      </p:sp>
      <p:sp>
        <p:nvSpPr>
          <p:cNvPr id="55" name="Google Shape;55;p13"/>
          <p:cNvSpPr txBox="1"/>
          <p:nvPr>
            <p:ph idx="1" type="subTitle"/>
          </p:nvPr>
        </p:nvSpPr>
        <p:spPr>
          <a:xfrm>
            <a:off x="311700" y="2834125"/>
            <a:ext cx="8520600" cy="1264500"/>
          </a:xfrm>
          <a:prstGeom prst="rect">
            <a:avLst/>
          </a:prstGeom>
        </p:spPr>
        <p:txBody>
          <a:bodyPr anchorCtr="0" anchor="t" bIns="91425" lIns="91425" spcFirstLastPara="1" rIns="91425" wrap="square" tIns="91425">
            <a:normAutofit lnSpcReduction="20000"/>
          </a:bodyPr>
          <a:lstStyle/>
          <a:p>
            <a:pPr indent="0" lvl="0" marL="0" rtl="0" algn="ctr">
              <a:spcBef>
                <a:spcPts val="0"/>
              </a:spcBef>
              <a:spcAft>
                <a:spcPts val="0"/>
              </a:spcAft>
              <a:buNone/>
            </a:pPr>
            <a:r>
              <a:rPr lang="ru"/>
              <a:t>Формальная и экспериментальная прагматика</a:t>
            </a:r>
            <a:endParaRPr/>
          </a:p>
          <a:p>
            <a:pPr indent="0" lvl="0" marL="0" rtl="0" algn="ctr">
              <a:spcBef>
                <a:spcPts val="0"/>
              </a:spcBef>
              <a:spcAft>
                <a:spcPts val="0"/>
              </a:spcAft>
              <a:buNone/>
            </a:pPr>
            <a:r>
              <a:t/>
            </a:r>
            <a:endParaRPr/>
          </a:p>
          <a:p>
            <a:pPr indent="0" lvl="0" marL="0" rtl="0" algn="ctr">
              <a:spcBef>
                <a:spcPts val="0"/>
              </a:spcBef>
              <a:spcAft>
                <a:spcPts val="0"/>
              </a:spcAft>
              <a:buNone/>
            </a:pPr>
            <a:r>
              <a:rPr lang="ru"/>
              <a:t>Даша Попова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примеры</a:t>
            </a:r>
            <a:endParaRPr/>
          </a:p>
        </p:txBody>
      </p:sp>
      <p:sp>
        <p:nvSpPr>
          <p:cNvPr id="111" name="Google Shape;111;p22"/>
          <p:cNvSpPr txBox="1"/>
          <p:nvPr>
            <p:ph idx="1" type="body"/>
          </p:nvPr>
        </p:nvSpPr>
        <p:spPr>
          <a:xfrm>
            <a:off x="311700" y="1152475"/>
            <a:ext cx="8520600" cy="3661200"/>
          </a:xfrm>
          <a:prstGeom prst="rect">
            <a:avLst/>
          </a:prstGeom>
        </p:spPr>
        <p:txBody>
          <a:bodyPr anchorCtr="0" anchor="t" bIns="91425" lIns="91425" spcFirstLastPara="1" rIns="91425" wrap="square" tIns="91425">
            <a:normAutofit fontScale="62500" lnSpcReduction="20000"/>
          </a:bodyPr>
          <a:lstStyle/>
          <a:p>
            <a:pPr indent="0" lvl="0" marL="0" rtl="0" algn="l">
              <a:spcBef>
                <a:spcPts val="0"/>
              </a:spcBef>
              <a:spcAft>
                <a:spcPts val="0"/>
              </a:spcAft>
              <a:buClr>
                <a:schemeClr val="dk1"/>
              </a:buClr>
              <a:buSzPct val="61111"/>
              <a:buFont typeface="Arial"/>
              <a:buNone/>
            </a:pPr>
            <a:r>
              <a:rPr lang="ru"/>
              <a:t>(3) </a:t>
            </a:r>
            <a:r>
              <a:rPr lang="ru"/>
              <a:t>Lance Armstrong, the cyclist, battled cancer.</a:t>
            </a:r>
            <a:endParaRPr/>
          </a:p>
          <a:p>
            <a:pPr indent="0" lvl="0" marL="0" rtl="0" algn="l">
              <a:spcBef>
                <a:spcPts val="1200"/>
              </a:spcBef>
              <a:spcAft>
                <a:spcPts val="0"/>
              </a:spcAft>
              <a:buClr>
                <a:schemeClr val="dk1"/>
              </a:buClr>
              <a:buSzPct val="61111"/>
              <a:buFont typeface="Arial"/>
              <a:buNone/>
            </a:pPr>
            <a:r>
              <a:rPr lang="ru"/>
              <a:t>Descriptive = Lance Armstrong battled cancer</a:t>
            </a:r>
            <a:endParaRPr/>
          </a:p>
          <a:p>
            <a:pPr indent="0" lvl="0" marL="0" rtl="0" algn="l">
              <a:spcBef>
                <a:spcPts val="1200"/>
              </a:spcBef>
              <a:spcAft>
                <a:spcPts val="0"/>
              </a:spcAft>
              <a:buNone/>
            </a:pPr>
            <a:r>
              <a:rPr lang="ru"/>
              <a:t>CI = Lance Armstrong is a cyclist</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ru"/>
              <a:t>(4) Max won the election, which surprised Ali.</a:t>
            </a:r>
            <a:endParaRPr/>
          </a:p>
          <a:p>
            <a:pPr indent="0" lvl="0" marL="0" rtl="0" algn="l">
              <a:spcBef>
                <a:spcPts val="1200"/>
              </a:spcBef>
              <a:spcAft>
                <a:spcPts val="0"/>
              </a:spcAft>
              <a:buClr>
                <a:schemeClr val="dk1"/>
              </a:buClr>
              <a:buSzPct val="61111"/>
              <a:buFont typeface="Arial"/>
              <a:buNone/>
            </a:pPr>
            <a:r>
              <a:rPr lang="ru"/>
              <a:t>Descriptive = Max won the election</a:t>
            </a:r>
            <a:endParaRPr/>
          </a:p>
          <a:p>
            <a:pPr indent="0" lvl="0" marL="0" rtl="0" algn="l">
              <a:spcBef>
                <a:spcPts val="1200"/>
              </a:spcBef>
              <a:spcAft>
                <a:spcPts val="0"/>
              </a:spcAft>
              <a:buNone/>
            </a:pPr>
            <a:r>
              <a:rPr lang="ru"/>
              <a:t>CI = That Max won the election surprised Ali</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ru"/>
              <a:t>(5) Thoughtfully, Jenny picked up her little sister at school.</a:t>
            </a:r>
            <a:endParaRPr/>
          </a:p>
          <a:p>
            <a:pPr indent="0" lvl="0" marL="0" rtl="0" algn="l">
              <a:spcBef>
                <a:spcPts val="1200"/>
              </a:spcBef>
              <a:spcAft>
                <a:spcPts val="0"/>
              </a:spcAft>
              <a:buClr>
                <a:schemeClr val="dk1"/>
              </a:buClr>
              <a:buSzPct val="61111"/>
              <a:buFont typeface="Arial"/>
              <a:buNone/>
            </a:pPr>
            <a:r>
              <a:rPr lang="ru"/>
              <a:t>Descriptive = Jenny picked up her little sister at school</a:t>
            </a:r>
            <a:endParaRPr/>
          </a:p>
          <a:p>
            <a:pPr indent="0" lvl="0" marL="0" rtl="0" algn="l">
              <a:spcBef>
                <a:spcPts val="1200"/>
              </a:spcBef>
              <a:spcAft>
                <a:spcPts val="1200"/>
              </a:spcAft>
              <a:buNone/>
            </a:pPr>
            <a:r>
              <a:rPr lang="ru"/>
              <a:t>CI = It was thoughtful of Jenny to pick up her little sister at school		 						</a:t>
            </a:r>
            <a:r>
              <a:rPr lang="ru"/>
              <a:t>Potts (2005)</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примеры</a:t>
            </a:r>
            <a:endParaRPr/>
          </a:p>
        </p:txBody>
      </p:sp>
      <p:sp>
        <p:nvSpPr>
          <p:cNvPr id="117" name="Google Shape;117;p23"/>
          <p:cNvSpPr txBox="1"/>
          <p:nvPr>
            <p:ph idx="1" type="body"/>
          </p:nvPr>
        </p:nvSpPr>
        <p:spPr>
          <a:xfrm>
            <a:off x="311700" y="1152475"/>
            <a:ext cx="8520600" cy="3661200"/>
          </a:xfrm>
          <a:prstGeom prst="rect">
            <a:avLst/>
          </a:prstGeom>
        </p:spPr>
        <p:txBody>
          <a:bodyPr anchorCtr="0" anchor="t" bIns="91425" lIns="91425" spcFirstLastPara="1" rIns="91425" wrap="square" tIns="91425">
            <a:normAutofit fontScale="55000" lnSpcReduction="20000"/>
          </a:bodyPr>
          <a:lstStyle/>
          <a:p>
            <a:pPr indent="0" lvl="0" marL="0" rtl="0" algn="l">
              <a:spcBef>
                <a:spcPts val="0"/>
              </a:spcBef>
              <a:spcAft>
                <a:spcPts val="0"/>
              </a:spcAft>
              <a:buNone/>
            </a:pPr>
            <a:r>
              <a:rPr lang="ru"/>
              <a:t>(6) </a:t>
            </a:r>
            <a:r>
              <a:rPr lang="ru"/>
              <a:t>Parenthetical as-clauses:</a:t>
            </a:r>
            <a:endParaRPr/>
          </a:p>
          <a:p>
            <a:pPr indent="0" lvl="0" marL="0" rtl="0" algn="l">
              <a:spcBef>
                <a:spcPts val="1200"/>
              </a:spcBef>
              <a:spcAft>
                <a:spcPts val="0"/>
              </a:spcAft>
              <a:buNone/>
            </a:pPr>
            <a:r>
              <a:rPr lang="ru"/>
              <a:t>James was, as the press reported, a successful spy.</a:t>
            </a:r>
            <a:endParaRPr/>
          </a:p>
          <a:p>
            <a:pPr indent="0" lvl="0" marL="0" rtl="0" algn="l">
              <a:spcBef>
                <a:spcPts val="1200"/>
              </a:spcBef>
              <a:spcAft>
                <a:spcPts val="0"/>
              </a:spcAft>
              <a:buNone/>
            </a:pPr>
            <a:r>
              <a:rPr lang="ru"/>
              <a:t>Entailment: James was a successful spy.</a:t>
            </a:r>
            <a:endParaRPr/>
          </a:p>
          <a:p>
            <a:pPr indent="0" lvl="0" marL="0" rtl="0" algn="l">
              <a:spcBef>
                <a:spcPts val="1200"/>
              </a:spcBef>
              <a:spcAft>
                <a:spcPts val="0"/>
              </a:spcAft>
              <a:buNone/>
            </a:pPr>
            <a:r>
              <a:rPr lang="ru"/>
              <a:t>Conventional implicature: The press reported that James was a successful spy.</a:t>
            </a:r>
            <a:endParaRPr/>
          </a:p>
          <a:p>
            <a:pPr indent="0" lvl="0" marL="0" rtl="0" algn="l">
              <a:spcBef>
                <a:spcPts val="1200"/>
              </a:spcBef>
              <a:spcAft>
                <a:spcPts val="0"/>
              </a:spcAft>
              <a:buNone/>
            </a:pPr>
            <a:r>
              <a:rPr lang="ru"/>
              <a:t>(7) Non-restrictive relative clauses:</a:t>
            </a:r>
            <a:endParaRPr/>
          </a:p>
          <a:p>
            <a:pPr indent="0" lvl="0" marL="0" rtl="0" algn="l">
              <a:spcBef>
                <a:spcPts val="1200"/>
              </a:spcBef>
              <a:spcAft>
                <a:spcPts val="0"/>
              </a:spcAft>
              <a:buNone/>
            </a:pPr>
            <a:r>
              <a:rPr lang="ru"/>
              <a:t>James, who stole from the FBI, is now behind bars.</a:t>
            </a:r>
            <a:endParaRPr/>
          </a:p>
          <a:p>
            <a:pPr indent="0" lvl="0" marL="0" rtl="0" algn="l">
              <a:spcBef>
                <a:spcPts val="1200"/>
              </a:spcBef>
              <a:spcAft>
                <a:spcPts val="0"/>
              </a:spcAft>
              <a:buNone/>
            </a:pPr>
            <a:r>
              <a:rPr lang="ru"/>
              <a:t>Entailment: James is now behind bars.</a:t>
            </a:r>
            <a:endParaRPr/>
          </a:p>
          <a:p>
            <a:pPr indent="0" lvl="0" marL="0" rtl="0" algn="l">
              <a:spcBef>
                <a:spcPts val="1200"/>
              </a:spcBef>
              <a:spcAft>
                <a:spcPts val="0"/>
              </a:spcAft>
              <a:buNone/>
            </a:pPr>
            <a:r>
              <a:rPr lang="ru"/>
              <a:t>Conventional implicature: James stole from the FBI.</a:t>
            </a:r>
            <a:endParaRPr/>
          </a:p>
          <a:p>
            <a:pPr indent="0" lvl="0" marL="0" rtl="0" algn="l">
              <a:spcBef>
                <a:spcPts val="1200"/>
              </a:spcBef>
              <a:spcAft>
                <a:spcPts val="0"/>
              </a:spcAft>
              <a:buNone/>
            </a:pPr>
            <a:r>
              <a:rPr lang="ru"/>
              <a:t>(8) Nominal appositives: Lance Armstrong, an Arkansan, has won the 2002 Tour de France.</a:t>
            </a:r>
            <a:endParaRPr/>
          </a:p>
          <a:p>
            <a:pPr indent="0" lvl="0" marL="0" rtl="0" algn="l">
              <a:spcBef>
                <a:spcPts val="1200"/>
              </a:spcBef>
              <a:spcAft>
                <a:spcPts val="0"/>
              </a:spcAft>
              <a:buNone/>
            </a:pPr>
            <a:r>
              <a:rPr lang="ru"/>
              <a:t>Entailment: Lance Armstrong has won the 2002 Tour de France.</a:t>
            </a:r>
            <a:endParaRPr/>
          </a:p>
          <a:p>
            <a:pPr indent="0" lvl="0" marL="0" rtl="0" algn="l">
              <a:spcBef>
                <a:spcPts val="1200"/>
              </a:spcBef>
              <a:spcAft>
                <a:spcPts val="0"/>
              </a:spcAft>
              <a:buNone/>
            </a:pPr>
            <a:r>
              <a:rPr lang="ru"/>
              <a:t>Conventional implicature: Lance Armstrong is an Arkansan.</a:t>
            </a:r>
            <a:endParaRPr/>
          </a:p>
          <a:p>
            <a:pPr indent="0" lvl="0" marL="0" rtl="0" algn="l">
              <a:spcBef>
                <a:spcPts val="1200"/>
              </a:spcBef>
              <a:spcAft>
                <a:spcPts val="1200"/>
              </a:spcAft>
              <a:buNone/>
            </a:pPr>
            <a:r>
              <a:rPr lang="ru"/>
              <a:t>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примеры</a:t>
            </a:r>
            <a:endParaRPr/>
          </a:p>
        </p:txBody>
      </p:sp>
      <p:sp>
        <p:nvSpPr>
          <p:cNvPr id="123" name="Google Shape;123;p24"/>
          <p:cNvSpPr txBox="1"/>
          <p:nvPr>
            <p:ph idx="1" type="body"/>
          </p:nvPr>
        </p:nvSpPr>
        <p:spPr>
          <a:xfrm>
            <a:off x="311700" y="1152475"/>
            <a:ext cx="8520600" cy="366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(9) </a:t>
            </a:r>
            <a:r>
              <a:rPr lang="ru"/>
              <a:t>Parenthetical adverbs: Luckily, James survived the descent.</a:t>
            </a:r>
            <a:endParaRPr/>
          </a:p>
          <a:p>
            <a:pPr indent="0" lvl="0" marL="0" rtl="0" algn="l">
              <a:spcBef>
                <a:spcPts val="1200"/>
              </a:spcBef>
              <a:spcAft>
                <a:spcPts val="0"/>
              </a:spcAft>
              <a:buNone/>
            </a:pPr>
            <a:r>
              <a:rPr lang="ru"/>
              <a:t>Entailment: James survived the descent.</a:t>
            </a:r>
            <a:endParaRPr/>
          </a:p>
          <a:p>
            <a:pPr indent="0" lvl="0" marL="0" rtl="0" algn="l">
              <a:spcBef>
                <a:spcPts val="1200"/>
              </a:spcBef>
              <a:spcAft>
                <a:spcPts val="0"/>
              </a:spcAft>
              <a:buNone/>
            </a:pPr>
            <a:r>
              <a:rPr lang="ru"/>
              <a:t>Conventional implicature: It was lucky that James survived the descent. James might well not have survived the descent.</a:t>
            </a:r>
            <a:endParaRPr/>
          </a:p>
          <a:p>
            <a:pPr indent="0" lvl="0" marL="0" rtl="0" algn="l">
              <a:spcBef>
                <a:spcPts val="1200"/>
              </a:spcBef>
              <a:spcAft>
                <a:spcPts val="0"/>
              </a:spcAft>
              <a:buNone/>
            </a:pPr>
            <a:r>
              <a:rPr lang="ru"/>
              <a:t>(10) Factive verbs?: Bush acknowledged that Iraq had aided Al Qaeda.</a:t>
            </a:r>
            <a:endParaRPr/>
          </a:p>
          <a:p>
            <a:pPr indent="0" lvl="0" marL="0" rtl="0" algn="l">
              <a:spcBef>
                <a:spcPts val="1200"/>
              </a:spcBef>
              <a:spcAft>
                <a:spcPts val="0"/>
              </a:spcAft>
              <a:buNone/>
            </a:pPr>
            <a:r>
              <a:rPr lang="ru"/>
              <a:t>Entailment: Bush said that Iraq had aided Al Qaeda.</a:t>
            </a:r>
            <a:endParaRPr/>
          </a:p>
          <a:p>
            <a:pPr indent="0" lvl="0" marL="0" rtl="0" algn="l">
              <a:spcBef>
                <a:spcPts val="1200"/>
              </a:spcBef>
              <a:spcAft>
                <a:spcPts val="0"/>
              </a:spcAft>
              <a:buNone/>
            </a:pPr>
            <a:r>
              <a:rPr lang="ru"/>
              <a:t>Conventional implicature (?): Iraq aided Al Qaeda.</a:t>
            </a:r>
            <a:endParaRPr/>
          </a:p>
          <a:p>
            <a:pPr indent="0" lvl="0" marL="0" rtl="0" algn="l">
              <a:spcBef>
                <a:spcPts val="1200"/>
              </a:spcBef>
              <a:spcAft>
                <a:spcPts val="1200"/>
              </a:spcAft>
              <a:buNone/>
            </a:pPr>
            <a:r>
              <a:rPr lang="ru"/>
              <a:t>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Конвенциональная импликатура: диагностика (Поттс 2005)</a:t>
            </a:r>
            <a:endParaRPr sz="2320"/>
          </a:p>
        </p:txBody>
      </p:sp>
      <p:sp>
        <p:nvSpPr>
          <p:cNvPr id="129" name="Google Shape;129;p25"/>
          <p:cNvSpPr txBox="1"/>
          <p:nvPr>
            <p:ph idx="1" type="body"/>
          </p:nvPr>
        </p:nvSpPr>
        <p:spPr>
          <a:xfrm>
            <a:off x="311700" y="1152475"/>
            <a:ext cx="8520600" cy="3661200"/>
          </a:xfrm>
          <a:prstGeom prst="rect">
            <a:avLst/>
          </a:prstGeom>
        </p:spPr>
        <p:txBody>
          <a:bodyPr anchorCtr="0" anchor="t" bIns="91425" lIns="91425" spcFirstLastPara="1" rIns="91425" wrap="square" tIns="91425">
            <a:normAutofit fontScale="85000" lnSpcReduction="10000"/>
          </a:bodyPr>
          <a:lstStyle/>
          <a:p>
            <a:pPr indent="-325755" lvl="0" marL="457200" rtl="0" algn="l">
              <a:spcBef>
                <a:spcPts val="0"/>
              </a:spcBef>
              <a:spcAft>
                <a:spcPts val="0"/>
              </a:spcAft>
              <a:buSzPct val="100000"/>
              <a:buChar char="●"/>
            </a:pPr>
            <a:r>
              <a:rPr lang="ru"/>
              <a:t>неотменяемость (non-cancellability): conventional implicatures are commitments, and give rise to entailments, though separate from the "at-issue" entailments of a sentence.</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ru"/>
              <a:t>конвенциональность (conventionality): conventional implicatures are by definition part of the conventional meaning of a word or construction.</a:t>
            </a:r>
            <a:endParaRPr/>
          </a:p>
          <a:p>
            <a:pPr indent="0" lvl="0" marL="457200" rtl="0" algn="l">
              <a:spcBef>
                <a:spcPts val="1200"/>
              </a:spcBef>
              <a:spcAft>
                <a:spcPts val="0"/>
              </a:spcAft>
              <a:buNone/>
            </a:pPr>
            <a:r>
              <a:t/>
            </a:r>
            <a:endParaRPr/>
          </a:p>
          <a:p>
            <a:pPr indent="-325755" lvl="0" marL="457200" rtl="0" algn="l">
              <a:spcBef>
                <a:spcPts val="1200"/>
              </a:spcBef>
              <a:spcAft>
                <a:spcPts val="0"/>
              </a:spcAft>
              <a:buSzPct val="100000"/>
              <a:buChar char="●"/>
            </a:pPr>
            <a:r>
              <a:rPr lang="ru"/>
              <a:t>отделимость (detachability): most conventional implicatures are detachable, since they come from specific words or constructions and not just from the truth-conditional content of what is said. So substituting a semantically equivalent word or expression can result in changes in conventional implicatures.</a:t>
            </a:r>
            <a:endParaRPr/>
          </a:p>
          <a:p>
            <a:pPr indent="0" lvl="0" marL="0" rtl="0" algn="l">
              <a:spcBef>
                <a:spcPts val="1200"/>
              </a:spcBef>
              <a:spcAft>
                <a:spcPts val="1200"/>
              </a:spcAft>
              <a:buNone/>
            </a:pPr>
            <a:r>
              <a:rPr lang="ru"/>
              <a: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6"/>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Конвенциональная импликатура: диагностика (Поттс 2005)</a:t>
            </a:r>
            <a:endParaRPr sz="2320"/>
          </a:p>
        </p:txBody>
      </p:sp>
      <p:sp>
        <p:nvSpPr>
          <p:cNvPr id="135" name="Google Shape;135;p26"/>
          <p:cNvSpPr txBox="1"/>
          <p:nvPr>
            <p:ph idx="1" type="body"/>
          </p:nvPr>
        </p:nvSpPr>
        <p:spPr>
          <a:xfrm>
            <a:off x="311700" y="1152475"/>
            <a:ext cx="8520600" cy="36612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ориентация на говорящего (speaker-oriented): the commitments made via conventional implicatures are made by the speaker of the utterance, and except in special circumstances remain ’speaker-oriented’ even when embedded.</a:t>
            </a:r>
            <a:endParaRPr/>
          </a:p>
          <a:p>
            <a:pPr indent="0" lvl="0" marL="45720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7"/>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Конвенциональная импликатура: диагностика (Поттс 2005)</a:t>
            </a:r>
            <a:endParaRPr sz="2320"/>
          </a:p>
        </p:txBody>
      </p:sp>
      <p:sp>
        <p:nvSpPr>
          <p:cNvPr id="141" name="Google Shape;141;p27"/>
          <p:cNvSpPr txBox="1"/>
          <p:nvPr>
            <p:ph idx="1" type="body"/>
          </p:nvPr>
        </p:nvSpPr>
        <p:spPr>
          <a:xfrm>
            <a:off x="311700" y="1152475"/>
            <a:ext cx="8520600" cy="3799500"/>
          </a:xfrm>
          <a:prstGeom prst="rect">
            <a:avLst/>
          </a:prstGeom>
        </p:spPr>
        <p:txBody>
          <a:bodyPr anchorCtr="0" anchor="t" bIns="91425" lIns="91425" spcFirstLastPara="1" rIns="91425" wrap="square" tIns="91425">
            <a:normAutofit fontScale="25000" lnSpcReduction="20000"/>
          </a:bodyPr>
          <a:lstStyle/>
          <a:p>
            <a:pPr indent="0" lvl="0" marL="457200" rtl="0" algn="l">
              <a:lnSpc>
                <a:spcPct val="100000"/>
              </a:lnSpc>
              <a:spcBef>
                <a:spcPts val="0"/>
              </a:spcBef>
              <a:spcAft>
                <a:spcPts val="0"/>
              </a:spcAft>
              <a:buNone/>
            </a:pPr>
            <a:r>
              <a:rPr lang="ru" sz="4200"/>
              <a:t>Harris and Potts (2009) экспериментально тестируют ориентацию конвенциональных импликатур  на говорящего:</a:t>
            </a:r>
            <a:endParaRPr sz="4200"/>
          </a:p>
          <a:p>
            <a:pPr indent="0" lvl="0" marL="457200" rtl="0" algn="l">
              <a:lnSpc>
                <a:spcPct val="100000"/>
              </a:lnSpc>
              <a:spcBef>
                <a:spcPts val="1200"/>
              </a:spcBef>
              <a:spcAft>
                <a:spcPts val="0"/>
              </a:spcAft>
              <a:buNone/>
            </a:pPr>
            <a:r>
              <a:rPr lang="ru" sz="4200"/>
              <a:t>(1) Joan is crazy. She’s hallucinating that a new brain chip was installed in her left temporal lobe. Joan believes that her chip, which was installed last month, has a twelve year guarantee.</a:t>
            </a:r>
            <a:endParaRPr sz="4200"/>
          </a:p>
          <a:p>
            <a:pPr indent="0" lvl="0" marL="457200" rtl="0" algn="l">
              <a:lnSpc>
                <a:spcPct val="100000"/>
              </a:lnSpc>
              <a:spcBef>
                <a:spcPts val="1200"/>
              </a:spcBef>
              <a:spcAft>
                <a:spcPts val="0"/>
              </a:spcAft>
              <a:buNone/>
            </a:pPr>
            <a:r>
              <a:rPr lang="ru" sz="4200"/>
              <a:t>В эксперименте 1 исследуются контексты с аппозитивами. Варьируется один фактор: находится ли аппозитив в сфере действия глагола говорения (а), или нет (b).</a:t>
            </a:r>
            <a:endParaRPr sz="4200"/>
          </a:p>
          <a:p>
            <a:pPr indent="0" lvl="0" marL="457200" rtl="0" algn="l">
              <a:lnSpc>
                <a:spcPct val="100000"/>
              </a:lnSpc>
              <a:spcBef>
                <a:spcPts val="1200"/>
              </a:spcBef>
              <a:spcAft>
                <a:spcPts val="0"/>
              </a:spcAft>
              <a:buNone/>
            </a:pPr>
            <a:r>
              <a:rPr lang="ru" sz="4200"/>
              <a:t>(2) My roommate seems to be growing paranoid.</a:t>
            </a:r>
            <a:endParaRPr sz="4200"/>
          </a:p>
          <a:p>
            <a:pPr indent="0" lvl="0" marL="457200" rtl="0" algn="l">
              <a:lnSpc>
                <a:spcPct val="100000"/>
              </a:lnSpc>
              <a:spcBef>
                <a:spcPts val="1200"/>
              </a:spcBef>
              <a:spcAft>
                <a:spcPts val="0"/>
              </a:spcAft>
              <a:buNone/>
            </a:pPr>
            <a:r>
              <a:rPr lang="ru" sz="4200"/>
              <a:t>a. The other day, she told me that we need to watch out for the mailman, a possible government spy.</a:t>
            </a:r>
            <a:endParaRPr sz="4200"/>
          </a:p>
          <a:p>
            <a:pPr indent="0" lvl="0" marL="457200" rtl="0" algn="l">
              <a:lnSpc>
                <a:spcPct val="100000"/>
              </a:lnSpc>
              <a:spcBef>
                <a:spcPts val="1200"/>
              </a:spcBef>
              <a:spcAft>
                <a:spcPts val="0"/>
              </a:spcAft>
              <a:buNone/>
            </a:pPr>
            <a:r>
              <a:rPr lang="ru" sz="4200"/>
              <a:t>b. The other day, she refused to talk with the mailman, a possible government spy.</a:t>
            </a:r>
            <a:endParaRPr sz="4200"/>
          </a:p>
          <a:p>
            <a:pPr indent="0" lvl="0" marL="457200" rtl="0" algn="l">
              <a:lnSpc>
                <a:spcPct val="100000"/>
              </a:lnSpc>
              <a:spcBef>
                <a:spcPts val="1200"/>
              </a:spcBef>
              <a:spcAft>
                <a:spcPts val="0"/>
              </a:spcAft>
              <a:buNone/>
            </a:pPr>
            <a:r>
              <a:rPr lang="ru" sz="4200"/>
              <a:t>Whose view is it that the mailman might be a government spy?</a:t>
            </a:r>
            <a:endParaRPr sz="4200"/>
          </a:p>
          <a:p>
            <a:pPr indent="0" lvl="0" marL="457200" rtl="0" algn="l">
              <a:lnSpc>
                <a:spcPct val="100000"/>
              </a:lnSpc>
              <a:spcBef>
                <a:spcPts val="1200"/>
              </a:spcBef>
              <a:spcAft>
                <a:spcPts val="0"/>
              </a:spcAft>
              <a:buNone/>
            </a:pPr>
            <a:r>
              <a:rPr lang="ru" sz="4200"/>
              <a:t>Response:</a:t>
            </a:r>
            <a:endParaRPr sz="4200"/>
          </a:p>
          <a:p>
            <a:pPr indent="0" lvl="0" marL="457200" rtl="0" algn="l">
              <a:lnSpc>
                <a:spcPct val="100000"/>
              </a:lnSpc>
              <a:spcBef>
                <a:spcPts val="1200"/>
              </a:spcBef>
              <a:spcAft>
                <a:spcPts val="0"/>
              </a:spcAft>
              <a:buNone/>
            </a:pPr>
            <a:r>
              <a:rPr lang="ru" sz="4200"/>
              <a:t>a. Mine (Speaker)</a:t>
            </a:r>
            <a:endParaRPr sz="4200"/>
          </a:p>
          <a:p>
            <a:pPr indent="0" lvl="0" marL="457200" rtl="0" algn="l">
              <a:lnSpc>
                <a:spcPct val="100000"/>
              </a:lnSpc>
              <a:spcBef>
                <a:spcPts val="1200"/>
              </a:spcBef>
              <a:spcAft>
                <a:spcPts val="0"/>
              </a:spcAft>
              <a:buNone/>
            </a:pPr>
            <a:r>
              <a:rPr lang="ru" sz="4200"/>
              <a:t>b. My roommate’s (Subject)</a:t>
            </a:r>
            <a:endParaRPr sz="4200"/>
          </a:p>
          <a:p>
            <a:pPr indent="0" lvl="0" marL="457200" rtl="0" algn="l">
              <a:lnSpc>
                <a:spcPct val="100000"/>
              </a:lnSpc>
              <a:spcBef>
                <a:spcPts val="1200"/>
              </a:spcBef>
              <a:spcAft>
                <a:spcPts val="0"/>
              </a:spcAft>
              <a:buNone/>
            </a:pPr>
            <a:r>
              <a:rPr lang="ru" sz="4200"/>
              <a:t>c. Mine and my roommate’s (Both)</a:t>
            </a:r>
            <a:endParaRPr sz="4200"/>
          </a:p>
          <a:p>
            <a:pPr indent="0" lvl="0" marL="457200" rtl="0" algn="l">
              <a:lnSpc>
                <a:spcPct val="100000"/>
              </a:lnSpc>
              <a:spcBef>
                <a:spcPts val="1200"/>
              </a:spcBef>
              <a:spcAft>
                <a:spcPts val="0"/>
              </a:spcAft>
              <a:buNone/>
            </a:pPr>
            <a:r>
              <a:rPr lang="ru" sz="4200"/>
              <a:t>(3) My mother is extremely skeptical of doctors in general. (a) She </a:t>
            </a:r>
            <a:r>
              <a:rPr lang="ru" sz="4200"/>
              <a:t>says</a:t>
            </a:r>
            <a:r>
              <a:rPr lang="ru" sz="4200"/>
              <a:t> that dentists, who are only in it for the money anyway, are not to be trusted at all. / (b) Dentists, who are only in it for the money anyway, are not to be trusted at all.</a:t>
            </a:r>
            <a:endParaRPr sz="4200"/>
          </a:p>
          <a:p>
            <a:pPr indent="0" lvl="0" marL="457200" rtl="0" algn="l">
              <a:lnSpc>
                <a:spcPct val="100000"/>
              </a:lnSpc>
              <a:spcBef>
                <a:spcPts val="1200"/>
              </a:spcBef>
              <a:spcAft>
                <a:spcPts val="0"/>
              </a:spcAft>
              <a:buNone/>
            </a:pPr>
            <a:r>
              <a:t/>
            </a:r>
            <a:endParaRPr sz="3400"/>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8"/>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Конвенциональная импликатура: диагностика (Поттс 2005)</a:t>
            </a:r>
            <a:endParaRPr sz="2320"/>
          </a:p>
        </p:txBody>
      </p:sp>
      <p:sp>
        <p:nvSpPr>
          <p:cNvPr id="147" name="Google Shape;147;p28"/>
          <p:cNvSpPr txBox="1"/>
          <p:nvPr>
            <p:ph idx="1" type="body"/>
          </p:nvPr>
        </p:nvSpPr>
        <p:spPr>
          <a:xfrm>
            <a:off x="311700" y="1152475"/>
            <a:ext cx="8520600" cy="3891900"/>
          </a:xfrm>
          <a:prstGeom prst="rect">
            <a:avLst/>
          </a:prstGeom>
        </p:spPr>
        <p:txBody>
          <a:bodyPr anchorCtr="0" anchor="t" bIns="91425" lIns="91425" spcFirstLastPara="1" rIns="91425" wrap="square" tIns="91425">
            <a:normAutofit fontScale="25000" lnSpcReduction="20000"/>
          </a:bodyPr>
          <a:lstStyle/>
          <a:p>
            <a:pPr indent="-295275" lvl="0" marL="457200" rtl="0" algn="l">
              <a:lnSpc>
                <a:spcPct val="100000"/>
              </a:lnSpc>
              <a:spcBef>
                <a:spcPts val="0"/>
              </a:spcBef>
              <a:spcAft>
                <a:spcPts val="0"/>
              </a:spcAft>
              <a:buSzPct val="100000"/>
              <a:buChar char="●"/>
            </a:pPr>
            <a:r>
              <a:rPr lang="ru" sz="4200"/>
              <a:t>Harris and Potts (2009) экспериментально тестируют ориентацию конвенциональных импликатур  на говорящего.</a:t>
            </a:r>
            <a:endParaRPr sz="4200"/>
          </a:p>
          <a:p>
            <a:pPr indent="-295275" lvl="0" marL="457200" rtl="0" algn="l">
              <a:lnSpc>
                <a:spcPct val="100000"/>
              </a:lnSpc>
              <a:spcBef>
                <a:spcPts val="0"/>
              </a:spcBef>
              <a:spcAft>
                <a:spcPts val="0"/>
              </a:spcAft>
              <a:buSzPct val="100000"/>
              <a:buChar char="●"/>
            </a:pPr>
            <a:r>
              <a:rPr lang="ru" sz="4200"/>
              <a:t>В эксперименте 1 исследуются контексты с аппозитивами. Варьируется один фактор: находится ли аппозитив в сфере действия глагола говорения (а), или нет (b).</a:t>
            </a:r>
            <a:endParaRPr sz="4200"/>
          </a:p>
          <a:p>
            <a:pPr indent="0" lvl="0" marL="457200" rtl="0" algn="l">
              <a:lnSpc>
                <a:spcPct val="100000"/>
              </a:lnSpc>
              <a:spcBef>
                <a:spcPts val="1200"/>
              </a:spcBef>
              <a:spcAft>
                <a:spcPts val="0"/>
              </a:spcAft>
              <a:buNone/>
            </a:pPr>
            <a:r>
              <a:rPr lang="ru" sz="4200"/>
              <a:t>(1) My roommate seems to be growing paranoid.</a:t>
            </a:r>
            <a:endParaRPr sz="4200"/>
          </a:p>
          <a:p>
            <a:pPr indent="0" lvl="0" marL="457200" rtl="0" algn="l">
              <a:lnSpc>
                <a:spcPct val="100000"/>
              </a:lnSpc>
              <a:spcBef>
                <a:spcPts val="1200"/>
              </a:spcBef>
              <a:spcAft>
                <a:spcPts val="0"/>
              </a:spcAft>
              <a:buNone/>
            </a:pPr>
            <a:r>
              <a:rPr lang="ru" sz="4200"/>
              <a:t>a. The other day, she told me that we need to watch out for the mailman, a possible government spy.</a:t>
            </a:r>
            <a:endParaRPr sz="4200"/>
          </a:p>
          <a:p>
            <a:pPr indent="0" lvl="0" marL="457200" rtl="0" algn="l">
              <a:lnSpc>
                <a:spcPct val="100000"/>
              </a:lnSpc>
              <a:spcBef>
                <a:spcPts val="1200"/>
              </a:spcBef>
              <a:spcAft>
                <a:spcPts val="0"/>
              </a:spcAft>
              <a:buNone/>
            </a:pPr>
            <a:r>
              <a:rPr lang="ru" sz="4200"/>
              <a:t>b. The other day, she refused to talk with the mailman, a possible government spy.</a:t>
            </a:r>
            <a:endParaRPr sz="4200"/>
          </a:p>
          <a:p>
            <a:pPr indent="0" lvl="0" marL="457200" rtl="0" algn="l">
              <a:lnSpc>
                <a:spcPct val="100000"/>
              </a:lnSpc>
              <a:spcBef>
                <a:spcPts val="1200"/>
              </a:spcBef>
              <a:spcAft>
                <a:spcPts val="0"/>
              </a:spcAft>
              <a:buNone/>
            </a:pPr>
            <a:r>
              <a:rPr lang="ru" sz="4200"/>
              <a:t>Whose view is it that the mailman might be a government spy?</a:t>
            </a:r>
            <a:endParaRPr sz="4200"/>
          </a:p>
          <a:p>
            <a:pPr indent="0" lvl="0" marL="457200" rtl="0" algn="l">
              <a:lnSpc>
                <a:spcPct val="100000"/>
              </a:lnSpc>
              <a:spcBef>
                <a:spcPts val="1200"/>
              </a:spcBef>
              <a:spcAft>
                <a:spcPts val="0"/>
              </a:spcAft>
              <a:buNone/>
            </a:pPr>
            <a:r>
              <a:rPr lang="ru" sz="4200"/>
              <a:t>Response:</a:t>
            </a:r>
            <a:endParaRPr sz="4200"/>
          </a:p>
          <a:p>
            <a:pPr indent="0" lvl="0" marL="457200" rtl="0" algn="l">
              <a:lnSpc>
                <a:spcPct val="100000"/>
              </a:lnSpc>
              <a:spcBef>
                <a:spcPts val="1200"/>
              </a:spcBef>
              <a:spcAft>
                <a:spcPts val="0"/>
              </a:spcAft>
              <a:buNone/>
            </a:pPr>
            <a:r>
              <a:rPr lang="ru" sz="4200"/>
              <a:t>a. Mine (Speaker)</a:t>
            </a:r>
            <a:endParaRPr sz="4200"/>
          </a:p>
          <a:p>
            <a:pPr indent="0" lvl="0" marL="457200" rtl="0" algn="l">
              <a:lnSpc>
                <a:spcPct val="100000"/>
              </a:lnSpc>
              <a:spcBef>
                <a:spcPts val="1200"/>
              </a:spcBef>
              <a:spcAft>
                <a:spcPts val="0"/>
              </a:spcAft>
              <a:buNone/>
            </a:pPr>
            <a:r>
              <a:rPr lang="ru" sz="4200"/>
              <a:t>b. My roommate’s (Subject)</a:t>
            </a:r>
            <a:endParaRPr sz="4200"/>
          </a:p>
          <a:p>
            <a:pPr indent="0" lvl="0" marL="457200" rtl="0" algn="l">
              <a:lnSpc>
                <a:spcPct val="100000"/>
              </a:lnSpc>
              <a:spcBef>
                <a:spcPts val="1200"/>
              </a:spcBef>
              <a:spcAft>
                <a:spcPts val="0"/>
              </a:spcAft>
              <a:buNone/>
            </a:pPr>
            <a:r>
              <a:rPr lang="ru" sz="4200"/>
              <a:t>c. Mine and my roommate’s (Both)</a:t>
            </a:r>
            <a:endParaRPr sz="4200"/>
          </a:p>
          <a:p>
            <a:pPr indent="-295275" lvl="0" marL="457200" rtl="0" algn="l">
              <a:lnSpc>
                <a:spcPct val="100000"/>
              </a:lnSpc>
              <a:spcBef>
                <a:spcPts val="1200"/>
              </a:spcBef>
              <a:spcAft>
                <a:spcPts val="0"/>
              </a:spcAft>
              <a:buSzPct val="100000"/>
              <a:buChar char="●"/>
            </a:pPr>
            <a:r>
              <a:rPr lang="ru" sz="4200"/>
              <a:t>Экспериментальным путем авторы статьи устанавливают наличие сильной корреляции между вложением и неориентированными на говорящего прочтениями конвенциональной импликатуры. </a:t>
            </a:r>
            <a:endParaRPr sz="4200"/>
          </a:p>
          <a:p>
            <a:pPr indent="-295275" lvl="0" marL="457200" rtl="0" algn="l">
              <a:lnSpc>
                <a:spcPct val="100000"/>
              </a:lnSpc>
              <a:spcBef>
                <a:spcPts val="0"/>
              </a:spcBef>
              <a:spcAft>
                <a:spcPts val="0"/>
              </a:spcAft>
              <a:buSzPct val="100000"/>
              <a:buChar char="●"/>
            </a:pPr>
            <a:r>
              <a:rPr lang="ru" sz="4200"/>
              <a:t>Казалось бы, такие результаты указывают на то, что конвенциональные импликатуры не ориентированы на говорящего. </a:t>
            </a:r>
            <a:endParaRPr sz="4200"/>
          </a:p>
          <a:p>
            <a:pPr indent="-295275" lvl="0" marL="457200" rtl="0" algn="l">
              <a:lnSpc>
                <a:spcPct val="100000"/>
              </a:lnSpc>
              <a:spcBef>
                <a:spcPts val="0"/>
              </a:spcBef>
              <a:spcAft>
                <a:spcPts val="0"/>
              </a:spcAft>
              <a:buSzPct val="100000"/>
              <a:buChar char="●"/>
            </a:pPr>
            <a:r>
              <a:rPr lang="ru" sz="4200"/>
              <a:t>Однако авторы отмечают, что не ориентированные на говорящего прочтения конвенциональных импликатур возникают и вне контекста вложения и поляризованных контекстов, что свидетельствует о том, что семантически конвенциональные импликатуры ориентированы на говорящего, наблюдаемый обратный эффект в поляризованных контекстах прагматический.</a:t>
            </a:r>
            <a:endParaRPr sz="4200"/>
          </a:p>
          <a:p>
            <a:pPr indent="0" lvl="0" marL="457200" rtl="0" algn="l">
              <a:lnSpc>
                <a:spcPct val="100000"/>
              </a:lnSpc>
              <a:spcBef>
                <a:spcPts val="1200"/>
              </a:spcBef>
              <a:spcAft>
                <a:spcPts val="0"/>
              </a:spcAft>
              <a:buNone/>
            </a:pPr>
            <a:r>
              <a:t/>
            </a:r>
            <a:endParaRPr sz="4200"/>
          </a:p>
          <a:p>
            <a:pPr indent="0" lvl="0" marL="457200" rtl="0" algn="l">
              <a:lnSpc>
                <a:spcPct val="100000"/>
              </a:lnSpc>
              <a:spcBef>
                <a:spcPts val="1200"/>
              </a:spcBef>
              <a:spcAft>
                <a:spcPts val="0"/>
              </a:spcAft>
              <a:buClr>
                <a:schemeClr val="dk1"/>
              </a:buClr>
              <a:buSzPct val="32352"/>
              <a:buFont typeface="Arial"/>
              <a:buNone/>
            </a:pPr>
            <a:r>
              <a:t/>
            </a:r>
            <a:endParaRPr sz="3400"/>
          </a:p>
          <a:p>
            <a:pPr indent="0" lvl="0" marL="457200" rtl="0" algn="l">
              <a:lnSpc>
                <a:spcPct val="100000"/>
              </a:lnSpc>
              <a:spcBef>
                <a:spcPts val="1200"/>
              </a:spcBef>
              <a:spcAft>
                <a:spcPts val="0"/>
              </a:spcAft>
              <a:buNone/>
            </a:pPr>
            <a:r>
              <a:t/>
            </a:r>
            <a:endParaRPr sz="3400"/>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707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320"/>
              <a:t>Конвенциональная импликатура: диагностика (Поттс 2005)</a:t>
            </a:r>
            <a:endParaRPr sz="2320"/>
          </a:p>
        </p:txBody>
      </p:sp>
      <p:sp>
        <p:nvSpPr>
          <p:cNvPr id="153" name="Google Shape;153;p29"/>
          <p:cNvSpPr txBox="1"/>
          <p:nvPr>
            <p:ph idx="1" type="body"/>
          </p:nvPr>
        </p:nvSpPr>
        <p:spPr>
          <a:xfrm>
            <a:off x="311700" y="1152475"/>
            <a:ext cx="8520600" cy="3811200"/>
          </a:xfrm>
          <a:prstGeom prst="rect">
            <a:avLst/>
          </a:prstGeom>
        </p:spPr>
        <p:txBody>
          <a:bodyPr anchorCtr="0" anchor="t" bIns="91425" lIns="91425" spcFirstLastPara="1" rIns="91425" wrap="square" tIns="91425">
            <a:normAutofit fontScale="77500" lnSpcReduction="20000"/>
          </a:bodyPr>
          <a:lstStyle/>
          <a:p>
            <a:pPr indent="0" lvl="0" marL="457200" rtl="0" algn="l">
              <a:spcBef>
                <a:spcPts val="0"/>
              </a:spcBef>
              <a:spcAft>
                <a:spcPts val="0"/>
              </a:spcAft>
              <a:buNone/>
            </a:pPr>
            <a:r>
              <a:t/>
            </a:r>
            <a:endParaRPr/>
          </a:p>
          <a:p>
            <a:pPr indent="-317182" lvl="0" marL="457200" rtl="0" algn="l">
              <a:spcBef>
                <a:spcPts val="1200"/>
              </a:spcBef>
              <a:spcAft>
                <a:spcPts val="0"/>
              </a:spcAft>
              <a:buSzPct val="100000"/>
              <a:buChar char="●"/>
            </a:pPr>
            <a:r>
              <a:rPr lang="ru"/>
              <a:t>независимость (independence from at-issue meaning): conventional implicatures are logically and compositionally independent of at-issue meaning</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ru"/>
              <a:t>проективность (projectivity): since conventional implicatures are independent from at-issue meaning, and are (almost) always ’speaker-oriented’, they normally survive under negation, in if-clauses, in questions.</a:t>
            </a:r>
            <a:endParaRPr/>
          </a:p>
          <a:p>
            <a:pPr indent="0" lvl="0" marL="457200" rtl="0" algn="l">
              <a:spcBef>
                <a:spcPts val="1200"/>
              </a:spcBef>
              <a:spcAft>
                <a:spcPts val="0"/>
              </a:spcAft>
              <a:buNone/>
            </a:pPr>
            <a:r>
              <a:t/>
            </a:r>
            <a:endParaRPr/>
          </a:p>
          <a:p>
            <a:pPr indent="-317182" lvl="0" marL="457200" rtl="0" algn="l">
              <a:spcBef>
                <a:spcPts val="1200"/>
              </a:spcBef>
              <a:spcAft>
                <a:spcPts val="0"/>
              </a:spcAft>
              <a:buSzPct val="100000"/>
              <a:buChar char="●"/>
            </a:pPr>
            <a:r>
              <a:rPr lang="ru"/>
              <a:t>нефоновость (non-backgrounded): conventional implicatures are not generally assumed to be part of the conversational background; they often give new, "supplementary", information.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формализация</a:t>
            </a:r>
            <a:endParaRPr/>
          </a:p>
        </p:txBody>
      </p:sp>
      <p:sp>
        <p:nvSpPr>
          <p:cNvPr id="159" name="Google Shape;159;p30"/>
          <p:cNvSpPr txBox="1"/>
          <p:nvPr>
            <p:ph idx="1" type="body"/>
          </p:nvPr>
        </p:nvSpPr>
        <p:spPr>
          <a:xfrm>
            <a:off x="311700" y="1152475"/>
            <a:ext cx="8520600" cy="36612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Char char="●"/>
            </a:pPr>
            <a:r>
              <a:rPr lang="ru"/>
              <a:t>Конвенциональные импликатуры по Поттсу имеют своё собственное семантическое измерение. </a:t>
            </a:r>
            <a:endParaRPr/>
          </a:p>
          <a:p>
            <a:pPr indent="-325755" lvl="0" marL="457200" rtl="0" algn="l">
              <a:spcBef>
                <a:spcPts val="0"/>
              </a:spcBef>
              <a:spcAft>
                <a:spcPts val="0"/>
              </a:spcAft>
              <a:buSzPct val="100000"/>
              <a:buChar char="●"/>
            </a:pPr>
            <a:r>
              <a:rPr lang="ru"/>
              <a:t>В формализацию заложена идея многомерности семантического пространства.</a:t>
            </a:r>
            <a:endParaRPr/>
          </a:p>
          <a:p>
            <a:pPr indent="-325755" lvl="0" marL="457200" rtl="0" algn="l">
              <a:spcBef>
                <a:spcPts val="0"/>
              </a:spcBef>
              <a:spcAft>
                <a:spcPts val="0"/>
              </a:spcAft>
              <a:buSzPct val="100000"/>
              <a:buChar char="●"/>
            </a:pPr>
            <a:r>
              <a:rPr lang="ru"/>
              <a:t>Поттс (2005) вводит два измерения: измерение следствий предложения (at-issue dimension) и измерение конвенциональных импликатур (not-at-issue dimension). </a:t>
            </a:r>
            <a:endParaRPr/>
          </a:p>
          <a:p>
            <a:pPr indent="-325755" lvl="0" marL="457200" rtl="0" algn="l">
              <a:spcBef>
                <a:spcPts val="0"/>
              </a:spcBef>
              <a:spcAft>
                <a:spcPts val="0"/>
              </a:spcAft>
              <a:buSzPct val="100000"/>
              <a:buChar char="●"/>
            </a:pPr>
            <a:r>
              <a:rPr lang="ru"/>
              <a:t>Он сводит формальные различия между конвенциональными импликатурами и следствиями предложения к различиям в семантических типах. </a:t>
            </a:r>
            <a:endParaRPr/>
          </a:p>
          <a:p>
            <a:pPr indent="-325755" lvl="0" marL="457200" rtl="0" algn="l">
              <a:spcBef>
                <a:spcPts val="0"/>
              </a:spcBef>
              <a:spcAft>
                <a:spcPts val="0"/>
              </a:spcAft>
              <a:buSzPct val="100000"/>
              <a:buChar char="●"/>
            </a:pPr>
            <a:r>
              <a:rPr lang="ru"/>
              <a:t>Таким образом, есть семантические типы, присущие измерению следствий предложения, и есть семантические типы, присущие измерению конвенциональных импликатур.</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формализация</a:t>
            </a:r>
            <a:endParaRPr/>
          </a:p>
        </p:txBody>
      </p:sp>
      <p:sp>
        <p:nvSpPr>
          <p:cNvPr id="165" name="Google Shape;165;p31"/>
          <p:cNvSpPr txBox="1"/>
          <p:nvPr>
            <p:ph idx="1" type="body"/>
          </p:nvPr>
        </p:nvSpPr>
        <p:spPr>
          <a:xfrm>
            <a:off x="311700" y="1152475"/>
            <a:ext cx="8520600" cy="36612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Т</a:t>
            </a:r>
            <a:r>
              <a:rPr lang="ru"/>
              <a:t>акая асимметрия в композиции типов отражает асимметрию в разном статусе следствий и конвенциональных импликатур в дискурсе: следствия содержат информацию, которую говорящий хочет обсудить, тогда как конвенциональная импликатура содержит вспомогательную информацию (например, вводит необходимую для идентификации референта информацию)</a:t>
            </a:r>
            <a:endParaRPr/>
          </a:p>
          <a:p>
            <a:pPr indent="0" lvl="0" marL="0" rtl="0" algn="l">
              <a:spcBef>
                <a:spcPts val="1200"/>
              </a:spcBef>
              <a:spcAft>
                <a:spcPts val="1200"/>
              </a:spcAft>
              <a:buNone/>
            </a:pPr>
            <a:r>
              <a:t/>
            </a:r>
            <a:endParaRPr/>
          </a:p>
        </p:txBody>
      </p:sp>
      <p:pic>
        <p:nvPicPr>
          <p:cNvPr id="166" name="Google Shape;166;p31"/>
          <p:cNvPicPr preferRelativeResize="0"/>
          <p:nvPr/>
        </p:nvPicPr>
        <p:blipFill>
          <a:blip r:embed="rId3">
            <a:alphaModFix/>
          </a:blip>
          <a:stretch>
            <a:fillRect/>
          </a:stretch>
        </p:blipFill>
        <p:spPr>
          <a:xfrm>
            <a:off x="386075" y="1152475"/>
            <a:ext cx="8104150" cy="21286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Организация курса</a:t>
            </a:r>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Часть 1: лингвистическая и экспериментальная прагматика: </a:t>
            </a:r>
            <a:r>
              <a:rPr lang="ru" u="sng">
                <a:solidFill>
                  <a:schemeClr val="hlink"/>
                </a:solidFill>
                <a:hlinkClick r:id="rId3"/>
              </a:rPr>
              <a:t>план</a:t>
            </a:r>
            <a:endParaRPr/>
          </a:p>
          <a:p>
            <a:pPr indent="0" lvl="0" marL="0" rtl="0" algn="l">
              <a:spcBef>
                <a:spcPts val="1200"/>
              </a:spcBef>
              <a:spcAft>
                <a:spcPts val="0"/>
              </a:spcAft>
              <a:buNone/>
            </a:pPr>
            <a:r>
              <a:rPr lang="ru"/>
              <a:t>Часть 2: формальная прагматика: теория игр, теория рационального речевого акта</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t>Формула оценки: 0,5 * контрольная по первой части + 0,5 * контрольная по второй части</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ru"/>
              <a:t>Конвенциональная импликатура: формализация</a:t>
            </a:r>
            <a:endParaRPr/>
          </a:p>
        </p:txBody>
      </p:sp>
      <p:sp>
        <p:nvSpPr>
          <p:cNvPr id="172" name="Google Shape;172;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arenBoth"/>
            </a:pPr>
            <a:r>
              <a:rPr lang="ru"/>
              <a:t>К счастью, Большунов победил.</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73" name="Google Shape;173;p32"/>
          <p:cNvPicPr preferRelativeResize="0"/>
          <p:nvPr/>
        </p:nvPicPr>
        <p:blipFill>
          <a:blip r:embed="rId3">
            <a:alphaModFix/>
          </a:blip>
          <a:stretch>
            <a:fillRect/>
          </a:stretch>
        </p:blipFill>
        <p:spPr>
          <a:xfrm>
            <a:off x="828675" y="1788563"/>
            <a:ext cx="7486650" cy="25812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формализация</a:t>
            </a:r>
            <a:endParaRPr/>
          </a:p>
        </p:txBody>
      </p:sp>
      <p:sp>
        <p:nvSpPr>
          <p:cNvPr id="179" name="Google Shape;179;p3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308610" lvl="0" marL="457200" rtl="0" algn="l">
              <a:spcBef>
                <a:spcPts val="0"/>
              </a:spcBef>
              <a:spcAft>
                <a:spcPts val="0"/>
              </a:spcAft>
              <a:buSzPct val="100000"/>
              <a:buAutoNum type="arabicParenBoth"/>
            </a:pPr>
            <a:r>
              <a:rPr lang="ru"/>
              <a:t>К счастью, Большунов победил.</a:t>
            </a:r>
            <a:endParaRPr/>
          </a:p>
          <a:p>
            <a:pPr indent="0" lvl="0" marL="0" rtl="0" algn="l">
              <a:spcBef>
                <a:spcPts val="1200"/>
              </a:spcBef>
              <a:spcAft>
                <a:spcPts val="0"/>
              </a:spcAft>
              <a:buNone/>
            </a:pPr>
            <a:r>
              <a:rPr lang="ru"/>
              <a:t>З</a:t>
            </a:r>
            <a:r>
              <a:rPr lang="ru"/>
              <a:t>начения следствий предложения и конвенциональной импликатуры композиционально не зависят друг от друга, они объединяются специальным оператором •, который Поттс называет COMMA (ЗАПЯТАЯ) и который в плане выражения соответствует запятой и особой интонации вводного предложения.</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0" name="Google Shape;180;p33"/>
          <p:cNvPicPr preferRelativeResize="0"/>
          <p:nvPr/>
        </p:nvPicPr>
        <p:blipFill>
          <a:blip r:embed="rId3">
            <a:alphaModFix/>
          </a:blip>
          <a:stretch>
            <a:fillRect/>
          </a:stretch>
        </p:blipFill>
        <p:spPr>
          <a:xfrm>
            <a:off x="1743700" y="2653550"/>
            <a:ext cx="5304950" cy="21370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формализация</a:t>
            </a:r>
            <a:endParaRPr/>
          </a:p>
        </p:txBody>
      </p:sp>
      <p:sp>
        <p:nvSpPr>
          <p:cNvPr id="186" name="Google Shape;186;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(2) </a:t>
            </a:r>
            <a:r>
              <a:rPr lang="ru"/>
              <a:t>Алина, моя подруга, живёт на Мальдивах</a:t>
            </a:r>
            <a:r>
              <a:rPr lang="ru"/>
              <a:t>.</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187" name="Google Shape;187;p34"/>
          <p:cNvPicPr preferRelativeResize="0"/>
          <p:nvPr/>
        </p:nvPicPr>
        <p:blipFill>
          <a:blip r:embed="rId3">
            <a:alphaModFix/>
          </a:blip>
          <a:stretch>
            <a:fillRect/>
          </a:stretch>
        </p:blipFill>
        <p:spPr>
          <a:xfrm>
            <a:off x="2443150" y="1925913"/>
            <a:ext cx="4257675" cy="22955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5"/>
          <p:cNvSpPr txBox="1"/>
          <p:nvPr>
            <p:ph type="title"/>
          </p:nvPr>
        </p:nvSpPr>
        <p:spPr>
          <a:xfrm>
            <a:off x="311700" y="445025"/>
            <a:ext cx="85206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Конвенциональная импликатура vs следствие, пресуппозиция</a:t>
            </a:r>
            <a:endParaRPr sz="2220"/>
          </a:p>
        </p:txBody>
      </p:sp>
      <p:sp>
        <p:nvSpPr>
          <p:cNvPr id="193" name="Google Shape;193;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Конвенциональная импликатура и пресуппозиция vs следствие</a:t>
            </a:r>
            <a:endParaRPr/>
          </a:p>
          <a:p>
            <a:pPr indent="0" lvl="0" marL="0" rtl="0" algn="l">
              <a:spcBef>
                <a:spcPts val="1200"/>
              </a:spcBef>
              <a:spcAft>
                <a:spcPts val="0"/>
              </a:spcAft>
              <a:buNone/>
            </a:pPr>
            <a:r>
              <a:rPr lang="ru"/>
              <a:t>Конвенциональная импликатура vs пресуппозиция</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6"/>
          <p:cNvSpPr txBox="1"/>
          <p:nvPr>
            <p:ph type="title"/>
          </p:nvPr>
        </p:nvSpPr>
        <p:spPr>
          <a:xfrm>
            <a:off x="311700" y="445025"/>
            <a:ext cx="8520600" cy="782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Конвенциональная импликатура vs следствие, пресуппозиция</a:t>
            </a:r>
            <a:endParaRPr sz="2220"/>
          </a:p>
        </p:txBody>
      </p:sp>
      <p:sp>
        <p:nvSpPr>
          <p:cNvPr id="199" name="Google Shape;199;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ru"/>
              <a:t>Конвенциональная импликатура и пресуппозиция vs следствие: проективность</a:t>
            </a:r>
            <a:endParaRPr/>
          </a:p>
          <a:p>
            <a:pPr indent="0" lvl="0" marL="0" rtl="0" algn="l">
              <a:spcBef>
                <a:spcPts val="1200"/>
              </a:spcBef>
              <a:spcAft>
                <a:spcPts val="0"/>
              </a:spcAft>
              <a:buNone/>
            </a:pPr>
            <a:r>
              <a:rPr lang="ru"/>
              <a:t>Конвенциональная импликатура vs пресуппозиция: нефоновость/фоновость</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7"/>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05" name="Google Shape;205;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06" name="Google Shape;206;p37"/>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Прагматический подход к проективным значениям</a:t>
            </a:r>
            <a:endParaRPr/>
          </a:p>
        </p:txBody>
      </p:sp>
      <p:sp>
        <p:nvSpPr>
          <p:cNvPr id="212" name="Google Shape;212;p3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10000"/>
          </a:bodyPr>
          <a:lstStyle/>
          <a:p>
            <a:pPr indent="-334327" lvl="0" marL="457200" rtl="0" algn="l">
              <a:spcBef>
                <a:spcPts val="0"/>
              </a:spcBef>
              <a:spcAft>
                <a:spcPts val="0"/>
              </a:spcAft>
              <a:buSzPct val="100000"/>
              <a:buChar char="●"/>
            </a:pPr>
            <a:r>
              <a:rPr lang="ru"/>
              <a:t>П</a:t>
            </a:r>
            <a:r>
              <a:rPr lang="ru"/>
              <a:t>рагматический подход, реализованный в работе (Simons et al. 2011), ставит задачей определить проективность и фоновость с учетом контекста. </a:t>
            </a:r>
            <a:endParaRPr/>
          </a:p>
          <a:p>
            <a:pPr indent="-334327" lvl="0" marL="457200" rtl="0" algn="l">
              <a:spcBef>
                <a:spcPts val="0"/>
              </a:spcBef>
              <a:spcAft>
                <a:spcPts val="0"/>
              </a:spcAft>
              <a:buSzPct val="100000"/>
              <a:buChar char="●"/>
            </a:pPr>
            <a:r>
              <a:rPr lang="ru"/>
              <a:t>Авторы работы утверждают, что содержание, которое отвечает на обсуждаемый вопрос (Question Under Discussion, QUD, Roberts 1996), не проецируется (то есть входит в сферу действия отрицания, модальных, вопросительных, условных операторов) и не является фоновым. </a:t>
            </a:r>
            <a:endParaRPr/>
          </a:p>
          <a:p>
            <a:pPr indent="-334327" lvl="0" marL="457200" rtl="0" algn="l">
              <a:spcBef>
                <a:spcPts val="0"/>
              </a:spcBef>
              <a:spcAft>
                <a:spcPts val="0"/>
              </a:spcAft>
              <a:buSzPct val="100000"/>
              <a:buChar char="●"/>
            </a:pPr>
            <a:r>
              <a:rPr lang="ru"/>
              <a:t>Они называют такой тип содержания основным содержанием (at-issue meaning / ​content). </a:t>
            </a:r>
            <a:endParaRPr/>
          </a:p>
          <a:p>
            <a:pPr indent="-334327" lvl="0" marL="457200" rtl="0" algn="l">
              <a:spcBef>
                <a:spcPts val="0"/>
              </a:spcBef>
              <a:spcAft>
                <a:spcPts val="0"/>
              </a:spcAft>
              <a:buSzPct val="100000"/>
              <a:buChar char="●"/>
            </a:pPr>
            <a:r>
              <a:rPr lang="ru"/>
              <a:t>Содержание же, которое не отвечает на обсуждаемый вопрос, напротив, проецируется и является дискурсивно фоновым. </a:t>
            </a:r>
            <a:endParaRPr/>
          </a:p>
          <a:p>
            <a:pPr indent="-334327" lvl="0" marL="457200" rtl="0" algn="l">
              <a:spcBef>
                <a:spcPts val="0"/>
              </a:spcBef>
              <a:spcAft>
                <a:spcPts val="0"/>
              </a:spcAft>
              <a:buSzPct val="100000"/>
              <a:buChar char="●"/>
            </a:pPr>
            <a:r>
              <a:rPr lang="ru"/>
              <a:t>Авторы называют его вспомогательным содержанием (not-at-issue meaning / ​content).</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220"/>
              <a:t>Прагматический подход к проективным значениям </a:t>
            </a:r>
            <a:r>
              <a:rPr lang="ru" sz="1320">
                <a:solidFill>
                  <a:schemeClr val="dk2"/>
                </a:solidFill>
              </a:rPr>
              <a:t>(Simons et al. 2011)</a:t>
            </a:r>
            <a:endParaRPr sz="2220"/>
          </a:p>
        </p:txBody>
      </p:sp>
      <p:sp>
        <p:nvSpPr>
          <p:cNvPr id="218" name="Google Shape;218;p3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47500" lnSpcReduction="20000"/>
          </a:bodyPr>
          <a:lstStyle/>
          <a:p>
            <a:pPr indent="0" lvl="0" marL="0" rtl="0" algn="l">
              <a:spcBef>
                <a:spcPts val="0"/>
              </a:spcBef>
              <a:spcAft>
                <a:spcPts val="0"/>
              </a:spcAft>
              <a:buNone/>
            </a:pPr>
            <a:r>
              <a:rPr lang="ru"/>
              <a:t>Диетолога спрашивают, что его больше всего удивило в общении с первоклассниками. </a:t>
            </a:r>
            <a:endParaRPr/>
          </a:p>
          <a:p>
            <a:pPr indent="0" lvl="0" marL="0" rtl="0" algn="l">
              <a:spcBef>
                <a:spcPts val="1200"/>
              </a:spcBef>
              <a:spcAft>
                <a:spcPts val="0"/>
              </a:spcAft>
              <a:buNone/>
            </a:pPr>
            <a:r>
              <a:rPr lang="ru"/>
              <a:t>Ответ диетолога содержит отрицание и две пропозиции (1a) и (1b), которые могли бы попасть в сферу действия отрицания. </a:t>
            </a:r>
            <a:endParaRPr/>
          </a:p>
          <a:p>
            <a:pPr indent="0" lvl="0" marL="0" rtl="0" algn="l">
              <a:spcBef>
                <a:spcPts val="1200"/>
              </a:spcBef>
              <a:spcAft>
                <a:spcPts val="0"/>
              </a:spcAft>
              <a:buNone/>
            </a:pPr>
            <a:r>
              <a:rPr lang="ru"/>
              <a:t>Согласно прагматическому определению проективности, в сферу действия отрицания не попадет пропозиция, которая не отвечает на обсуждаемый вопрос. </a:t>
            </a:r>
            <a:endParaRPr/>
          </a:p>
          <a:p>
            <a:pPr indent="0" lvl="0" marL="0" rtl="0" algn="l">
              <a:spcBef>
                <a:spcPts val="1200"/>
              </a:spcBef>
              <a:spcAft>
                <a:spcPts val="0"/>
              </a:spcAft>
              <a:buNone/>
            </a:pPr>
            <a:r>
              <a:rPr lang="ru"/>
              <a:t>(1) 	Обсуждаемый вопрос: What most surprised you about the first graders? </a:t>
            </a:r>
            <a:endParaRPr/>
          </a:p>
          <a:p>
            <a:pPr indent="457200" lvl="0" marL="0" rtl="0" algn="l">
              <a:spcBef>
                <a:spcPts val="1200"/>
              </a:spcBef>
              <a:spcAft>
                <a:spcPts val="0"/>
              </a:spcAft>
              <a:buNone/>
            </a:pPr>
            <a:r>
              <a:rPr lang="ru"/>
              <a:t>Ответ: They didn’t know that you can eat raw vegetables. </a:t>
            </a:r>
            <a:endParaRPr/>
          </a:p>
          <a:p>
            <a:pPr indent="457200" lvl="0" marL="0" rtl="0" algn="l">
              <a:spcBef>
                <a:spcPts val="1200"/>
              </a:spcBef>
              <a:spcAft>
                <a:spcPts val="0"/>
              </a:spcAft>
              <a:buNone/>
            </a:pPr>
            <a:r>
              <a:rPr lang="ru"/>
              <a:t>a. You can eat raw vegetables. </a:t>
            </a:r>
            <a:endParaRPr/>
          </a:p>
          <a:p>
            <a:pPr indent="457200" lvl="0" marL="0" rtl="0" algn="l">
              <a:spcBef>
                <a:spcPts val="1200"/>
              </a:spcBef>
              <a:spcAft>
                <a:spcPts val="0"/>
              </a:spcAft>
              <a:buNone/>
            </a:pPr>
            <a:r>
              <a:rPr lang="ru"/>
              <a:t>b. They knew that you can eat raw vegetables. </a:t>
            </a:r>
            <a:endParaRPr/>
          </a:p>
          <a:p>
            <a:pPr indent="0" lvl="0" marL="0" rtl="0" algn="l">
              <a:spcBef>
                <a:spcPts val="1200"/>
              </a:spcBef>
              <a:spcAft>
                <a:spcPts val="0"/>
              </a:spcAft>
              <a:buNone/>
            </a:pPr>
            <a:r>
              <a:rPr lang="ru"/>
              <a:t>Пропозиция (1a) отвечает на вопрос, можно ли есть сырые овощи. Этот вопрос не является обсуждаемым вопросом, более того, он не выводится из обсуждаемого в данном контексте вопроса о том, что удивило диетолога. Так как пропозиция (1a) не является ответом на обсуждаемый вопрос, прагматический подход к проективности предсказывает, что она не попадет в сферу действия отрицания. </a:t>
            </a:r>
            <a:endParaRPr/>
          </a:p>
          <a:p>
            <a:pPr indent="0" lvl="0" marL="0" rtl="0" algn="l">
              <a:spcBef>
                <a:spcPts val="1200"/>
              </a:spcBef>
              <a:spcAft>
                <a:spcPts val="0"/>
              </a:spcAft>
              <a:buNone/>
            </a:pPr>
            <a:r>
              <a:rPr lang="ru"/>
              <a:t>Действительно, мы видим, что ответ в (1) не содержит отрицания пропозиции (1а). В отличие от (1а), пропозиция (1b) релевантна обсуждаемому вопросу: то, что дети не знали про то, что можно есть сырые овощи, является одним из возможных ответов на вопрос о том, что вызвало удивление диетолога. </a:t>
            </a:r>
            <a:endParaRPr/>
          </a:p>
          <a:p>
            <a:pPr indent="0" lvl="0" marL="0" rtl="0" algn="l">
              <a:spcBef>
                <a:spcPts val="1200"/>
              </a:spcBef>
              <a:spcAft>
                <a:spcPts val="1200"/>
              </a:spcAft>
              <a:buNone/>
            </a:pPr>
            <a:r>
              <a:rPr lang="ru"/>
              <a:t>Прагматическое определение проективности предсказывает, что (1b) попадет в сферу отрицания как информация, содержащаяся в ответе на обсуждаемый вопрос. Мы видим, что предсказание анализа подтверждается.</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4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800"/>
              <a:t>Прагматический подход к проективным значениям </a:t>
            </a:r>
            <a:r>
              <a:rPr lang="ru" sz="1800">
                <a:solidFill>
                  <a:schemeClr val="dk2"/>
                </a:solidFill>
              </a:rPr>
              <a:t>(Simons et al. 2011)</a:t>
            </a:r>
            <a:endParaRPr sz="1800"/>
          </a:p>
        </p:txBody>
      </p:sp>
      <p:sp>
        <p:nvSpPr>
          <p:cNvPr id="224" name="Google Shape;224;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Bob: </a:t>
            </a:r>
            <a:r>
              <a:rPr lang="ru"/>
              <a:t>“I notice that John keeps chewing on his pencil. Did he recently stop smoking?” </a:t>
            </a:r>
            <a:endParaRPr/>
          </a:p>
          <a:p>
            <a:pPr indent="0" lvl="0" marL="0" rtl="0" algn="l">
              <a:spcBef>
                <a:spcPts val="1200"/>
              </a:spcBef>
              <a:spcAft>
                <a:spcPts val="0"/>
              </a:spcAft>
              <a:buNone/>
            </a:pPr>
            <a:r>
              <a:rPr lang="ru"/>
              <a:t>Alice: “no (it’s just an nervous habit)”</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Интересующее нас значение: John used to smoke</a:t>
            </a:r>
            <a:endParaRPr/>
          </a:p>
          <a:p>
            <a:pPr indent="0" lvl="0" marL="0" rtl="0" algn="l">
              <a:spcBef>
                <a:spcPts val="1200"/>
              </a:spcBef>
              <a:spcAft>
                <a:spcPts val="0"/>
              </a:spcAft>
              <a:buNone/>
            </a:pPr>
            <a:r>
              <a:t/>
            </a:r>
            <a:endParaRPr/>
          </a:p>
          <a:p>
            <a:pPr indent="457200" lvl="0" marL="6400800" rtl="0" algn="l">
              <a:spcBef>
                <a:spcPts val="1200"/>
              </a:spcBef>
              <a:spcAft>
                <a:spcPts val="1200"/>
              </a:spcAft>
              <a:buNone/>
            </a:pPr>
            <a:r>
              <a:rPr lang="ru"/>
              <a:t>(Geurts 1995)</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30" name="Google Shape;230;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31" name="Google Shape;231;p41"/>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“How am I to get in?” asked Alice again, in a louder tone. </a:t>
            </a:r>
            <a:endParaRPr/>
          </a:p>
          <a:p>
            <a:pPr indent="0" lvl="0" marL="0" rtl="0" algn="l">
              <a:spcBef>
                <a:spcPts val="1200"/>
              </a:spcBef>
              <a:spcAft>
                <a:spcPts val="0"/>
              </a:spcAft>
              <a:buNone/>
            </a:pPr>
            <a:r>
              <a:rPr lang="ru"/>
              <a:t>“</a:t>
            </a:r>
            <a:r>
              <a:rPr i="1" lang="ru"/>
              <a:t>Are</a:t>
            </a:r>
            <a:r>
              <a:rPr lang="ru"/>
              <a:t> you to get in at all?” said the Footman. “That’s the first question, you know.” </a:t>
            </a:r>
            <a:endParaRPr/>
          </a:p>
          <a:p>
            <a:pPr indent="0" lvl="0" marL="5486400" rtl="0" algn="l">
              <a:spcBef>
                <a:spcPts val="1200"/>
              </a:spcBef>
              <a:spcAft>
                <a:spcPts val="1200"/>
              </a:spcAft>
              <a:buNone/>
            </a:pPr>
            <a:r>
              <a:rPr lang="ru"/>
              <a:t>— Carroll (1866), ch. VI</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37" name="Google Shape;237;p4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ru"/>
              <a:t>Импозиция (imposition, термин был придуман Флорисом Ройлофсеном) – обновление контекста, которое навязывается говорящим слушающему. Оно входит в контекст разговора без обсуждения (AnderBois, Brasoveanu, &amp; Henderson, 2010, 2015).</a:t>
            </a:r>
            <a:endParaRPr/>
          </a:p>
          <a:p>
            <a:pPr indent="-342900" lvl="0" marL="457200" rtl="0" algn="l">
              <a:spcBef>
                <a:spcPts val="0"/>
              </a:spcBef>
              <a:spcAft>
                <a:spcPts val="0"/>
              </a:spcAft>
              <a:buSzPts val="1800"/>
              <a:buChar char="●"/>
            </a:pPr>
            <a:r>
              <a:rPr lang="ru"/>
              <a:t>Понятию импозиции противопоставлено понятие предлагаемого (proposal), (Farkas &amp; Bruce, 2010).</a:t>
            </a:r>
            <a:endParaRPr/>
          </a:p>
          <a:p>
            <a:pPr indent="-342900" lvl="0" marL="457200" rtl="0" algn="l">
              <a:spcBef>
                <a:spcPts val="0"/>
              </a:spcBef>
              <a:spcAft>
                <a:spcPts val="0"/>
              </a:spcAft>
              <a:buSzPts val="1800"/>
              <a:buChar char="●"/>
            </a:pPr>
            <a:r>
              <a:rPr lang="ru"/>
              <a:t>Предлагаемое – это обновление, которое говорящий выносит на обсуждение, обновление, которое слушающий может принять, поставить под сомнение или отвергнуть в последующем дискурсе.</a:t>
            </a:r>
            <a:endParaRPr/>
          </a:p>
          <a:p>
            <a:pPr indent="0" lvl="0" marL="0" rtl="0" algn="l">
              <a:spcBef>
                <a:spcPts val="1200"/>
              </a:spcBef>
              <a:spcAft>
                <a:spcPts val="120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43" name="Google Shape;243;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t>Содержание импозиции, напротив, сложно опровергнуть или подтвердить в последующем дискурсе, отрицание или согласие будет интерпретироваться как отрицание предлагаемого или согласие с ним (примеры из AnderBois et al. (2015)):</a:t>
            </a:r>
            <a:endParaRPr/>
          </a:p>
          <a:p>
            <a:pPr indent="0" lvl="0" marL="0" rtl="0" algn="l">
              <a:spcBef>
                <a:spcPts val="1200"/>
              </a:spcBef>
              <a:spcAft>
                <a:spcPts val="0"/>
              </a:spcAft>
              <a:buNone/>
            </a:pPr>
            <a:r>
              <a:rPr lang="ru"/>
              <a:t>(1) A: Sonia, who is a terrible housemate, left the door unlocked last night.</a:t>
            </a:r>
            <a:endParaRPr/>
          </a:p>
          <a:p>
            <a:pPr indent="0" lvl="0" marL="0" rtl="0" algn="l">
              <a:spcBef>
                <a:spcPts val="1200"/>
              </a:spcBef>
              <a:spcAft>
                <a:spcPts val="0"/>
              </a:spcAft>
              <a:buNone/>
            </a:pPr>
            <a:r>
              <a:rPr lang="ru"/>
              <a:t>B: Yeah, but she is still a good housemate.</a:t>
            </a:r>
            <a:endParaRPr/>
          </a:p>
          <a:p>
            <a:pPr indent="0" lvl="0" marL="0" rtl="0" algn="l">
              <a:spcBef>
                <a:spcPts val="1200"/>
              </a:spcBef>
              <a:spcAft>
                <a:spcPts val="0"/>
              </a:spcAft>
              <a:buNone/>
            </a:pPr>
            <a:r>
              <a:rPr lang="ru"/>
              <a:t>B: No, but she is a terrible housemate.</a:t>
            </a:r>
            <a:endParaRPr/>
          </a:p>
          <a:p>
            <a:pPr indent="0" lvl="0" marL="0" rtl="0" algn="l">
              <a:spcBef>
                <a:spcPts val="1200"/>
              </a:spcBef>
              <a:spcAft>
                <a:spcPts val="0"/>
              </a:spcAft>
              <a:buNone/>
            </a:pPr>
            <a:r>
              <a:rPr lang="ru"/>
              <a:t>(2) A: Sonia is a terrible housemate and she left the door unlocked last night.</a:t>
            </a:r>
            <a:endParaRPr/>
          </a:p>
          <a:p>
            <a:pPr indent="0" lvl="0" marL="0" rtl="0" algn="l">
              <a:spcBef>
                <a:spcPts val="1200"/>
              </a:spcBef>
              <a:spcAft>
                <a:spcPts val="0"/>
              </a:spcAft>
              <a:buNone/>
            </a:pPr>
            <a:r>
              <a:rPr lang="ru"/>
              <a:t>B: #Yeah, but she is still a good housemate.</a:t>
            </a:r>
            <a:endParaRPr/>
          </a:p>
          <a:p>
            <a:pPr indent="0" lvl="0" marL="0" rtl="0" algn="l">
              <a:spcBef>
                <a:spcPts val="1200"/>
              </a:spcBef>
              <a:spcAft>
                <a:spcPts val="0"/>
              </a:spcAft>
              <a:buNone/>
            </a:pPr>
            <a:r>
              <a:rPr lang="ru"/>
              <a:t>B: #No, but she is a terrible housemate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49" name="Google Shape;249;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lang="ru"/>
              <a:t>Содержание импозиции также не отвечает на обсуждаемый вопрос (примеры из AnderBois et</a:t>
            </a:r>
            <a:endParaRPr/>
          </a:p>
          <a:p>
            <a:pPr indent="0" lvl="0" marL="0" rtl="0" algn="l">
              <a:spcBef>
                <a:spcPts val="1200"/>
              </a:spcBef>
              <a:spcAft>
                <a:spcPts val="0"/>
              </a:spcAft>
              <a:buNone/>
            </a:pPr>
            <a:r>
              <a:rPr lang="ru"/>
              <a:t>al. (2015)):</a:t>
            </a:r>
            <a:endParaRPr/>
          </a:p>
          <a:p>
            <a:pPr indent="0" lvl="0" marL="0" rtl="0" algn="l">
              <a:spcBef>
                <a:spcPts val="1200"/>
              </a:spcBef>
              <a:spcAft>
                <a:spcPts val="0"/>
              </a:spcAft>
              <a:buNone/>
            </a:pPr>
            <a:r>
              <a:rPr lang="ru"/>
              <a:t>(3) A: Who had cancer?</a:t>
            </a:r>
            <a:endParaRPr/>
          </a:p>
          <a:p>
            <a:pPr indent="0" lvl="0" marL="0" rtl="0" algn="l">
              <a:spcBef>
                <a:spcPts val="1200"/>
              </a:spcBef>
              <a:spcAft>
                <a:spcPts val="0"/>
              </a:spcAft>
              <a:buNone/>
            </a:pPr>
            <a:r>
              <a:rPr lang="ru"/>
              <a:t>B: ??Tammy’s husband, who had cancer, was being treated at the Dominican Hospital.</a:t>
            </a:r>
            <a:endParaRPr/>
          </a:p>
          <a:p>
            <a:pPr indent="0" lvl="0" marL="0" rtl="0" algn="l">
              <a:spcBef>
                <a:spcPts val="1200"/>
              </a:spcBef>
              <a:spcAft>
                <a:spcPts val="0"/>
              </a:spcAft>
              <a:buNone/>
            </a:pPr>
            <a:r>
              <a:rPr lang="ru"/>
              <a:t>(4) A: Who was being treated at the Dominican Hospital?</a:t>
            </a:r>
            <a:endParaRPr/>
          </a:p>
          <a:p>
            <a:pPr indent="0" lvl="0" marL="0" rtl="0" algn="l">
              <a:spcBef>
                <a:spcPts val="1200"/>
              </a:spcBef>
              <a:spcAft>
                <a:spcPts val="0"/>
              </a:spcAft>
              <a:buNone/>
            </a:pPr>
            <a:r>
              <a:rPr lang="ru"/>
              <a:t>B: Tammy’s husband, who had cancer, was being treated at the Dominican Hospital</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55" name="Google Shape;255;p4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Импозиции и предлагаемое – два типа обновления контекстного множества. </a:t>
            </a:r>
            <a:endParaRPr/>
          </a:p>
          <a:p>
            <a:pPr indent="0" lvl="0" marL="0" rtl="0" algn="l">
              <a:spcBef>
                <a:spcPts val="1200"/>
              </a:spcBef>
              <a:spcAft>
                <a:spcPts val="0"/>
              </a:spcAft>
              <a:buNone/>
            </a:pPr>
            <a:r>
              <a:rPr lang="ru"/>
              <a:t>Предлагаемое – это обновление, ассоциируемое с прямыми утверждениями. </a:t>
            </a:r>
            <a:endParaRPr/>
          </a:p>
          <a:p>
            <a:pPr indent="0" lvl="0" marL="0" rtl="0" algn="l">
              <a:spcBef>
                <a:spcPts val="1200"/>
              </a:spcBef>
              <a:spcAft>
                <a:spcPts val="0"/>
              </a:spcAft>
              <a:buNone/>
            </a:pPr>
            <a:r>
              <a:rPr lang="ru"/>
              <a:t>Говорящий выносит предлагаемое на обсуждение, ожидает, что его собеседники могут оспорить или принять предлагаемое. В последнем случае, содержание предлагаемого обновит контекстное множество.</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61" name="Google Shape;261;p46"/>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70000" lnSpcReduction="20000"/>
          </a:bodyPr>
          <a:lstStyle/>
          <a:p>
            <a:pPr indent="0" lvl="0" marL="0" rtl="0" algn="l">
              <a:spcBef>
                <a:spcPts val="0"/>
              </a:spcBef>
              <a:spcAft>
                <a:spcPts val="0"/>
              </a:spcAft>
              <a:buNone/>
            </a:pPr>
            <a:r>
              <a:rPr lang="ru"/>
              <a:t>(1) Bella damaged her car yesterday.</a:t>
            </a:r>
            <a:endParaRPr/>
          </a:p>
          <a:p>
            <a:pPr indent="0" lvl="0" marL="0" rtl="0" algn="l">
              <a:spcBef>
                <a:spcPts val="1200"/>
              </a:spcBef>
              <a:spcAft>
                <a:spcPts val="0"/>
              </a:spcAft>
              <a:buNone/>
            </a:pPr>
            <a:r>
              <a:rPr lang="ru"/>
              <a:t>Bella damaged her car yesterday является предлагаемым. Это утверждение, которое говорящий предлагает обсудить. Предположим, что это утверждение истинно в мирах 10, 11, а пропозиция Bella damaged her bike yesterday истинна в мирах 01, 00.</a:t>
            </a:r>
            <a:endParaRPr/>
          </a:p>
          <a:p>
            <a:pPr indent="0" lvl="0" marL="0" rtl="0" algn="l">
              <a:spcBef>
                <a:spcPts val="1200"/>
              </a:spcBef>
              <a:spcAft>
                <a:spcPts val="0"/>
              </a:spcAft>
              <a:buNone/>
            </a:pPr>
            <a:r>
              <a:rPr lang="ru"/>
              <a:t>Тогда, утверждая, что Bella damaged her car yesterday, говорящий предлагает собеседникам исключить миры, в которых Белла повредила не машину из контекстного множества. Если собеседники не возражают, содержание предлагаемого обновляет контекст</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2" name="Google Shape;262;p46"/>
          <p:cNvPicPr preferRelativeResize="0"/>
          <p:nvPr/>
        </p:nvPicPr>
        <p:blipFill>
          <a:blip r:embed="rId3">
            <a:alphaModFix/>
          </a:blip>
          <a:stretch>
            <a:fillRect/>
          </a:stretch>
        </p:blipFill>
        <p:spPr>
          <a:xfrm>
            <a:off x="3413925" y="3041488"/>
            <a:ext cx="1924050" cy="16668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68" name="Google Shape;268;p47"/>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000"/>
              <a:t>Импозиции также являются информативными обновлениями контекста, но они не обсуждаемы, они обновляют контекст напрямую, не требуя одобрения собеседников говорящего.</a:t>
            </a:r>
            <a:endParaRPr sz="5000"/>
          </a:p>
          <a:p>
            <a:pPr indent="0" lvl="0" marL="0" rtl="0" algn="l">
              <a:spcBef>
                <a:spcPts val="1200"/>
              </a:spcBef>
              <a:spcAft>
                <a:spcPts val="0"/>
              </a:spcAft>
              <a:buNone/>
            </a:pPr>
            <a:r>
              <a:rPr lang="ru" sz="5000"/>
              <a:t>(1) Bella, who damaged her car yesterday, called Ben to ask for money.</a:t>
            </a:r>
            <a:endParaRPr sz="5000"/>
          </a:p>
          <a:p>
            <a:pPr indent="0" lvl="0" marL="0" rtl="0" algn="l">
              <a:spcBef>
                <a:spcPts val="1200"/>
              </a:spcBef>
              <a:spcAft>
                <a:spcPts val="0"/>
              </a:spcAft>
              <a:buNone/>
            </a:pPr>
            <a:r>
              <a:rPr lang="ru" sz="5000"/>
              <a:t>Допустим, что 10, 11 – это миры, в которых Белла повредила свою машину вчера; а 11 – это мир, в котором Белла позвонила Бену, чтобы попросить у него денег. Говорящий навязывает собеседникам обновление контекста, которое автоматически (без реакции со стороны собеседников) ограничивает его мирами 10, 11, в которых Белла повредила свою машину вчера. В то же время, говорящий предлагает обновить контекст так, что он будет сводиться к миру 11, в котором Белла не только повредила свою машину, но и позвонила Бену, чтобы попросить у того денег. Обновление контекста до мира 11 произойдёт только в том случае, если собеседники согласятся с содержанием предлагаемой пропозиции</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69" name="Google Shape;269;p47"/>
          <p:cNvPicPr preferRelativeResize="0"/>
          <p:nvPr/>
        </p:nvPicPr>
        <p:blipFill>
          <a:blip r:embed="rId3">
            <a:alphaModFix/>
          </a:blip>
          <a:stretch>
            <a:fillRect/>
          </a:stretch>
        </p:blipFill>
        <p:spPr>
          <a:xfrm>
            <a:off x="3515950" y="3469700"/>
            <a:ext cx="1595261" cy="14383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75" name="Google Shape;275;p48"/>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000"/>
              <a:t>Ещё один пример, из области аккомодации пресуппозиций:</a:t>
            </a:r>
            <a:endParaRPr sz="5000"/>
          </a:p>
          <a:p>
            <a:pPr indent="0" lvl="0" marL="0" rtl="0" algn="l">
              <a:spcBef>
                <a:spcPts val="1200"/>
              </a:spcBef>
              <a:spcAft>
                <a:spcPts val="0"/>
              </a:spcAft>
              <a:buNone/>
            </a:pPr>
            <a:r>
              <a:rPr lang="ru" sz="5000"/>
              <a:t>(1) Did Bella damage her car↑ or her bike↓ yesterday?</a:t>
            </a:r>
            <a:endParaRPr sz="5000"/>
          </a:p>
          <a:p>
            <a:pPr indent="0" lvl="0" marL="0" rtl="0" algn="l">
              <a:spcBef>
                <a:spcPts val="1200"/>
              </a:spcBef>
              <a:spcAft>
                <a:spcPts val="0"/>
              </a:spcAft>
              <a:buNone/>
            </a:pPr>
            <a:r>
              <a:rPr lang="ru" sz="5000"/>
              <a:t>Допустим, что 11 – это мир, в котором Белла повредила и свою машину, и свой велосипед вчера; 10 – это мир, в котором она повредила только свою машину; 01 – это мир, в котором она повредила только свой велосипед; и 00 – это мир, в котором она не повредила ни свою машину, ни свой велосипед. Говорящий навязывает собеседникам обновление контекста, которое исключает миры 11, 00, оставляя только те миры, в которых Белла повредила либо свой велосипед, либо свою машину, но не то и другое сразу. Более того, говорящий предлагает два других обновления, которые должны исключить либо мир 10, либо мир 01, чтобы установить, повредила Белла свою машину, или велосипед.</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pic>
        <p:nvPicPr>
          <p:cNvPr id="276" name="Google Shape;276;p48"/>
          <p:cNvPicPr preferRelativeResize="0"/>
          <p:nvPr/>
        </p:nvPicPr>
        <p:blipFill>
          <a:blip r:embed="rId3">
            <a:alphaModFix/>
          </a:blip>
          <a:stretch>
            <a:fillRect/>
          </a:stretch>
        </p:blipFill>
        <p:spPr>
          <a:xfrm>
            <a:off x="3679913" y="3267375"/>
            <a:ext cx="1876425" cy="16764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Динамическая семантика: импозиция и предлагаемое</a:t>
            </a:r>
            <a:endParaRPr/>
          </a:p>
        </p:txBody>
      </p:sp>
      <p:sp>
        <p:nvSpPr>
          <p:cNvPr id="282" name="Google Shape;282;p49"/>
          <p:cNvSpPr txBox="1"/>
          <p:nvPr>
            <p:ph idx="1" type="body"/>
          </p:nvPr>
        </p:nvSpPr>
        <p:spPr>
          <a:xfrm>
            <a:off x="311700" y="1152475"/>
            <a:ext cx="8520600" cy="36267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000"/>
              <a:t>Как импозиции соотносятся с конвенциональными импликатурами?</a:t>
            </a:r>
            <a:endParaRPr sz="5000"/>
          </a:p>
          <a:p>
            <a:pPr indent="-307975" lvl="0" marL="457200" rtl="0" algn="l">
              <a:spcBef>
                <a:spcPts val="1200"/>
              </a:spcBef>
              <a:spcAft>
                <a:spcPts val="0"/>
              </a:spcAft>
              <a:buSzPct val="100000"/>
              <a:buChar char="●"/>
            </a:pPr>
            <a:r>
              <a:rPr lang="ru" sz="5000"/>
              <a:t>одна эмпирическая база: аппозитивы, эвиденциальные показатели, вводные конструкции</a:t>
            </a:r>
            <a:endParaRPr sz="5000"/>
          </a:p>
          <a:p>
            <a:pPr indent="-307975" lvl="0" marL="457200" rtl="0" algn="l">
              <a:spcBef>
                <a:spcPts val="0"/>
              </a:spcBef>
              <a:spcAft>
                <a:spcPts val="0"/>
              </a:spcAft>
              <a:buSzPct val="100000"/>
              <a:buChar char="●"/>
            </a:pPr>
            <a:r>
              <a:rPr lang="ru" sz="5000"/>
              <a:t>обладают ли свойствами конвенциональных импликатур импозиции? А наоборот?</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rPr lang="ru" sz="5000"/>
              <a:t>Как импозиции соотносятся с пресуппозициями?</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rPr lang="ru" sz="5000"/>
              <a:t>Как импозиции соотносятся с прагматическим пониманием not-at-issue content? </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sz="50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50"/>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88" name="Google Shape;288;p5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89" name="Google Shape;289;p50"/>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51"/>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295" name="Google Shape;295;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296" name="Google Shape;296;p51"/>
          <p:cNvPicPr preferRelativeResize="0"/>
          <p:nvPr/>
        </p:nvPicPr>
        <p:blipFill>
          <a:blip r:embed="rId3">
            <a:alphaModFix/>
          </a:blip>
          <a:stretch>
            <a:fillRect/>
          </a:stretch>
        </p:blipFill>
        <p:spPr>
          <a:xfrm>
            <a:off x="751925" y="1088675"/>
            <a:ext cx="7553799" cy="3736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73" name="Google Shape;7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74" name="Google Shape;74;p16"/>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302" name="Google Shape;302;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20000"/>
          </a:bodyPr>
          <a:lstStyle/>
          <a:p>
            <a:pPr indent="-308610" lvl="0" marL="457200" rtl="0" algn="l">
              <a:spcBef>
                <a:spcPts val="0"/>
              </a:spcBef>
              <a:spcAft>
                <a:spcPts val="0"/>
              </a:spcAft>
              <a:buSzPct val="100000"/>
              <a:buAutoNum type="arabicParenBoth"/>
            </a:pPr>
            <a:r>
              <a:rPr lang="ru"/>
              <a:t>Some skiers wore dresses.</a:t>
            </a:r>
            <a:endParaRPr/>
          </a:p>
          <a:p>
            <a:pPr indent="0" lvl="0" marL="0" rtl="0" algn="l">
              <a:spcBef>
                <a:spcPts val="1200"/>
              </a:spcBef>
              <a:spcAft>
                <a:spcPts val="0"/>
              </a:spcAft>
              <a:buClr>
                <a:schemeClr val="dk1"/>
              </a:buClr>
              <a:buSzPct val="61111"/>
              <a:buFont typeface="Arial"/>
              <a:buNone/>
            </a:pPr>
            <a:r>
              <a:rPr lang="ru"/>
              <a:t>Meaning of interest: not all skiers wore dresses.</a:t>
            </a:r>
            <a:endParaRPr/>
          </a:p>
          <a:p>
            <a:pPr indent="0" lvl="0" marL="0" rtl="0" algn="l">
              <a:spcBef>
                <a:spcPts val="1200"/>
              </a:spcBef>
              <a:spcAft>
                <a:spcPts val="0"/>
              </a:spcAft>
              <a:buNone/>
            </a:pPr>
            <a:r>
              <a:rPr lang="ru"/>
              <a:t>a. Some, in fact all, skiers wore dresses. (cancellable → Conversational implicature)</a:t>
            </a:r>
            <a:endParaRPr/>
          </a:p>
          <a:p>
            <a:pPr indent="-308610" lvl="0" marL="457200" rtl="0" algn="l">
              <a:spcBef>
                <a:spcPts val="1200"/>
              </a:spcBef>
              <a:spcAft>
                <a:spcPts val="0"/>
              </a:spcAft>
              <a:buSzPct val="100000"/>
              <a:buAutoNum type="arabicParenBoth"/>
            </a:pPr>
            <a:r>
              <a:rPr lang="ru"/>
              <a:t>Vanja managed to finish the exam.</a:t>
            </a:r>
            <a:endParaRPr/>
          </a:p>
          <a:p>
            <a:pPr indent="0" lvl="0" marL="0" rtl="0" algn="l">
              <a:spcBef>
                <a:spcPts val="1200"/>
              </a:spcBef>
              <a:spcAft>
                <a:spcPts val="0"/>
              </a:spcAft>
              <a:buNone/>
            </a:pPr>
            <a:r>
              <a:rPr lang="ru"/>
              <a:t>Meaning of interest: Vanja finished the exam</a:t>
            </a:r>
            <a:endParaRPr/>
          </a:p>
          <a:p>
            <a:pPr indent="0" lvl="0" marL="0" rtl="0" algn="l">
              <a:spcBef>
                <a:spcPts val="1200"/>
              </a:spcBef>
              <a:spcAft>
                <a:spcPts val="0"/>
              </a:spcAft>
              <a:buNone/>
            </a:pPr>
            <a:r>
              <a:rPr lang="ru"/>
              <a:t>a. # Vanja managed to finish the exam, but he didn’t finish it. (not cancellable → Entailed)</a:t>
            </a:r>
            <a:endParaRPr/>
          </a:p>
          <a:p>
            <a:pPr indent="0" lvl="0" marL="0" rtl="0" algn="l">
              <a:spcBef>
                <a:spcPts val="1200"/>
              </a:spcBef>
              <a:spcAft>
                <a:spcPts val="0"/>
              </a:spcAft>
              <a:buNone/>
            </a:pPr>
            <a:r>
              <a:rPr lang="ru"/>
              <a:t>b. Vanja didn’t manage to finish the exam. (not a speaker commitment of the negated</a:t>
            </a:r>
            <a:endParaRPr/>
          </a:p>
          <a:p>
            <a:pPr indent="0" lvl="0" marL="0" rtl="0" algn="l">
              <a:spcBef>
                <a:spcPts val="1200"/>
              </a:spcBef>
              <a:spcAft>
                <a:spcPts val="0"/>
              </a:spcAft>
              <a:buNone/>
            </a:pPr>
            <a:r>
              <a:rPr lang="ru"/>
              <a:t>version → At-issue)</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308" name="Google Shape;308;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ru"/>
              <a:t>(3) </a:t>
            </a:r>
            <a:r>
              <a:rPr lang="ru"/>
              <a:t>Sandy stopped smoking.</a:t>
            </a:r>
            <a:endParaRPr/>
          </a:p>
          <a:p>
            <a:pPr indent="0" lvl="0" marL="0" rtl="0" algn="l">
              <a:spcBef>
                <a:spcPts val="1200"/>
              </a:spcBef>
              <a:spcAft>
                <a:spcPts val="0"/>
              </a:spcAft>
              <a:buNone/>
            </a:pPr>
            <a:r>
              <a:rPr lang="ru"/>
              <a:t>Meaning of interest: Sandy smoked in the past</a:t>
            </a:r>
            <a:endParaRPr/>
          </a:p>
          <a:p>
            <a:pPr indent="0" lvl="0" marL="0" rtl="0" algn="l">
              <a:spcBef>
                <a:spcPts val="1200"/>
              </a:spcBef>
              <a:spcAft>
                <a:spcPts val="0"/>
              </a:spcAft>
              <a:buNone/>
            </a:pPr>
            <a:r>
              <a:rPr lang="ru"/>
              <a:t>a. # Sandy stopped smoking — in fact, she never smoked. (not cancellable → Entailed)</a:t>
            </a:r>
            <a:endParaRPr/>
          </a:p>
          <a:p>
            <a:pPr indent="0" lvl="0" marL="0" rtl="0" algn="l">
              <a:spcBef>
                <a:spcPts val="1200"/>
              </a:spcBef>
              <a:spcAft>
                <a:spcPts val="0"/>
              </a:spcAft>
              <a:buNone/>
            </a:pPr>
            <a:r>
              <a:rPr lang="ru"/>
              <a:t>b. Sandy didn’t stop smoking. (speaker commitment of the negated version → Not at-issue)</a:t>
            </a:r>
            <a:endParaRPr/>
          </a:p>
          <a:p>
            <a:pPr indent="0" lvl="0" marL="0" rtl="0" algn="l">
              <a:spcBef>
                <a:spcPts val="1200"/>
              </a:spcBef>
              <a:spcAft>
                <a:spcPts val="0"/>
              </a:spcAft>
              <a:buNone/>
            </a:pPr>
            <a:r>
              <a:rPr lang="ru"/>
              <a:t>c. Sandy smoked in the past, but she stopped smoking. (can be backgrounded → Presupposition)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314" name="Google Shape;314;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ru"/>
              <a:t>(4) </a:t>
            </a:r>
            <a:r>
              <a:rPr lang="ru"/>
              <a:t>Bart met Natasha, who is a linguist.</a:t>
            </a:r>
            <a:endParaRPr/>
          </a:p>
          <a:p>
            <a:pPr indent="0" lvl="0" marL="0" rtl="0" algn="l">
              <a:spcBef>
                <a:spcPts val="1200"/>
              </a:spcBef>
              <a:spcAft>
                <a:spcPts val="0"/>
              </a:spcAft>
              <a:buNone/>
            </a:pPr>
            <a:r>
              <a:rPr lang="ru"/>
              <a:t>Meaning of interest: Natasha is a linguist</a:t>
            </a:r>
            <a:endParaRPr/>
          </a:p>
          <a:p>
            <a:pPr indent="0" lvl="0" marL="0" rtl="0" algn="l">
              <a:spcBef>
                <a:spcPts val="1200"/>
              </a:spcBef>
              <a:spcAft>
                <a:spcPts val="0"/>
              </a:spcAft>
              <a:buNone/>
            </a:pPr>
            <a:r>
              <a:rPr lang="ru"/>
              <a:t>a. # Bart met Natasha, who is a linguist, but Natasha is not a linguist. (not cancellable → Entailed)</a:t>
            </a:r>
            <a:endParaRPr/>
          </a:p>
          <a:p>
            <a:pPr indent="0" lvl="0" marL="0" rtl="0" algn="l">
              <a:spcBef>
                <a:spcPts val="1200"/>
              </a:spcBef>
              <a:spcAft>
                <a:spcPts val="0"/>
              </a:spcAft>
              <a:buNone/>
            </a:pPr>
            <a:r>
              <a:rPr lang="ru"/>
              <a:t>b. Bart didn’t meet Natasha, who is a linguist. (speaker commitment of the negated version → Not at-issue)</a:t>
            </a:r>
            <a:endParaRPr/>
          </a:p>
          <a:p>
            <a:pPr indent="0" lvl="0" marL="0" rtl="0" algn="l">
              <a:spcBef>
                <a:spcPts val="1200"/>
              </a:spcBef>
              <a:spcAft>
                <a:spcPts val="0"/>
              </a:spcAft>
              <a:buNone/>
            </a:pPr>
            <a:r>
              <a:rPr lang="ru"/>
              <a:t>c. # Natasha is a linguist and Vitalij is a philosopher. Bart met Natasha, who is a linguist.</a:t>
            </a:r>
            <a:endParaRPr/>
          </a:p>
          <a:p>
            <a:pPr indent="0" lvl="0" marL="0" rtl="0" algn="l">
              <a:spcBef>
                <a:spcPts val="1200"/>
              </a:spcBef>
              <a:spcAft>
                <a:spcPts val="0"/>
              </a:spcAft>
              <a:buNone/>
            </a:pPr>
            <a:r>
              <a:rPr lang="ru"/>
              <a:t>(redundant when backgrounded → Conventional implicature)</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269850"/>
            <a:ext cx="8520600" cy="4845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Типология значений</a:t>
            </a:r>
            <a:endParaRPr/>
          </a:p>
        </p:txBody>
      </p:sp>
      <p:sp>
        <p:nvSpPr>
          <p:cNvPr id="320" name="Google Shape;320;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321" name="Google Shape;321;p55"/>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Литература</a:t>
            </a:r>
            <a:endParaRPr/>
          </a:p>
        </p:txBody>
      </p:sp>
      <p:sp>
        <p:nvSpPr>
          <p:cNvPr id="327" name="Google Shape;327;p56"/>
          <p:cNvSpPr txBox="1"/>
          <p:nvPr>
            <p:ph idx="1" type="body"/>
          </p:nvPr>
        </p:nvSpPr>
        <p:spPr>
          <a:xfrm>
            <a:off x="311700" y="1152475"/>
            <a:ext cx="8520600" cy="3638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000"/>
              <a:t>AnderBois, S., Brasoveanu, A., &amp; Henderson, R. (2010). Crossing the appositive / at-issue meaning boundary. Semantics and Linguistic Theory, 20 , 328. </a:t>
            </a:r>
            <a:endParaRPr sz="1000"/>
          </a:p>
          <a:p>
            <a:pPr indent="0" lvl="0" marL="0" rtl="0" algn="l">
              <a:spcBef>
                <a:spcPts val="1200"/>
              </a:spcBef>
              <a:spcAft>
                <a:spcPts val="0"/>
              </a:spcAft>
              <a:buNone/>
            </a:pPr>
            <a:r>
              <a:rPr lang="ru" sz="1000"/>
              <a:t>AnderBois, S., Brasoveanu, A., &amp; Henderson, R. (2015). At-issue proposals and appositive impositions in discourse. Journal of Semantics, 32 (1), 93–138.</a:t>
            </a:r>
            <a:endParaRPr sz="1000"/>
          </a:p>
          <a:p>
            <a:pPr indent="0" lvl="0" marL="0" rtl="0" algn="l">
              <a:spcBef>
                <a:spcPts val="1200"/>
              </a:spcBef>
              <a:spcAft>
                <a:spcPts val="0"/>
              </a:spcAft>
              <a:buNone/>
            </a:pPr>
            <a:r>
              <a:rPr lang="ru" sz="1000"/>
              <a:t>Geurts, B. (1995). Presupposing. Doctoral dissertation, University of Stuttgart.</a:t>
            </a:r>
            <a:endParaRPr sz="1000"/>
          </a:p>
          <a:p>
            <a:pPr indent="0" lvl="0" marL="0" rtl="0" algn="l">
              <a:spcBef>
                <a:spcPts val="1200"/>
              </a:spcBef>
              <a:spcAft>
                <a:spcPts val="0"/>
              </a:spcAft>
              <a:buClr>
                <a:schemeClr val="dk1"/>
              </a:buClr>
              <a:buSzPts val="1100"/>
              <a:buFont typeface="Arial"/>
              <a:buNone/>
            </a:pPr>
            <a:r>
              <a:rPr lang="ru" sz="1000"/>
              <a:t>Harris, Jesse A. and Christopher Potts. 2009. Perspective-shifting with appositives and expressives.Linguistics and Philosophy 32(6): 523-552.</a:t>
            </a:r>
            <a:endParaRPr sz="1000"/>
          </a:p>
          <a:p>
            <a:pPr indent="0" lvl="0" marL="0" rtl="0" algn="l">
              <a:spcBef>
                <a:spcPts val="1200"/>
              </a:spcBef>
              <a:spcAft>
                <a:spcPts val="0"/>
              </a:spcAft>
              <a:buClr>
                <a:schemeClr val="dk1"/>
              </a:buClr>
              <a:buSzPts val="1100"/>
              <a:buFont typeface="Arial"/>
              <a:buNone/>
            </a:pPr>
            <a:r>
              <a:rPr lang="ru" sz="1000"/>
              <a:t>Karttunen, Lauri. 1973. Presuppositions and compound sentences. Linguistic Inquiry 4(2):169–193.</a:t>
            </a:r>
            <a:endParaRPr sz="1000"/>
          </a:p>
          <a:p>
            <a:pPr indent="0" lvl="0" marL="0" rtl="0" algn="l">
              <a:spcBef>
                <a:spcPts val="1200"/>
              </a:spcBef>
              <a:spcAft>
                <a:spcPts val="0"/>
              </a:spcAft>
              <a:buClr>
                <a:schemeClr val="dk1"/>
              </a:buClr>
              <a:buSzPts val="1100"/>
              <a:buFont typeface="Arial"/>
              <a:buNone/>
            </a:pPr>
            <a:r>
              <a:rPr lang="ru" sz="1000"/>
              <a:t>Karttunen, Lauri and Stanley Peters. 1979. Conventional implicature. In Choon- Kyu Oh and David A. Dinneen, eds., Syntax and Semantics, Volume 11: Presupposition, 1–56. New York:Academic Press.</a:t>
            </a:r>
            <a:endParaRPr sz="1000"/>
          </a:p>
          <a:p>
            <a:pPr indent="0" lvl="0" marL="0" rtl="0" algn="l">
              <a:spcBef>
                <a:spcPts val="1200"/>
              </a:spcBef>
              <a:spcAft>
                <a:spcPts val="0"/>
              </a:spcAft>
              <a:buNone/>
            </a:pPr>
            <a:r>
              <a:rPr lang="ru" sz="1000"/>
              <a:t>Potts, Christopher. 2005. The Logic of Conventional Implicatures. Oxford University Press.</a:t>
            </a:r>
            <a:endParaRPr sz="1000"/>
          </a:p>
          <a:p>
            <a:pPr indent="0" lvl="0" marL="0" rtl="0" algn="l">
              <a:spcBef>
                <a:spcPts val="1200"/>
              </a:spcBef>
              <a:spcAft>
                <a:spcPts val="0"/>
              </a:spcAft>
              <a:buNone/>
            </a:pPr>
            <a:r>
              <a:rPr lang="ru" sz="1000"/>
              <a:t>Roberts C. 2012. Information structure in discourse: Towards an integrated formal theory of pragmatics. Semantics and Pragmatics, 5(6): 1–69.</a:t>
            </a:r>
            <a:endParaRPr sz="1000"/>
          </a:p>
          <a:p>
            <a:pPr indent="0" lvl="0" marL="0" rtl="0" algn="l">
              <a:spcBef>
                <a:spcPts val="1200"/>
              </a:spcBef>
              <a:spcAft>
                <a:spcPts val="0"/>
              </a:spcAft>
              <a:buNone/>
            </a:pPr>
            <a:r>
              <a:rPr lang="ru" sz="1000"/>
              <a:t>Simons, M., Tonhauser, J., Beaver, D. I., &amp; Roberts, C. (2010). What projects and why. In Proceedings of semantics and linguistic theory (Vol. 20, p. 309).</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0"/>
              </a:spcAft>
              <a:buClr>
                <a:schemeClr val="dk1"/>
              </a:buClr>
              <a:buSzPts val="1100"/>
              <a:buFont typeface="Arial"/>
              <a:buNone/>
            </a:pPr>
            <a:r>
              <a:t/>
            </a:r>
            <a:endParaRPr sz="1000"/>
          </a:p>
          <a:p>
            <a:pPr indent="0" lvl="0" marL="0" rtl="0" algn="l">
              <a:spcBef>
                <a:spcPts val="1200"/>
              </a:spcBef>
              <a:spcAft>
                <a:spcPts val="1200"/>
              </a:spcAft>
              <a:buNone/>
            </a:pPr>
            <a:r>
              <a:t/>
            </a:r>
            <a:endParaRPr sz="10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Пресуппозиция</a:t>
            </a:r>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1111"/>
              <a:buFont typeface="Arial"/>
              <a:buNone/>
            </a:pPr>
            <a:r>
              <a:rPr lang="ru"/>
              <a:t>Фоновость (Backgrounding):</a:t>
            </a:r>
            <a:endParaRPr/>
          </a:p>
          <a:p>
            <a:pPr indent="0" lvl="0" marL="0" rtl="0" algn="l">
              <a:spcBef>
                <a:spcPts val="1200"/>
              </a:spcBef>
              <a:spcAft>
                <a:spcPts val="0"/>
              </a:spcAft>
              <a:buClr>
                <a:schemeClr val="dk1"/>
              </a:buClr>
              <a:buSzPct val="61111"/>
              <a:buFont typeface="Arial"/>
              <a:buNone/>
            </a:pPr>
            <a:r>
              <a:rPr lang="ru"/>
              <a:t>(1) I have an elephant, and my elephant likes cakes.</a:t>
            </a:r>
            <a:endParaRPr/>
          </a:p>
          <a:p>
            <a:pPr indent="0" lvl="0" marL="0" rtl="0" algn="l">
              <a:spcBef>
                <a:spcPts val="1200"/>
              </a:spcBef>
              <a:spcAft>
                <a:spcPts val="0"/>
              </a:spcAft>
              <a:buClr>
                <a:schemeClr val="dk1"/>
              </a:buClr>
              <a:buSzPct val="61111"/>
              <a:buFont typeface="Arial"/>
              <a:buNone/>
            </a:pPr>
            <a:r>
              <a:rPr lang="ru"/>
              <a:t>(2) James used to smoke, but he stopped smoking.</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0"/>
              </a:spcAft>
              <a:buClr>
                <a:schemeClr val="dk1"/>
              </a:buClr>
              <a:buSzPct val="61111"/>
              <a:buFont typeface="Arial"/>
              <a:buNone/>
            </a:pPr>
            <a:r>
              <a:rPr lang="ru"/>
              <a:t>Опровержение в последующем дискурсе: простого отрицания не достаточно</a:t>
            </a:r>
            <a:endParaRPr/>
          </a:p>
          <a:p>
            <a:pPr indent="0" lvl="0" marL="0" rtl="0" algn="l">
              <a:spcBef>
                <a:spcPts val="1200"/>
              </a:spcBef>
              <a:spcAft>
                <a:spcPts val="0"/>
              </a:spcAft>
              <a:buClr>
                <a:schemeClr val="dk1"/>
              </a:buClr>
              <a:buSzPct val="61111"/>
              <a:buFont typeface="Arial"/>
              <a:buNone/>
            </a:pPr>
            <a:r>
              <a:rPr lang="ru"/>
              <a:t>(3) James quit smoking.</a:t>
            </a:r>
            <a:endParaRPr/>
          </a:p>
          <a:p>
            <a:pPr indent="0" lvl="0" marL="0" rtl="0" algn="l">
              <a:spcBef>
                <a:spcPts val="1200"/>
              </a:spcBef>
              <a:spcAft>
                <a:spcPts val="0"/>
              </a:spcAft>
              <a:buClr>
                <a:schemeClr val="dk1"/>
              </a:buClr>
              <a:buSzPct val="61111"/>
              <a:buFont typeface="Arial"/>
              <a:buNone/>
            </a:pPr>
            <a:r>
              <a:rPr lang="ru"/>
              <a:t>a. No, he didn’t. / I doubt it. / No. (= He didn’t quit smoking.)</a:t>
            </a:r>
            <a:endParaRPr/>
          </a:p>
          <a:p>
            <a:pPr indent="0" lvl="0" marL="0" rtl="0" algn="l">
              <a:spcBef>
                <a:spcPts val="1200"/>
              </a:spcBef>
              <a:spcAft>
                <a:spcPts val="0"/>
              </a:spcAft>
              <a:buClr>
                <a:schemeClr val="dk1"/>
              </a:buClr>
              <a:buSzPct val="61111"/>
              <a:buFont typeface="Arial"/>
              <a:buNone/>
            </a:pPr>
            <a:r>
              <a:rPr lang="ru"/>
              <a:t>b. Wait a minute: he never smoked!</a:t>
            </a:r>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Пресуппозиция</a:t>
            </a:r>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None/>
            </a:pPr>
            <a:r>
              <a:rPr lang="ru"/>
              <a:t>Аккомодация: </a:t>
            </a:r>
            <a:endParaRPr/>
          </a:p>
          <a:p>
            <a:pPr indent="0" lvl="0" marL="0" rtl="0" algn="l">
              <a:spcBef>
                <a:spcPts val="1200"/>
              </a:spcBef>
              <a:spcAft>
                <a:spcPts val="0"/>
              </a:spcAft>
              <a:buNone/>
            </a:pPr>
            <a:r>
              <a:rPr lang="ru"/>
              <a:t>(1) My elephant likes cakes.</a:t>
            </a:r>
            <a:endParaRPr/>
          </a:p>
          <a:p>
            <a:pPr indent="0" lvl="0" marL="0" rtl="0" algn="l">
              <a:spcBef>
                <a:spcPts val="1200"/>
              </a:spcBef>
              <a:spcAft>
                <a:spcPts val="0"/>
              </a:spcAft>
              <a:buNone/>
            </a:pPr>
            <a:r>
              <a:rPr lang="ru"/>
              <a:t>(2) The king of France is bald.</a:t>
            </a:r>
            <a:endParaRPr/>
          </a:p>
          <a:p>
            <a:pPr indent="0" lvl="0" marL="0" rtl="0" algn="l">
              <a:spcBef>
                <a:spcPts val="1200"/>
              </a:spcBef>
              <a:spcAft>
                <a:spcPts val="0"/>
              </a:spcAft>
              <a:buNone/>
            </a:pPr>
            <a:r>
              <a:rPr lang="ru"/>
              <a:t>(3) Баба Яга тоже любит мороженое.</a:t>
            </a:r>
            <a:endParaRPr/>
          </a:p>
          <a:p>
            <a:pPr indent="0" lvl="0" marL="0" rtl="0" algn="l">
              <a:spcBef>
                <a:spcPts val="1200"/>
              </a:spcBef>
              <a:spcAft>
                <a:spcPts val="0"/>
              </a:spcAft>
              <a:buNone/>
            </a:pPr>
            <a:r>
              <a:rPr lang="ru"/>
              <a:t>Speakers routinely presuppose things that have not already been established as part of the common ground. When they do this, they are implicitly asking the other discourse participants to accommodate (Lewis 1979) that information, by adding it to the common ground, or at least by adding to the common ground that the speaker is publicly committed to that information for the purposes of the current interaction.</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Пресуппозиция</a:t>
            </a:r>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25000" lnSpcReduction="20000"/>
          </a:bodyPr>
          <a:lstStyle/>
          <a:p>
            <a:pPr indent="0" lvl="0" marL="0" rtl="0" algn="l">
              <a:spcBef>
                <a:spcPts val="0"/>
              </a:spcBef>
              <a:spcAft>
                <a:spcPts val="0"/>
              </a:spcAft>
              <a:buNone/>
            </a:pPr>
            <a:r>
              <a:rPr lang="ru" sz="5600"/>
              <a:t>Пресуппозиция обладает свойством проективности, она не попадает в сферу действия отрицания (2), общего вопроса (3), модальных слов (4), условного оператора (5):</a:t>
            </a:r>
            <a:endParaRPr sz="5600"/>
          </a:p>
          <a:p>
            <a:pPr indent="0" lvl="0" marL="0" rtl="0" algn="l">
              <a:spcBef>
                <a:spcPts val="1200"/>
              </a:spcBef>
              <a:spcAft>
                <a:spcPts val="0"/>
              </a:spcAft>
              <a:buNone/>
            </a:pPr>
            <a:r>
              <a:rPr lang="ru" sz="5600"/>
              <a:t>(1) Баба Яга перестала есть эклеры на завтрак.</a:t>
            </a:r>
            <a:endParaRPr sz="5600"/>
          </a:p>
          <a:p>
            <a:pPr indent="0" lvl="0" marL="0" rtl="0" algn="l">
              <a:spcBef>
                <a:spcPts val="1200"/>
              </a:spcBef>
              <a:spcAft>
                <a:spcPts val="0"/>
              </a:spcAft>
              <a:buNone/>
            </a:pPr>
            <a:r>
              <a:rPr lang="ru" sz="5600"/>
              <a:t>(2) Баба Яга не перестала есть эклеры на завтрак.</a:t>
            </a:r>
            <a:endParaRPr sz="5600"/>
          </a:p>
          <a:p>
            <a:pPr indent="0" lvl="0" marL="0" rtl="0" algn="l">
              <a:spcBef>
                <a:spcPts val="1200"/>
              </a:spcBef>
              <a:spcAft>
                <a:spcPts val="0"/>
              </a:spcAft>
              <a:buNone/>
            </a:pPr>
            <a:r>
              <a:rPr lang="ru" sz="5600"/>
              <a:t>(3) Баба Яга перестала есть эклеры на завтрак?</a:t>
            </a:r>
            <a:endParaRPr sz="5600"/>
          </a:p>
          <a:p>
            <a:pPr indent="0" lvl="0" marL="0" rtl="0" algn="l">
              <a:spcBef>
                <a:spcPts val="1200"/>
              </a:spcBef>
              <a:spcAft>
                <a:spcPts val="0"/>
              </a:spcAft>
              <a:buNone/>
            </a:pPr>
            <a:r>
              <a:rPr lang="ru" sz="5600"/>
              <a:t>(4) Возможно, Баба Яга перестала есть эклеры на завтрак.</a:t>
            </a:r>
            <a:endParaRPr sz="5600"/>
          </a:p>
          <a:p>
            <a:pPr indent="0" lvl="0" marL="0" rtl="0" algn="l">
              <a:spcBef>
                <a:spcPts val="1200"/>
              </a:spcBef>
              <a:spcAft>
                <a:spcPts val="0"/>
              </a:spcAft>
              <a:buNone/>
            </a:pPr>
            <a:r>
              <a:rPr lang="ru" sz="5600"/>
              <a:t>(5) Если Баба Яга перестала есть эклеры на завтрак, она, наверное, заболела.</a:t>
            </a:r>
            <a:endParaRPr sz="5600"/>
          </a:p>
          <a:p>
            <a:pPr indent="0" lvl="0" marL="0" rtl="0" algn="l">
              <a:spcBef>
                <a:spcPts val="1200"/>
              </a:spcBef>
              <a:spcAft>
                <a:spcPts val="0"/>
              </a:spcAft>
              <a:buNone/>
            </a:pPr>
            <a:r>
              <a:rPr lang="ru" sz="5600"/>
              <a:t>Пресуппозиция у (1-5): Баба Яга раньше ела эклеры на завтрак.</a:t>
            </a:r>
            <a:endParaRPr sz="5600"/>
          </a:p>
          <a:p>
            <a:pPr indent="0" lvl="0" marL="0" rtl="0" algn="l">
              <a:spcBef>
                <a:spcPts val="1200"/>
              </a:spcBef>
              <a:spcAft>
                <a:spcPts val="0"/>
              </a:spcAft>
              <a:buNone/>
            </a:pPr>
            <a:r>
              <a:rPr lang="ru" sz="5600"/>
              <a:t>Ассерция (то, что утверждается), напротив, не проецируется: попадает в сферу действия отрицания, вопроса, модальных слов, условного оператора.</a:t>
            </a:r>
            <a:endParaRPr sz="5600"/>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a:t>
            </a:r>
            <a:endParaRPr/>
          </a:p>
        </p:txBody>
      </p:sp>
      <p:sp>
        <p:nvSpPr>
          <p:cNvPr id="98" name="Google Shape;98;p20"/>
          <p:cNvSpPr txBox="1"/>
          <p:nvPr>
            <p:ph idx="1" type="body"/>
          </p:nvPr>
        </p:nvSpPr>
        <p:spPr>
          <a:xfrm>
            <a:off x="311700" y="1152475"/>
            <a:ext cx="8520600" cy="3799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ru">
                <a:solidFill>
                  <a:schemeClr val="dk1"/>
                </a:solidFill>
              </a:rPr>
              <a:t>Grice 1975</a:t>
            </a:r>
            <a:endParaRPr>
              <a:solidFill>
                <a:schemeClr val="dk1"/>
              </a:solidFill>
            </a:endParaRPr>
          </a:p>
        </p:txBody>
      </p:sp>
      <p:pic>
        <p:nvPicPr>
          <p:cNvPr id="99" name="Google Shape;99;p20"/>
          <p:cNvPicPr preferRelativeResize="0"/>
          <p:nvPr/>
        </p:nvPicPr>
        <p:blipFill>
          <a:blip r:embed="rId3">
            <a:alphaModFix/>
          </a:blip>
          <a:stretch>
            <a:fillRect/>
          </a:stretch>
        </p:blipFill>
        <p:spPr>
          <a:xfrm>
            <a:off x="1276150" y="1152475"/>
            <a:ext cx="6591699" cy="32706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Конвенциональная импликатура: примеры</a:t>
            </a:r>
            <a:endParaRPr/>
          </a:p>
        </p:txBody>
      </p:sp>
      <p:sp>
        <p:nvSpPr>
          <p:cNvPr id="105" name="Google Shape;105;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20000"/>
          </a:bodyPr>
          <a:lstStyle/>
          <a:p>
            <a:pPr indent="-325755" lvl="0" marL="457200" rtl="0" algn="l">
              <a:spcBef>
                <a:spcPts val="0"/>
              </a:spcBef>
              <a:spcAft>
                <a:spcPts val="0"/>
              </a:spcAft>
              <a:buSzPct val="100000"/>
              <a:buAutoNum type="arabicParenBoth"/>
            </a:pPr>
            <a:r>
              <a:rPr lang="ru"/>
              <a:t>Bart managed to pass the test.</a:t>
            </a:r>
            <a:endParaRPr/>
          </a:p>
          <a:p>
            <a:pPr indent="0" lvl="0" marL="0" rtl="0" algn="l">
              <a:spcBef>
                <a:spcPts val="1200"/>
              </a:spcBef>
              <a:spcAft>
                <a:spcPts val="0"/>
              </a:spcAft>
              <a:buClr>
                <a:schemeClr val="dk1"/>
              </a:buClr>
              <a:buSzPct val="61111"/>
              <a:buFont typeface="Arial"/>
              <a:buNone/>
            </a:pPr>
            <a:r>
              <a:rPr lang="ru"/>
              <a:t>Descriptive = Bart passed the test</a:t>
            </a:r>
            <a:endParaRPr/>
          </a:p>
          <a:p>
            <a:pPr indent="0" lvl="0" marL="0" rtl="0" algn="l">
              <a:spcBef>
                <a:spcPts val="1200"/>
              </a:spcBef>
              <a:spcAft>
                <a:spcPts val="0"/>
              </a:spcAft>
              <a:buNone/>
            </a:pPr>
            <a:r>
              <a:rPr lang="ru"/>
              <a:t>CI = Bart tried hard to pass the test</a:t>
            </a:r>
            <a:endParaRPr/>
          </a:p>
          <a:p>
            <a:pPr indent="-325755" lvl="0" marL="457200" rtl="0" algn="l">
              <a:spcBef>
                <a:spcPts val="1200"/>
              </a:spcBef>
              <a:spcAft>
                <a:spcPts val="0"/>
              </a:spcAft>
              <a:buSzPct val="100000"/>
              <a:buAutoNum type="arabicParenBoth"/>
            </a:pPr>
            <a:r>
              <a:rPr lang="ru"/>
              <a:t>Bart failed to pass the test.</a:t>
            </a:r>
            <a:endParaRPr/>
          </a:p>
          <a:p>
            <a:pPr indent="0" lvl="0" marL="0" rtl="0" algn="l">
              <a:spcBef>
                <a:spcPts val="1200"/>
              </a:spcBef>
              <a:spcAft>
                <a:spcPts val="0"/>
              </a:spcAft>
              <a:buNone/>
            </a:pPr>
            <a:r>
              <a:rPr lang="ru"/>
              <a:t>Descriptive = Bart did not pass the test</a:t>
            </a:r>
            <a:endParaRPr/>
          </a:p>
          <a:p>
            <a:pPr indent="0" lvl="0" marL="0" rtl="0" algn="l">
              <a:spcBef>
                <a:spcPts val="1200"/>
              </a:spcBef>
              <a:spcAft>
                <a:spcPts val="0"/>
              </a:spcAft>
              <a:buNone/>
            </a:pPr>
            <a:r>
              <a:rPr lang="ru"/>
              <a:t>CI = Bart tried hard to pass the test</a:t>
            </a:r>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ct val="61111"/>
              <a:buFont typeface="Arial"/>
              <a:buNone/>
            </a:pPr>
            <a:r>
              <a:t/>
            </a:r>
            <a:endParaRPr/>
          </a:p>
          <a:p>
            <a:pPr indent="0" lvl="0" marL="0" rtl="0" algn="l">
              <a:spcBef>
                <a:spcPts val="1200"/>
              </a:spcBef>
              <a:spcAft>
                <a:spcPts val="1200"/>
              </a:spcAft>
              <a:buNone/>
            </a:pPr>
            <a:r>
              <a:rPr lang="ru"/>
              <a:t>Karttunen (1973), Karttunen and Peters (1979)</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