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282ac42c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282ac42c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282ac42c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282ac42c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282ac42c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282ac42c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282ac42c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282ac42c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282ac42c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282ac42c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282ac42c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282ac42c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282ac42c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282ac42c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282ac42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282ac42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282ac42c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282ac42c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282ac42c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282ac42c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282ac42c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282ac42c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282ac42c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282ac42c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282ac42c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282ac42c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282ac42c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282ac42c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282ac42c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282ac42c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judith-tonhauser.github.io/files/Tonhauser-etal-2013-Language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onlinelibrary.wiley.com/doi/full/10.1111/cogs.12171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onlinelibrary.wiley.com/doi/full/10.1111/cogs.12171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Обсуждение контрольной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56925"/>
            <a:ext cx="8520600" cy="1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Формальная и экспериментальная прагматика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Даша Попова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4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В </a:t>
            </a:r>
            <a:r>
              <a:rPr lang="ru" sz="14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статье про таксономию проективных значений</a:t>
            </a:r>
            <a:r>
              <a:rPr lang="ru" sz="1400">
                <a:solidFill>
                  <a:schemeClr val="dk1"/>
                </a:solidFill>
              </a:rPr>
              <a:t> были выделены четыре класса значений. Имеет ли смысл для русского языка выделять значения класса C и D? Приведите по одному примеру на класс, подтверждающему Вашу точку зрения, и краткое обоснование своей точки зрения.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4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700" y="616100"/>
            <a:ext cx="3963149" cy="39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4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50" y="1249984"/>
            <a:ext cx="6135601" cy="673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625" y="2156188"/>
            <a:ext cx="66675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613" y="3150450"/>
            <a:ext cx="66198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4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5200">
                <a:solidFill>
                  <a:schemeClr val="dk1"/>
                </a:solidFill>
              </a:rPr>
              <a:t>класс C: Петя раньше пил вино по утрам – “перестать”.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5200">
                <a:solidFill>
                  <a:schemeClr val="dk1"/>
                </a:solidFill>
              </a:rPr>
              <a:t>– проективность: да: Петя не перестал пить вино по утрам.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5200">
                <a:solidFill>
                  <a:schemeClr val="dk1"/>
                </a:solidFill>
              </a:rPr>
              <a:t>– фоновость: нет: Петя перестал пить вино по утрам.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5200">
                <a:solidFill>
                  <a:schemeClr val="dk1"/>
                </a:solidFill>
              </a:rPr>
              <a:t>– ориентированность на говорящего: нет: Маша считает/думает, что Петя перестал пить вино по утрам, но он и раньше его не пил.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595959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5200">
                <a:solidFill>
                  <a:schemeClr val="dk1"/>
                </a:solidFill>
              </a:rPr>
              <a:t>класс D: выделенность альтернативы (указание на альтернативу) у указательного местоимения.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5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5200">
                <a:solidFill>
                  <a:schemeClr val="dk1"/>
                </a:solidFill>
              </a:rPr>
              <a:t>– проективность: да: Этот дом не продаётся.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5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5200">
                <a:solidFill>
                  <a:schemeClr val="dk1"/>
                </a:solidFill>
              </a:rPr>
              <a:t>– фоновость: да: в контексте должна быть активирована альтернатива: без контекста – плохо, в контексте указания на дом – хорошо.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5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5200">
                <a:solidFill>
                  <a:schemeClr val="dk1"/>
                </a:solidFill>
              </a:rPr>
              <a:t>– ориентированность на говорящего: да: Маша считает/думает, что этот дом не продается. (говорящий идет с Костей, Маши нет рядом)</a:t>
            </a:r>
            <a:endParaRPr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5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Предложите интерпретацию результатов мини-эксперимента выше. Каков статус значения “not free” в примерах с </a:t>
            </a:r>
            <a:r>
              <a:rPr i="1" lang="ru" sz="1100">
                <a:solidFill>
                  <a:schemeClr val="dk1"/>
                </a:solidFill>
              </a:rPr>
              <a:t>cheap</a:t>
            </a:r>
            <a:r>
              <a:rPr lang="ru" sz="1100">
                <a:solidFill>
                  <a:schemeClr val="dk1"/>
                </a:solidFill>
              </a:rPr>
              <a:t>? Какова Ваша интуиция для аналогичных русских контекстов? Что это говорит о статусе значения “не бесплатный” в примерах с </a:t>
            </a:r>
            <a:r>
              <a:rPr i="1" lang="ru" sz="1100">
                <a:solidFill>
                  <a:schemeClr val="dk1"/>
                </a:solidFill>
              </a:rPr>
              <a:t>дешёвый</a:t>
            </a:r>
            <a:r>
              <a:rPr lang="ru" sz="1100">
                <a:solidFill>
                  <a:schemeClr val="dk1"/>
                </a:solidFill>
              </a:rPr>
              <a:t>? (эксперимент Криса Поттса на курсе Семантика и прагматика 2025)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800" y="2424300"/>
            <a:ext cx="573405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5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200"/>
              <a:t>Билеты на концерт были дешевыми</a:t>
            </a:r>
            <a:endParaRPr sz="5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200"/>
              <a:t>Сделаете ли Вы вывод, что они были не бесплатными?</a:t>
            </a:r>
            <a:endParaRPr sz="5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5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200"/>
              <a:t>Билеты на концерт были дешевыми</a:t>
            </a:r>
            <a:endParaRPr sz="5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200"/>
              <a:t>Значение: билеты были не бесплатными</a:t>
            </a:r>
            <a:endParaRPr sz="5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200"/>
              <a:t>Следствие или речевая импликатура?</a:t>
            </a:r>
            <a:endParaRPr sz="5200"/>
          </a:p>
          <a:p>
            <a:pPr indent="-32766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ru" sz="4800">
                <a:solidFill>
                  <a:schemeClr val="dk1"/>
                </a:solidFill>
              </a:rPr>
              <a:t>Cancellation: Билеты на концерт были дешевыми, на самом деле, бесплатными. </a:t>
            </a:r>
            <a:endParaRPr sz="4800">
              <a:solidFill>
                <a:schemeClr val="dk1"/>
              </a:solidFill>
            </a:endParaRPr>
          </a:p>
          <a:p>
            <a:pPr indent="-3276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ru" sz="4800">
                <a:solidFill>
                  <a:schemeClr val="dk1"/>
                </a:solidFill>
              </a:rPr>
              <a:t>Suspension: Билеты на концерты будут дешевыми, возможно, не бесплатными.</a:t>
            </a:r>
            <a:endParaRPr sz="4800">
              <a:solidFill>
                <a:schemeClr val="dk1"/>
              </a:solidFill>
            </a:endParaRPr>
          </a:p>
          <a:p>
            <a:pPr indent="-3276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ru" sz="4800">
                <a:solidFill>
                  <a:schemeClr val="dk1"/>
                </a:solidFill>
              </a:rPr>
              <a:t>Reinforcement: Билеты на концерт были дешевыми, но не бесплатными.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ru" sz="4800">
                <a:solidFill>
                  <a:schemeClr val="dk1"/>
                </a:solidFill>
              </a:rPr>
              <a:t>(1)	A: Вышел ли сериал по Гарри Поттеру?</a:t>
            </a:r>
            <a:endParaRPr sz="48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ru" sz="4800">
                <a:solidFill>
                  <a:schemeClr val="dk1"/>
                </a:solidFill>
              </a:rPr>
              <a:t>B: Сценарий написан.</a:t>
            </a:r>
            <a:endParaRPr sz="48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chemeClr val="dk1"/>
                </a:solidFill>
              </a:rPr>
              <a:t>Есть ли импликатура в (1)? Если нет, то приведите аргументы в пользу своей точки зрения. Если есть, то покажите, что есть. Какого типа эта импликатура? Приведите деривацию импликатуры. 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chemeClr val="dk1"/>
                </a:solidFill>
              </a:rPr>
              <a:t>(1)	A: Вышел ли сериал по Гарри Поттеру?</a:t>
            </a:r>
            <a:endParaRPr sz="48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chemeClr val="dk1"/>
                </a:solidFill>
              </a:rPr>
              <a:t>B: Сценарий написан.</a:t>
            </a:r>
            <a:endParaRPr sz="48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chemeClr val="dk1"/>
                </a:solidFill>
              </a:rPr>
              <a:t>Есть ли импликатура в (1)? Если нет, то приведите аргументы в пользу своей точки зрения. Если есть, то покажите, что есть. Какого типа эта импликатура? Приведите деривацию импликатуры. 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chemeClr val="dk1"/>
                </a:solidFill>
              </a:rPr>
              <a:t>скалярная импликатура, основанная на контекстуально определяемой шкале (ad hoc scale)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800">
                <a:solidFill>
                  <a:schemeClr val="dk1"/>
                </a:solidFill>
              </a:rPr>
              <a:t>Example: Сценарий написан.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800">
                <a:solidFill>
                  <a:schemeClr val="dk1"/>
                </a:solidFill>
              </a:rPr>
              <a:t>a. Target meaning: сериал еще не вышел – импликатура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800">
                <a:solidFill>
                  <a:schemeClr val="dk1"/>
                </a:solidFill>
              </a:rPr>
              <a:t>b. Cancellation: Сценарий написан, первая серия уже вышла. 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800">
                <a:solidFill>
                  <a:schemeClr val="dk1"/>
                </a:solidFill>
              </a:rPr>
              <a:t>c. Suspension: Сценарий написан, возможно, сериал уже показывают.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800">
                <a:solidFill>
                  <a:schemeClr val="dk1"/>
                </a:solidFill>
              </a:rPr>
              <a:t>d. Reinforcement: Сценарий написан, но еще не вышел.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chemeClr val="dk1"/>
                </a:solidFill>
              </a:rPr>
              <a:t>(1)	A: Вышел ли сериал по Гарри Поттеру?</a:t>
            </a:r>
            <a:endParaRPr sz="40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chemeClr val="dk1"/>
                </a:solidFill>
              </a:rPr>
              <a:t>B: Сценарий написан.</a:t>
            </a:r>
            <a:endParaRPr sz="40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chemeClr val="dk1"/>
                </a:solidFill>
              </a:rPr>
              <a:t>Есть ли импликатура в (1)? Если нет, то приведите аргументы в пользу своей точки зрения. Если есть, то покажите, что есть. Какого типа эта импликатура? Приведите деривацию импликатуры. 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000000"/>
                </a:solidFill>
              </a:rPr>
              <a:t>скалярная импликатура, основанная на контекстуально определяемой шкале (ad hoc scale)</a:t>
            </a:r>
            <a:endParaRPr sz="4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000000"/>
                </a:solidFill>
              </a:rPr>
              <a:t>Вместо того, чтобы произнести (1B), говорящий B мог бы сделать более сильное утверждение:</a:t>
            </a:r>
            <a:endParaRPr sz="4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000000"/>
                </a:solidFill>
              </a:rPr>
              <a:t>(с)  Да, он вышел.</a:t>
            </a:r>
            <a:endParaRPr sz="4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000000"/>
                </a:solidFill>
              </a:rPr>
              <a:t>Почему же он так не сделал? Наиболее правдоподобное объяснение состоит в том, что говорящий не верит, что с истинно: ¬Bel</a:t>
            </a:r>
            <a:r>
              <a:rPr baseline="-25000" lang="ru" sz="4000">
                <a:solidFill>
                  <a:srgbClr val="000000"/>
                </a:solidFill>
              </a:rPr>
              <a:t>S</a:t>
            </a:r>
            <a:r>
              <a:rPr lang="ru" sz="4000">
                <a:solidFill>
                  <a:srgbClr val="000000"/>
                </a:solidFill>
              </a:rPr>
              <a:t>(с).</a:t>
            </a:r>
            <a:endParaRPr sz="4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000000"/>
                </a:solidFill>
              </a:rPr>
              <a:t>Говорящий может иметь мнение о том, истинно ли с: Bel</a:t>
            </a:r>
            <a:r>
              <a:rPr baseline="-25000" lang="ru" sz="4000">
                <a:solidFill>
                  <a:srgbClr val="000000"/>
                </a:solidFill>
              </a:rPr>
              <a:t>S</a:t>
            </a:r>
            <a:r>
              <a:rPr lang="ru" sz="4000">
                <a:solidFill>
                  <a:srgbClr val="000000"/>
                </a:solidFill>
              </a:rPr>
              <a:t>(с) ∨ Bel</a:t>
            </a:r>
            <a:r>
              <a:rPr baseline="-25000" lang="ru" sz="4000">
                <a:solidFill>
                  <a:srgbClr val="000000"/>
                </a:solidFill>
              </a:rPr>
              <a:t>S</a:t>
            </a:r>
            <a:r>
              <a:rPr lang="ru" sz="4000">
                <a:solidFill>
                  <a:srgbClr val="000000"/>
                </a:solidFill>
              </a:rPr>
              <a:t>(¬с). Другими словами, говорящий либо верит, что оно истинно, либо верит, что оно не истинно, т.е. ложно. </a:t>
            </a:r>
            <a:endParaRPr sz="4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000000"/>
                </a:solidFill>
              </a:rPr>
              <a:t>Из рассуждения следует, что говорящий верит, что с не истинно, т.е. ложно, Bel</a:t>
            </a:r>
            <a:r>
              <a:rPr baseline="-25000" lang="ru" sz="4000">
                <a:solidFill>
                  <a:srgbClr val="000000"/>
                </a:solidFill>
              </a:rPr>
              <a:t>S</a:t>
            </a:r>
            <a:r>
              <a:rPr lang="ru" sz="4000">
                <a:solidFill>
                  <a:srgbClr val="000000"/>
                </a:solidFill>
              </a:rPr>
              <a:t>(¬с). Так мы получаем импликатуру:</a:t>
            </a:r>
            <a:endParaRPr sz="4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000000"/>
                </a:solidFill>
              </a:rPr>
              <a:t>(d) Сериал еще не вышел.</a:t>
            </a:r>
            <a:endParaRPr sz="4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7200">
                <a:solidFill>
                  <a:schemeClr val="dk1"/>
                </a:solidFill>
              </a:rPr>
              <a:t>Приведите значение </a:t>
            </a:r>
            <a:r>
              <a:rPr i="1" lang="ru" sz="7200">
                <a:solidFill>
                  <a:schemeClr val="dk1"/>
                </a:solidFill>
              </a:rPr>
              <a:t>some/некоторые</a:t>
            </a:r>
            <a:r>
              <a:rPr lang="ru" sz="7200">
                <a:solidFill>
                  <a:schemeClr val="dk1"/>
                </a:solidFill>
              </a:rPr>
              <a:t> с точки зрения (а) дефолтного подхода (Default Approach), (б) контекстуального подхода “буквальное значение вначале” (Literal-First Approach), (в) контекстуального подхода, основанного на ограничениях (A Constraint-Based Approach). Какой подход кажется Вам наиболее интуитивным и почему (3-7 предложений)?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72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Degen, Tanenhaus 2014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5200">
                <a:solidFill>
                  <a:schemeClr val="dk1"/>
                </a:solidFill>
              </a:rPr>
              <a:t>Приведите значение </a:t>
            </a:r>
            <a:r>
              <a:rPr i="1" lang="ru" sz="5200">
                <a:solidFill>
                  <a:schemeClr val="dk1"/>
                </a:solidFill>
              </a:rPr>
              <a:t>some/некоторые</a:t>
            </a:r>
            <a:r>
              <a:rPr lang="ru" sz="5200">
                <a:solidFill>
                  <a:schemeClr val="dk1"/>
                </a:solidFill>
              </a:rPr>
              <a:t> с точки зрения (а) дефолтного подхода (Default Approach), (б) контекстуального подхода “буквальное значение вначале” (Literal-First Approach), (в) контекстуального подхода, основанного на ограничениях (A Constraint-Based Approach). Какой подход кажется Вам наиболее интуитивным и почему (3-7 предложений)?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52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Degen, Tanenhaus 2014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200">
                <a:solidFill>
                  <a:schemeClr val="dk1"/>
                </a:solidFill>
              </a:rPr>
              <a:t>дефолтная модель: импликатура вычисляется всегда, потом может быть отменена: слышим some, делаем вывод, что от одного до n-1, т.е. some, but not all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200">
                <a:solidFill>
                  <a:schemeClr val="dk1"/>
                </a:solidFill>
              </a:rPr>
              <a:t>модель “буквальное значение вначале”: слушающий исходит из буквального значения some от 1 до n, потом может вычислить импликатуру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200">
                <a:solidFill>
                  <a:schemeClr val="dk1"/>
                </a:solidFill>
              </a:rPr>
              <a:t>подход, основанный на ограничениях: значение some от 1 до n, но вероятность варьирует, наиболее высока вероятность в районе 6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3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Мы рассматривали речевые импликатуры и пресуппозиции как очень далекие типы значений. Есть ли что-то, что их сближает, или нет? Приведите 3-4 аргумента (несколько предложений каждый) с примерами в пользу своей точки зрения.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3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100" y="915675"/>
            <a:ext cx="3967176" cy="38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3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– влияние контекста, обсуждаемого вопроса, фокуса: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Bob: “I notice that John keeps chewing on his pencil. Did he recently stop smoking?”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Alice: “no (it’s just an nervous habit)”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Интересующее нас значение: John used to smoke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– аккомодация пресуппозиций vs. вычислимость импликатур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– вариативность триггеров пресуппозиции vs. способов порождения импликатур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– пресуппозиция является импозицией, а импликатура? Импликатура отвечает на обсуждаемый вопрос, но при этом ее сложно опровергнуть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