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21f2bedc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21f2bedc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27d76374b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27d7637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27d76374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27d76374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21f2bedc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21f2bedc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27d76374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27d76374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27d76374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27d76374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2757d291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2757d291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21f2bedc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21f2bedc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21f2bed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21f2bed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21f2bed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21f2bed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21f2bed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21f2bed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21f2bed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21f2bed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21f2bedc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21f2bedc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21f2bedc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21f2bedc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21f2bedc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21f2bed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2757d291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2757d291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100"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Multi- vs. Unidimensional Semantics for Discourse Asymmetry in Constructions with Propositional Verbs</a:t>
            </a:r>
            <a:endParaRPr sz="4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0725"/>
            <a:ext cx="85206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70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Formal Philosophy 2025</a:t>
            </a:r>
            <a:endParaRPr sz="2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Daria Popova, HSE University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24 June 2025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ru" sz="2020">
                <a:latin typeface="Times New Roman"/>
                <a:ea typeface="Times New Roman"/>
                <a:cs typeface="Times New Roman"/>
                <a:sym typeface="Times New Roman"/>
              </a:rPr>
              <a:t>Constructions with propositional verbs: dynamic semantics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Two types of context updates: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imposition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 (AnderBois et al. 2010): an informative non-negotiable update of the common ground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b="1" lang="ru" sz="1600">
                <a:latin typeface="Times New Roman"/>
                <a:ea typeface="Times New Roman"/>
                <a:cs typeface="Times New Roman"/>
                <a:sym typeface="Times New Roman"/>
              </a:rPr>
              <a:t>proposal </a:t>
            </a: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(Farkas and Bruce 2010): an informative negotiable update of the common ground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2571750"/>
            <a:ext cx="3999900" cy="25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 – PROPOSAL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 – IMPOSITION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EVIDENTIAL MEANING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 – PROPOSAL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INTENSIONAL MEANING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2" name="Google Shape;112;p22"/>
          <p:cNvSpPr txBox="1"/>
          <p:nvPr>
            <p:ph idx="2" type="body"/>
          </p:nvPr>
        </p:nvSpPr>
        <p:spPr>
          <a:xfrm>
            <a:off x="4832400" y="2571875"/>
            <a:ext cx="3999900" cy="25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town, Sam said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 – PROPOSAL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 – IMPOSITION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EVIDENTIAL MEANING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Intensional construction vs evidential construction update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088675"/>
            <a:ext cx="8520600" cy="3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 Set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{</a:t>
            </a:r>
            <a:r>
              <a:rPr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⟦Bella is a vampire⟧ = {</a:t>
            </a:r>
            <a:r>
              <a:rPr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⟦Jacob said that Bella is a vampire⟧ = {</a:t>
            </a:r>
            <a:r>
              <a:rPr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525" y="2391738"/>
            <a:ext cx="511492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4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ru" sz="2020">
                <a:latin typeface="Times New Roman"/>
                <a:ea typeface="Times New Roman"/>
                <a:cs typeface="Times New Roman"/>
                <a:sym typeface="Times New Roman"/>
              </a:rPr>
              <a:t>Constructions with propositional verbs: monads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Conventional Implicature: the Writer Monad: </a:t>
            </a:r>
            <a:r>
              <a:rPr i="1" lang="ru" sz="1550">
                <a:latin typeface="Times New Roman"/>
                <a:ea typeface="Times New Roman"/>
                <a:cs typeface="Times New Roman"/>
                <a:sym typeface="Times New Roman"/>
              </a:rPr>
              <a:t>Lupin, a werewolf, left Hogwarts</a:t>
            </a: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(Writer α) is synonymous to (α, (List t)),  pair of values, where the first value is of type α and the second value is of type (List t), a list of truth values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Intensionality: the Reader Monad: </a:t>
            </a:r>
            <a:r>
              <a:rPr i="1" lang="ru" sz="1550">
                <a:latin typeface="Times New Roman"/>
                <a:ea typeface="Times New Roman"/>
                <a:cs typeface="Times New Roman"/>
                <a:sym typeface="Times New Roman"/>
              </a:rPr>
              <a:t>Dumbledore believes Barty Crouch Jr is Alastor Moody</a:t>
            </a: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 (Reader α) is a synonym for (s → α), where s is the type for worlds. Reader takes a type α and returns the type of a function from worlds to α.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3187575"/>
            <a:ext cx="3999900" cy="18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Writer Monad – EVIDENTIAL MEANING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Reader Monad – INTENSIONAL MEANING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6" name="Google Shape;126;p24"/>
          <p:cNvSpPr txBox="1"/>
          <p:nvPr>
            <p:ph idx="2" type="body"/>
          </p:nvPr>
        </p:nvSpPr>
        <p:spPr>
          <a:xfrm>
            <a:off x="4832400" y="3187575"/>
            <a:ext cx="3999900" cy="18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town, Sam said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Writer Monad – EVIDENTIAL MEANING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Multidimensional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vs. unidimensional approach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two approaches are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traditionally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juxtaposed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monads: multidimensionality of the semantic representation with the necessary post-compositional interdimensional interaction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monads: logical independence, speaker-orientation unless embedded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monads: pragmatics and discourse behavior are (not) encoded in the semantic representation, which might be problematic for modelling the interplay between context and speaker-orientation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(Harris and Potts 2009) or the interaction with focus and the question under discussion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imposition and proposal: unidimensional semantic representation, two types of updates, logical independence, speaker-orientation, dynamics inside the imposition-proposal pair and competition between the imposition-proposal and proposal-proposal pairs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imposition and proposal: where are the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labels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introduced and what is their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status?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Proposal: the two approaches might be complementary in a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sense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we need to know how semantic content enters the context set even if it is modelled in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terms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monads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152463"/>
            <a:ext cx="46196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0250" y="1963488"/>
            <a:ext cx="514350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563" y="809625"/>
            <a:ext cx="7000875" cy="35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3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3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AnderBois et al. (2010). Crossing the Appositive/At-issue Meaning Boundary. In Proceedings of Semantics and Linguistic Theory 20.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Barker, Chris (2002). “Continuations and the nature of quantification”. In: Natural language semantics 10.3, pp. 211–242.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Charlow, Simon (2014). “On the semantics of exceptional scope”. PhD thesis. New York University.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Cohn-Gordon, </a:t>
            </a: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Reuben. “</a:t>
            </a: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Monad Transformers for Natural Language: Combining Monads to Model Effect Interaction”.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Farkas and Bruce 2010. On Reacting to Assertions and Polar Questions. Journal of Semantics 27:81–118.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Giorgolo, Gianluca and Ash Asudeh (2012). “&lt;M, η,*&gt; Monads for conventional implicatures”. In: Proceedings of Sinn und Bedeutung. Vol. 16, pp. 265–278.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(2014). “Monads as a solution for generalized opacity”. In: EACL 2014, p. 19.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Harris, Jesse A and Christopher Potts (2009). “Perspective-shifting with appositives and expressives”. In: Linguistics and Philosophy 32.6, pp. 523–552.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Potts, Christopher (2005). The logic of conventional implicatures. Vol. 7. Oxford University Press Oxford.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Shan, Chung-chieh (2002). “Monads for natural language semantics”. In: arXiv preprint cs/0205026.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The Roadmap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115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Both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said that Dean has left town?</a:t>
            </a:r>
            <a:endParaRPr i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#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town, Sam said. / Sam said that Dean</a:t>
            </a:r>
            <a:r>
              <a:rPr baseline="-25000"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left town.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the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multidimensional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 unidimensional approach to discourse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asymmetry?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the two approaches juxtaposed or are they complementary?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First, we will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multidimensional approach in terms of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implicatures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Second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will introduce the unidimensional approach in terms of discourse updates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Third, we will introduce the multidimensional approach in terms of monads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apply the unidimensional approach in terms of discourse updates and the multidimensional approach in terms of monads to constructions with propositional verbs like in (1)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will conclude by introducing the idea that the two approaches might be complementary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Conventional implicature dimension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	A: Meghan Markle, the 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actress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Canada, married Prince Harry.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No, that’s not true.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No, Meghan Markle did not marry Prince Harry.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⤃ No, Meghan Markle is not from Canada.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True, but actually Meghan Markle was born in California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Potts (2005) introduces two types of dimensions: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at-issue dimension that is under discussion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not-at-issue, or conventional implicature, dimension that 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contributes additional information that is speaker-oriented and non-backgrounded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dimensions are logically independent from each other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content can flow from the at-issue dimension to the not-at-issue dimension but not vice versa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latin typeface="Times New Roman"/>
                <a:ea typeface="Times New Roman"/>
                <a:cs typeface="Times New Roman"/>
                <a:sym typeface="Times New Roman"/>
              </a:rPr>
              <a:t>Dynamic semantics</a:t>
            </a:r>
            <a:r>
              <a:rPr lang="ru" sz="2420">
                <a:latin typeface="Times New Roman"/>
                <a:ea typeface="Times New Roman"/>
                <a:cs typeface="Times New Roman"/>
                <a:sym typeface="Times New Roman"/>
              </a:rPr>
              <a:t>: two types of context updates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Both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who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nearly killed a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woman with his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car, visited her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hospital. (AnderBois et al. 2010)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 types of context updates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imposition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(AnderBois et al. 2010): an informative non-negotiable update of the common ground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proposal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(Farkas and Bruce 2010): an informative negotiable update of the common ground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Both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nearly killed a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woman,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visited her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hospital.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(AnderBois et al. 2010)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897" y="0"/>
            <a:ext cx="45604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Multidimensional approach: monads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82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– </a:t>
            </a: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type constructor if it takes any type and returns a new type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example, </a:t>
            </a: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think of {} as a type constructor which takes a type α and returns a new type {α}, i.e. a type contains a set of values of type α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 type constructor M that has functions return and bind of the following type is a monad: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:: α → M α	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 :: M α → (α → M β) → M β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the compositional level, monads preserve the idea of two independent dimensions, in the post-compositional phase the dimensions can interact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(Shan 2002; Giorgolo and Asudeh 2012, 2014; Charlow 2014)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Monads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(Shan 2002; Giorgolo and Asudeh 2012, 2014; Charlow 2014;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Cohn-Gordon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Quantifier Scope: the Continuation Monad: (α → M t) → M t: Someone loved everyone.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Implicature: the Writer Monad: M (α, (List t)): Lupin, a werewolf, left Hogwarts.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Presupposition Failure: the Exception Monad: M (Either String α): Dasha met the King of France.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Anaphora: the State (and Set) Monad: (List e) → [M (α, (List e)]: Lupin walked in. He likes Harry.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Intensionality: the Reader Monad: s → M α: Dumbledore believes Barty Crouch Jr is Alastor Moody.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Focus: the Pointed Set Monad: M [α]: Dasha loves linguistics</a:t>
            </a:r>
            <a:r>
              <a:rPr baseline="-25000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Monads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ru" sz="6184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(Shan 2002; Giorgolo and Asudeh 2012, 2014; Charlow 2014; </a:t>
            </a:r>
            <a:r>
              <a:rPr lang="ru" sz="6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Cohn-Gordon</a:t>
            </a:r>
            <a:r>
              <a:rPr lang="ru" sz="6184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6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78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ru" sz="6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Implicature: the Writer Monad: </a:t>
            </a:r>
            <a:r>
              <a:rPr i="1" lang="ru" sz="6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Lupin, a werewolf, left Hogwarts</a:t>
            </a:r>
            <a:r>
              <a:rPr lang="ru" sz="6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6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(Writer α) is synonymous to (α, (List t)),  pair of values, where the first value is of type α and the second value is of type (List t), a list of truth values</a:t>
            </a:r>
            <a:endParaRPr sz="6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678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ru" sz="6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Intensionality: the Reader Monad: </a:t>
            </a:r>
            <a:r>
              <a:rPr i="1" lang="ru" sz="6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Dumbledore believes Barty Crouch Jr is Alastor Moody</a:t>
            </a:r>
            <a:r>
              <a:rPr lang="ru" sz="6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6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(Reader α) is a synonym for (s → α), where s is the type for worlds. </a:t>
            </a:r>
            <a:endParaRPr sz="6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61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 takes a type α and returns the type of a function from worlds to α.</a:t>
            </a:r>
            <a:endParaRPr sz="61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>
                <a:latin typeface="Times New Roman"/>
                <a:ea typeface="Times New Roman"/>
                <a:cs typeface="Times New Roman"/>
                <a:sym typeface="Times New Roman"/>
              </a:rPr>
              <a:t>Constructions with propositional verbs: discourse asymmetry</a:t>
            </a:r>
            <a:endParaRPr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Constructions with evidential meaning</a:t>
            </a: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Both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has left town? 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town, Sam said. / Sam said that Dean</a:t>
            </a:r>
            <a:r>
              <a:rPr baseline="-25000"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left town.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Both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town, Sam said. 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(Dean has not left town/#Sam did not say that).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Both"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</a:t>
            </a:r>
            <a:r>
              <a:rPr baseline="-25000"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left town.</a:t>
            </a:r>
            <a:endParaRPr i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</a:t>
            </a:r>
            <a:r>
              <a:rPr i="1" lang="ru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(Dean has not left town /#Sam did not say that).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Intensional constructions: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Both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i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said that Dean has left town?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#</a:t>
            </a:r>
            <a:r>
              <a:rPr i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town, Sam said. / Sam said that Dean</a:t>
            </a:r>
            <a:r>
              <a:rPr baseline="-25000" i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left town.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arenBoth"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i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</a:t>
            </a:r>
            <a:r>
              <a:rPr baseline="-25000" i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left town.</a:t>
            </a:r>
            <a:endParaRPr i="1"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</a:t>
            </a:r>
            <a:r>
              <a:rPr i="1" lang="ru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(Sam did not say that).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