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Lst>
  <p:sldSz cy="5143500" cx="9144000"/>
  <p:notesSz cx="6858000" cy="9144000"/>
  <p:embeddedFontLst>
    <p:embeddedFont>
      <p:font typeface="Roboto"/>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3721E4B-D16A-4374-BE5A-AB975B1A8DCF}">
  <a:tblStyle styleId="{D3721E4B-D16A-4374-BE5A-AB975B1A8DC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font" Target="fonts/Robo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oboto-italic.fntdata"/><Relationship Id="rId50" Type="http://schemas.openxmlformats.org/officeDocument/2006/relationships/font" Target="fonts/Roboto-bold.fntdata"/><Relationship Id="rId52" Type="http://schemas.openxmlformats.org/officeDocument/2006/relationships/font" Target="fonts/Robot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d57e02e42e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d57e02e42e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d57e02e42e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d57e02e42e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d9b67d25b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d9b67d25b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d9b67d25b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d9b67d25b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d9b67d25b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d9b67d25b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d9b67d25b6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d9b67d25b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d9b67d25b6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d9b67d25b6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d9b67d25b6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d9b67d25b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d9b67d25b6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d9b67d25b6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d9b67d25b6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d9b67d25b6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d57e02e42e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d57e02e42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d9b67d25b6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d9b67d25b6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d9b67d25b6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d9b67d25b6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d9b67d25b6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d9b67d25b6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d9b67d25b6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d9b67d25b6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d9b67d25b6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d9b67d25b6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d9b67d25b6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d9b67d25b6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d9b67d25b6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d9b67d25b6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d9b67d25b6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d9b67d25b6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d9b67d25b6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d9b67d25b6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d9c48a147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d9c48a147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d57e02e42e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d57e02e42e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d9c48a147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d9c48a147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d9c48a147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d9c48a147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d9c48a147a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d9c48a147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d9c48a147a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d9c48a147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d9c48a147a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d9c48a147a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d9c48a147a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d9c48a147a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d9c48a147a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d9c48a147a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d9c48a147a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d9c48a147a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d9c48a147a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d9c48a147a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d9c48a147a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d9c48a147a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d57e02e42e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d57e02e42e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d9c48a147a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d9c48a147a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d9c48a147a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d9c48a147a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d9c48a147a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d9c48a147a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d57e02e42e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d57e02e42e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d57e02e42e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d57e02e42e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d57e02e42e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d57e02e42e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d57e02e42e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d57e02e42e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d57e02e42e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d57e02e42e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scholar.google.com/scholar?q=%22Formalizing%20the%20pragmatics%20of%20metaphor%20understanding%22" TargetMode="External"/><Relationship Id="rId4" Type="http://schemas.openxmlformats.org/officeDocument/2006/relationships/hyperlink" Target="http://www.pnas.org/content/111/33/12002" TargetMode="External"/><Relationship Id="rId5" Type="http://schemas.openxmlformats.org/officeDocument/2006/relationships/hyperlink" Target="http://journals.linguisticsociety.org/proceedings/index.php/SALT/article/view/2658"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cience.sciencemag.org/content/336/6084/998"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www.problang.org/chapters/01-introduction.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www.problang.org/chapters/01-introduction.htm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www.problang.org/chapters/01-introduction.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6.png"/><Relationship Id="rId6"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4.png"/><Relationship Id="rId4" Type="http://schemas.openxmlformats.org/officeDocument/2006/relationships/image" Target="../media/image5.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png"/><Relationship Id="rId8"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png"/><Relationship Id="rId4" Type="http://schemas.openxmlformats.org/officeDocument/2006/relationships/image" Target="../media/image20.png"/><Relationship Id="rId5" Type="http://schemas.openxmlformats.org/officeDocument/2006/relationships/image" Target="../media/image11.png"/><Relationship Id="rId6"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png"/><Relationship Id="rId4" Type="http://schemas.openxmlformats.org/officeDocument/2006/relationships/image" Target="../media/image12.png"/><Relationship Id="rId9" Type="http://schemas.openxmlformats.org/officeDocument/2006/relationships/image" Target="../media/image19.png"/><Relationship Id="rId5" Type="http://schemas.openxmlformats.org/officeDocument/2006/relationships/image" Target="../media/image10.png"/><Relationship Id="rId6" Type="http://schemas.openxmlformats.org/officeDocument/2006/relationships/image" Target="../media/image31.png"/><Relationship Id="rId7" Type="http://schemas.openxmlformats.org/officeDocument/2006/relationships/image" Target="../media/image23.png"/><Relationship Id="rId8"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8.png"/><Relationship Id="rId4" Type="http://schemas.openxmlformats.org/officeDocument/2006/relationships/image" Target="../media/image22.png"/><Relationship Id="rId5" Type="http://schemas.openxmlformats.org/officeDocument/2006/relationships/image" Target="../media/image29.png"/><Relationship Id="rId6" Type="http://schemas.openxmlformats.org/officeDocument/2006/relationships/image" Target="../media/image35.png"/><Relationship Id="rId7"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1.png"/><Relationship Id="rId4" Type="http://schemas.openxmlformats.org/officeDocument/2006/relationships/image" Target="../media/image25.png"/><Relationship Id="rId5" Type="http://schemas.openxmlformats.org/officeDocument/2006/relationships/image" Target="../media/image26.png"/><Relationship Id="rId6" Type="http://schemas.openxmlformats.org/officeDocument/2006/relationships/image" Target="../media/image17.png"/><Relationship Id="rId7"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4.png"/><Relationship Id="rId4" Type="http://schemas.openxmlformats.org/officeDocument/2006/relationships/image" Target="../media/image28.png"/><Relationship Id="rId10" Type="http://schemas.openxmlformats.org/officeDocument/2006/relationships/image" Target="../media/image33.png"/><Relationship Id="rId9" Type="http://schemas.openxmlformats.org/officeDocument/2006/relationships/image" Target="../media/image39.png"/><Relationship Id="rId5" Type="http://schemas.openxmlformats.org/officeDocument/2006/relationships/image" Target="../media/image32.png"/><Relationship Id="rId6" Type="http://schemas.openxmlformats.org/officeDocument/2006/relationships/image" Target="../media/image24.png"/><Relationship Id="rId7" Type="http://schemas.openxmlformats.org/officeDocument/2006/relationships/image" Target="../media/image30.png"/><Relationship Id="rId8" Type="http://schemas.openxmlformats.org/officeDocument/2006/relationships/image" Target="../media/image4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4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4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4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4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4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4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4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4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3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3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3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3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4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045325"/>
            <a:ext cx="8520600" cy="1752000"/>
          </a:xfrm>
          <a:prstGeom prst="rect">
            <a:avLst/>
          </a:prstGeom>
        </p:spPr>
        <p:txBody>
          <a:bodyPr anchorCtr="0" anchor="b" bIns="91425" lIns="91425" spcFirstLastPara="1" rIns="91425" wrap="square" tIns="91425">
            <a:noAutofit/>
          </a:bodyPr>
          <a:lstStyle/>
          <a:p>
            <a:pPr indent="0" lvl="0" marL="0" rtl="0" algn="ctr">
              <a:lnSpc>
                <a:spcPct val="115000"/>
              </a:lnSpc>
              <a:spcBef>
                <a:spcPts val="2400"/>
              </a:spcBef>
              <a:spcAft>
                <a:spcPts val="0"/>
              </a:spcAft>
              <a:buSzPts val="990"/>
              <a:buNone/>
            </a:pPr>
            <a:r>
              <a:rPr b="1" lang="ru" sz="2650"/>
              <a:t>Probabilistic language modeling: </a:t>
            </a:r>
            <a:endParaRPr b="1" sz="2650"/>
          </a:p>
          <a:p>
            <a:pPr indent="0" lvl="0" marL="0" rtl="0" algn="ctr">
              <a:lnSpc>
                <a:spcPct val="115000"/>
              </a:lnSpc>
              <a:spcBef>
                <a:spcPts val="2400"/>
              </a:spcBef>
              <a:spcAft>
                <a:spcPts val="600"/>
              </a:spcAft>
              <a:buSzPts val="990"/>
              <a:buNone/>
            </a:pPr>
            <a:r>
              <a:rPr b="1" lang="ru" sz="2650"/>
              <a:t>An introduction to the Rational Speech Act framework</a:t>
            </a:r>
            <a:endParaRPr sz="260"/>
          </a:p>
        </p:txBody>
      </p:sp>
      <p:sp>
        <p:nvSpPr>
          <p:cNvPr id="55" name="Google Shape;55;p13"/>
          <p:cNvSpPr txBox="1"/>
          <p:nvPr>
            <p:ph idx="1" type="subTitle"/>
          </p:nvPr>
        </p:nvSpPr>
        <p:spPr>
          <a:xfrm>
            <a:off x="311700" y="3269075"/>
            <a:ext cx="8520600" cy="1067400"/>
          </a:xfrm>
          <a:prstGeom prst="rect">
            <a:avLst/>
          </a:prstGeom>
        </p:spPr>
        <p:txBody>
          <a:bodyPr anchorCtr="0" anchor="t" bIns="91425" lIns="91425" spcFirstLastPara="1" rIns="91425" wrap="square" tIns="91425">
            <a:normAutofit/>
          </a:bodyPr>
          <a:lstStyle/>
          <a:p>
            <a:pPr indent="0" lvl="0" marL="0" rtl="0" algn="ctr">
              <a:lnSpc>
                <a:spcPct val="80000"/>
              </a:lnSpc>
              <a:spcBef>
                <a:spcPts val="0"/>
              </a:spcBef>
              <a:spcAft>
                <a:spcPts val="0"/>
              </a:spcAft>
              <a:buNone/>
            </a:pPr>
            <a:r>
              <a:rPr lang="ru" sz="2300"/>
              <a:t>Dasha Popova</a:t>
            </a:r>
            <a:endParaRPr sz="2300"/>
          </a:p>
          <a:p>
            <a:pPr indent="0" lvl="0" marL="0" rtl="0" algn="ctr">
              <a:lnSpc>
                <a:spcPct val="80000"/>
              </a:lnSpc>
              <a:spcBef>
                <a:spcPts val="0"/>
              </a:spcBef>
              <a:spcAft>
                <a:spcPts val="0"/>
              </a:spcAft>
              <a:buNone/>
            </a:pPr>
            <a:r>
              <a:t/>
            </a:r>
            <a:endParaRPr sz="2300"/>
          </a:p>
          <a:p>
            <a:pPr indent="0" lvl="0" marL="0" rtl="0" algn="ctr">
              <a:lnSpc>
                <a:spcPct val="80000"/>
              </a:lnSpc>
              <a:spcBef>
                <a:spcPts val="0"/>
              </a:spcBef>
              <a:spcAft>
                <a:spcPts val="0"/>
              </a:spcAft>
              <a:buNone/>
            </a:pPr>
            <a:r>
              <a:rPr lang="ru" sz="2300"/>
              <a:t>07.03.2024</a:t>
            </a:r>
            <a:endParaRPr sz="2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Horn, 1972 Scalar implicatures</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ru" sz="1400">
                <a:solidFill>
                  <a:schemeClr val="dk1"/>
                </a:solidFill>
                <a:highlight>
                  <a:srgbClr val="FFFFFF"/>
                </a:highlight>
              </a:rPr>
              <a:t>A scalar implicature is a quantity implicature based on the use of an informationally weak term in an implicational scale.</a:t>
            </a:r>
            <a:endParaRPr sz="1400">
              <a:solidFill>
                <a:schemeClr val="dk1"/>
              </a:solidFill>
              <a:highlight>
                <a:srgbClr val="FFFFFF"/>
              </a:highlight>
            </a:endParaRPr>
          </a:p>
          <a:p>
            <a:pPr indent="0" lvl="0" marL="0" rtl="0" algn="l">
              <a:spcBef>
                <a:spcPts val="1200"/>
              </a:spcBef>
              <a:spcAft>
                <a:spcPts val="0"/>
              </a:spcAft>
              <a:buNone/>
            </a:pPr>
            <a:r>
              <a:rPr lang="ru" sz="1400">
                <a:solidFill>
                  <a:schemeClr val="dk1"/>
                </a:solidFill>
              </a:rPr>
              <a:t>Scale: SOME (less informative: some, all) -- ALL (more informative: all)</a:t>
            </a:r>
            <a:endParaRPr sz="1400">
              <a:solidFill>
                <a:schemeClr val="dk1"/>
              </a:solidFill>
            </a:endParaRPr>
          </a:p>
          <a:p>
            <a:pPr indent="0" lvl="0" marL="0" rtl="0" algn="l">
              <a:spcBef>
                <a:spcPts val="1200"/>
              </a:spcBef>
              <a:spcAft>
                <a:spcPts val="0"/>
              </a:spcAft>
              <a:buNone/>
            </a:pPr>
            <a:r>
              <a:rPr i="1" lang="ru" sz="1400">
                <a:solidFill>
                  <a:schemeClr val="dk1"/>
                </a:solidFill>
              </a:rPr>
              <a:t>The pianist played some Mozart sonatas</a:t>
            </a:r>
            <a:endParaRPr i="1" sz="1400">
              <a:solidFill>
                <a:schemeClr val="dk1"/>
              </a:solidFill>
            </a:endParaRPr>
          </a:p>
          <a:p>
            <a:pPr indent="0" lvl="0" marL="0" rtl="0" algn="l">
              <a:spcBef>
                <a:spcPts val="1200"/>
              </a:spcBef>
              <a:spcAft>
                <a:spcPts val="0"/>
              </a:spcAft>
              <a:buNone/>
            </a:pPr>
            <a:r>
              <a:rPr lang="ru" sz="1400">
                <a:solidFill>
                  <a:schemeClr val="dk1"/>
                </a:solidFill>
              </a:rPr>
              <a:t>More informative alternative utterance: </a:t>
            </a:r>
            <a:r>
              <a:rPr i="1" lang="ru" sz="1400">
                <a:solidFill>
                  <a:schemeClr val="dk1"/>
                </a:solidFill>
              </a:rPr>
              <a:t>The pianist played all Mozart sonatas</a:t>
            </a:r>
            <a:endParaRPr i="1" sz="1400">
              <a:solidFill>
                <a:schemeClr val="dk1"/>
              </a:solidFill>
            </a:endParaRPr>
          </a:p>
          <a:p>
            <a:pPr indent="0" lvl="0" marL="0" rtl="0" algn="l">
              <a:spcBef>
                <a:spcPts val="1200"/>
              </a:spcBef>
              <a:spcAft>
                <a:spcPts val="0"/>
              </a:spcAft>
              <a:buNone/>
            </a:pPr>
            <a:r>
              <a:rPr lang="ru" sz="1400">
                <a:solidFill>
                  <a:schemeClr val="dk1"/>
                </a:solidFill>
              </a:rPr>
              <a:t>Scalar implicature: </a:t>
            </a:r>
            <a:r>
              <a:rPr i="1" lang="ru" sz="1400">
                <a:solidFill>
                  <a:schemeClr val="dk1"/>
                </a:solidFill>
              </a:rPr>
              <a:t>The pianist did not play all Mozart sonatas</a:t>
            </a:r>
            <a:endParaRPr i="1" sz="1400">
              <a:solidFill>
                <a:schemeClr val="dk1"/>
              </a:solidFill>
            </a:endParaRPr>
          </a:p>
          <a:p>
            <a:pPr indent="0" lvl="0" marL="0" rtl="0" algn="l">
              <a:spcBef>
                <a:spcPts val="1200"/>
              </a:spcBef>
              <a:spcAft>
                <a:spcPts val="0"/>
              </a:spcAft>
              <a:buNone/>
            </a:pPr>
            <a:r>
              <a:t/>
            </a:r>
            <a:endParaRPr sz="1400">
              <a:solidFill>
                <a:schemeClr val="dk1"/>
              </a:solidFill>
            </a:endParaRPr>
          </a:p>
          <a:p>
            <a:pPr indent="0" lvl="0" marL="0" rtl="0" algn="l">
              <a:spcBef>
                <a:spcPts val="1200"/>
              </a:spcBef>
              <a:spcAft>
                <a:spcPts val="1200"/>
              </a:spcAft>
              <a:buNone/>
            </a:pPr>
            <a:r>
              <a:rPr lang="ru" sz="1400">
                <a:solidFill>
                  <a:schemeClr val="dk1"/>
                </a:solidFill>
              </a:rPr>
              <a:t>The choice by the </a:t>
            </a:r>
            <a:r>
              <a:rPr lang="ru" sz="1400">
                <a:solidFill>
                  <a:schemeClr val="dk1"/>
                </a:solidFill>
              </a:rPr>
              <a:t>speaker</a:t>
            </a:r>
            <a:r>
              <a:rPr lang="ru" sz="1400">
                <a:solidFill>
                  <a:schemeClr val="dk1"/>
                </a:solidFill>
              </a:rPr>
              <a:t> of a less informative utterance implies the negation of the more </a:t>
            </a:r>
            <a:r>
              <a:rPr lang="ru" sz="1400">
                <a:solidFill>
                  <a:schemeClr val="dk1"/>
                </a:solidFill>
              </a:rPr>
              <a:t>informative</a:t>
            </a:r>
            <a:r>
              <a:rPr lang="ru" sz="1400">
                <a:solidFill>
                  <a:schemeClr val="dk1"/>
                </a:solidFill>
              </a:rPr>
              <a:t> alternative (some = not all).</a:t>
            </a:r>
            <a:endParaRPr sz="14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203650"/>
            <a:ext cx="8520600" cy="540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Scalar implicatures</a:t>
            </a:r>
            <a:endParaRPr/>
          </a:p>
        </p:txBody>
      </p:sp>
      <p:sp>
        <p:nvSpPr>
          <p:cNvPr id="115" name="Google Shape;115;p23"/>
          <p:cNvSpPr txBox="1"/>
          <p:nvPr>
            <p:ph idx="1" type="body"/>
          </p:nvPr>
        </p:nvSpPr>
        <p:spPr>
          <a:xfrm>
            <a:off x="311700" y="744250"/>
            <a:ext cx="8520600" cy="3824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ru" sz="1400">
                <a:solidFill>
                  <a:schemeClr val="dk1"/>
                </a:solidFill>
                <a:highlight>
                  <a:srgbClr val="FFFFFF"/>
                </a:highlight>
              </a:rPr>
              <a:t>An implicational scale is a set of lexical items that are</a:t>
            </a:r>
            <a:endParaRPr sz="1400">
              <a:solidFill>
                <a:schemeClr val="dk1"/>
              </a:solidFill>
              <a:highlight>
                <a:srgbClr val="FFFFFF"/>
              </a:highlight>
            </a:endParaRPr>
          </a:p>
          <a:p>
            <a:pPr indent="-317500" lvl="0" marL="457200" rtl="0" algn="l">
              <a:spcBef>
                <a:spcPts val="1200"/>
              </a:spcBef>
              <a:spcAft>
                <a:spcPts val="0"/>
              </a:spcAft>
              <a:buClr>
                <a:schemeClr val="dk1"/>
              </a:buClr>
              <a:buSzPts val="1400"/>
              <a:buChar char="●"/>
            </a:pPr>
            <a:r>
              <a:rPr lang="ru" sz="1400">
                <a:solidFill>
                  <a:schemeClr val="dk1"/>
                </a:solidFill>
                <a:highlight>
                  <a:srgbClr val="FFFFFF"/>
                </a:highlight>
              </a:rPr>
              <a:t>of the same constituent category, and</a:t>
            </a:r>
            <a:endParaRPr sz="1400">
              <a:solidFill>
                <a:schemeClr val="dk1"/>
              </a:solidFill>
              <a:highlight>
                <a:srgbClr val="FFFFFF"/>
              </a:highlight>
            </a:endParaRPr>
          </a:p>
          <a:p>
            <a:pPr indent="-317500" lvl="0" marL="457200" rtl="0" algn="l">
              <a:spcBef>
                <a:spcPts val="0"/>
              </a:spcBef>
              <a:spcAft>
                <a:spcPts val="0"/>
              </a:spcAft>
              <a:buClr>
                <a:schemeClr val="dk1"/>
              </a:buClr>
              <a:buSzPts val="1400"/>
              <a:buChar char="●"/>
            </a:pPr>
            <a:r>
              <a:rPr lang="ru" sz="1400">
                <a:solidFill>
                  <a:schemeClr val="dk1"/>
                </a:solidFill>
                <a:highlight>
                  <a:srgbClr val="FFFFFF"/>
                </a:highlight>
              </a:rPr>
              <a:t>ordered in terms of their informativeness.</a:t>
            </a:r>
            <a:endParaRPr sz="1400">
              <a:solidFill>
                <a:schemeClr val="dk1"/>
              </a:solidFill>
              <a:highlight>
                <a:srgbClr val="FFFFFF"/>
              </a:highlight>
            </a:endParaRPr>
          </a:p>
          <a:p>
            <a:pPr indent="0" lvl="0" marL="0" rtl="0" algn="l">
              <a:spcBef>
                <a:spcPts val="1200"/>
              </a:spcBef>
              <a:spcAft>
                <a:spcPts val="0"/>
              </a:spcAft>
              <a:buNone/>
            </a:pPr>
            <a:r>
              <a:rPr lang="ru" sz="1400">
                <a:solidFill>
                  <a:schemeClr val="dk1"/>
                </a:solidFill>
                <a:highlight>
                  <a:srgbClr val="FFFFFF"/>
                </a:highlight>
              </a:rPr>
              <a:t>Any sentence including one item of the set entails all of the propositions expressed by similar sentences containing less informative items. In addition, in keeping with the quantity maxim, the use of an item in the scale creates scalar implicatures that disallow the propositions expressed by similar sentences that contain more informative items.</a:t>
            </a:r>
            <a:endParaRPr sz="1400">
              <a:solidFill>
                <a:schemeClr val="dk1"/>
              </a:solidFill>
              <a:highlight>
                <a:srgbClr val="FFFFFF"/>
              </a:highlight>
            </a:endParaRPr>
          </a:p>
          <a:p>
            <a:pPr indent="0" lvl="0" marL="0" rtl="0" algn="l">
              <a:spcBef>
                <a:spcPts val="1200"/>
              </a:spcBef>
              <a:spcAft>
                <a:spcPts val="0"/>
              </a:spcAft>
              <a:buNone/>
            </a:pPr>
            <a:r>
              <a:rPr lang="ru" sz="1400">
                <a:solidFill>
                  <a:schemeClr val="dk1"/>
                </a:solidFill>
              </a:rPr>
              <a:t>Examples: (English)</a:t>
            </a:r>
            <a:endParaRPr sz="1400">
              <a:solidFill>
                <a:schemeClr val="dk1"/>
              </a:solidFill>
            </a:endParaRPr>
          </a:p>
          <a:p>
            <a:pPr indent="-317500" lvl="0" marL="457200" rtl="0" algn="l">
              <a:spcBef>
                <a:spcPts val="1200"/>
              </a:spcBef>
              <a:spcAft>
                <a:spcPts val="0"/>
              </a:spcAft>
              <a:buClr>
                <a:schemeClr val="dk1"/>
              </a:buClr>
              <a:buSzPts val="1400"/>
              <a:buChar char="●"/>
            </a:pPr>
            <a:r>
              <a:rPr lang="ru" sz="1400">
                <a:solidFill>
                  <a:schemeClr val="dk1"/>
                </a:solidFill>
                <a:highlight>
                  <a:srgbClr val="FFFFFF"/>
                </a:highlight>
              </a:rPr>
              <a:t>{all, most, many, some}</a:t>
            </a:r>
            <a:endParaRPr sz="1400">
              <a:solidFill>
                <a:schemeClr val="dk1"/>
              </a:solidFill>
              <a:highlight>
                <a:srgbClr val="FFFFFF"/>
              </a:highlight>
            </a:endParaRPr>
          </a:p>
          <a:p>
            <a:pPr indent="-317500" lvl="0" marL="457200" rtl="0" algn="l">
              <a:spcBef>
                <a:spcPts val="0"/>
              </a:spcBef>
              <a:spcAft>
                <a:spcPts val="0"/>
              </a:spcAft>
              <a:buClr>
                <a:schemeClr val="dk1"/>
              </a:buClr>
              <a:buSzPts val="1400"/>
              <a:buChar char="●"/>
            </a:pPr>
            <a:r>
              <a:rPr lang="ru" sz="1400">
                <a:solidFill>
                  <a:schemeClr val="dk1"/>
                </a:solidFill>
                <a:highlight>
                  <a:srgbClr val="FFFFFF"/>
                </a:highlight>
              </a:rPr>
              <a:t>{always, often, sometimes}</a:t>
            </a:r>
            <a:endParaRPr sz="1400">
              <a:solidFill>
                <a:schemeClr val="dk1"/>
              </a:solidFill>
              <a:highlight>
                <a:srgbClr val="FFFFFF"/>
              </a:highlight>
            </a:endParaRPr>
          </a:p>
          <a:p>
            <a:pPr indent="-317500" lvl="0" marL="457200" rtl="0" algn="l">
              <a:spcBef>
                <a:spcPts val="0"/>
              </a:spcBef>
              <a:spcAft>
                <a:spcPts val="0"/>
              </a:spcAft>
              <a:buClr>
                <a:schemeClr val="dk1"/>
              </a:buClr>
              <a:buSzPts val="1400"/>
              <a:buChar char="●"/>
            </a:pPr>
            <a:r>
              <a:rPr lang="ru" sz="1400">
                <a:solidFill>
                  <a:schemeClr val="dk1"/>
                </a:solidFill>
                <a:highlight>
                  <a:srgbClr val="FFFFFF"/>
                </a:highlight>
              </a:rPr>
              <a:t>{succeed in, try to, want to}</a:t>
            </a:r>
            <a:endParaRPr sz="1400">
              <a:solidFill>
                <a:schemeClr val="dk1"/>
              </a:solidFill>
              <a:highlight>
                <a:srgbClr val="FFFFFF"/>
              </a:highlight>
            </a:endParaRPr>
          </a:p>
          <a:p>
            <a:pPr indent="-317500" lvl="0" marL="457200" rtl="0" algn="l">
              <a:spcBef>
                <a:spcPts val="0"/>
              </a:spcBef>
              <a:spcAft>
                <a:spcPts val="0"/>
              </a:spcAft>
              <a:buClr>
                <a:schemeClr val="dk1"/>
              </a:buClr>
              <a:buSzPts val="1400"/>
              <a:buChar char="●"/>
            </a:pPr>
            <a:r>
              <a:rPr lang="ru" sz="1400">
                <a:solidFill>
                  <a:schemeClr val="dk1"/>
                </a:solidFill>
                <a:highlight>
                  <a:srgbClr val="FFFFFF"/>
                </a:highlight>
              </a:rPr>
              <a:t>{certain, probable, possible}</a:t>
            </a:r>
            <a:endParaRPr sz="1400">
              <a:solidFill>
                <a:schemeClr val="dk1"/>
              </a:solidFill>
              <a:highlight>
                <a:srgbClr val="FFFFFF"/>
              </a:highlight>
            </a:endParaRPr>
          </a:p>
          <a:p>
            <a:pPr indent="0" lvl="0" marL="0" rtl="0" algn="l">
              <a:spcBef>
                <a:spcPts val="1200"/>
              </a:spcBef>
              <a:spcAft>
                <a:spcPts val="0"/>
              </a:spcAft>
              <a:buNone/>
            </a:pPr>
            <a:r>
              <a:rPr lang="ru" sz="1400">
                <a:solidFill>
                  <a:schemeClr val="dk1"/>
                </a:solidFill>
                <a:highlight>
                  <a:srgbClr val="FFFFFF"/>
                </a:highlight>
              </a:rPr>
              <a:t>Can you think of more examples for English? Can you think of examples for other languages? Do you predict the scales to be universal or language-specific? What is your hunch?</a:t>
            </a:r>
            <a:endParaRPr sz="1400">
              <a:solidFill>
                <a:schemeClr val="dk1"/>
              </a:solidFill>
              <a:highlight>
                <a:srgbClr val="FFFFFF"/>
              </a:highlight>
            </a:endParaRPr>
          </a:p>
          <a:p>
            <a:pPr indent="0" lvl="0" marL="0" rtl="0" algn="l">
              <a:spcBef>
                <a:spcPts val="1200"/>
              </a:spcBef>
              <a:spcAft>
                <a:spcPts val="1200"/>
              </a:spcAft>
              <a:buNone/>
            </a:pPr>
            <a:r>
              <a:t/>
            </a:r>
            <a:endParaRPr sz="1400">
              <a:solidFill>
                <a:schemeClr val="dk1"/>
              </a:solidFill>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2400"/>
              </a:spcBef>
              <a:spcAft>
                <a:spcPts val="0"/>
              </a:spcAft>
              <a:buClr>
                <a:schemeClr val="dk1"/>
              </a:buClr>
              <a:buSzPct val="47826"/>
              <a:buFont typeface="Arial"/>
              <a:buNone/>
            </a:pPr>
            <a:r>
              <a:rPr b="1" lang="ru" sz="2300"/>
              <a:t>The Rational Speech Act framework</a:t>
            </a:r>
            <a:endParaRPr b="1" sz="2300"/>
          </a:p>
          <a:p>
            <a:pPr indent="0" lvl="0" marL="0" rtl="0" algn="l">
              <a:spcBef>
                <a:spcPts val="600"/>
              </a:spcBef>
              <a:spcAft>
                <a:spcPts val="0"/>
              </a:spcAft>
              <a:buNone/>
            </a:pPr>
            <a:r>
              <a:t/>
            </a:r>
            <a:endParaRPr/>
          </a:p>
        </p:txBody>
      </p:sp>
      <p:sp>
        <p:nvSpPr>
          <p:cNvPr id="121" name="Google Shape;121;p24"/>
          <p:cNvSpPr txBox="1"/>
          <p:nvPr>
            <p:ph idx="1" type="body"/>
          </p:nvPr>
        </p:nvSpPr>
        <p:spPr>
          <a:xfrm>
            <a:off x="311700" y="1152475"/>
            <a:ext cx="8520600" cy="3416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t/>
            </a:r>
            <a:endParaRPr>
              <a:solidFill>
                <a:schemeClr val="dk1"/>
              </a:solidFill>
            </a:endParaRPr>
          </a:p>
          <a:p>
            <a:pPr indent="-342900" lvl="0" marL="457200" rtl="0" algn="l">
              <a:spcBef>
                <a:spcPts val="1200"/>
              </a:spcBef>
              <a:spcAft>
                <a:spcPts val="0"/>
              </a:spcAft>
              <a:buClr>
                <a:schemeClr val="dk1"/>
              </a:buClr>
              <a:buSzPts val="1800"/>
              <a:buChar char="-"/>
            </a:pPr>
            <a:r>
              <a:rPr b="1" lang="ru">
                <a:solidFill>
                  <a:schemeClr val="dk1"/>
                </a:solidFill>
              </a:rPr>
              <a:t>pragmatics</a:t>
            </a:r>
            <a:r>
              <a:rPr lang="ru">
                <a:solidFill>
                  <a:schemeClr val="dk1"/>
                </a:solidFill>
              </a:rPr>
              <a:t>: speakers and listeners reason about each other’s reasoning about the literal interpretation of utterances</a:t>
            </a:r>
            <a:endParaRPr>
              <a:solidFill>
                <a:schemeClr val="dk1"/>
              </a:solidFill>
            </a:endParaRPr>
          </a:p>
          <a:p>
            <a:pPr indent="-342900" lvl="0" marL="457200" rtl="0" algn="l">
              <a:spcBef>
                <a:spcPts val="0"/>
              </a:spcBef>
              <a:spcAft>
                <a:spcPts val="0"/>
              </a:spcAft>
              <a:buClr>
                <a:schemeClr val="dk1"/>
              </a:buClr>
              <a:buSzPts val="1800"/>
              <a:buChar char="-"/>
            </a:pPr>
            <a:r>
              <a:rPr b="1" lang="ru">
                <a:solidFill>
                  <a:schemeClr val="dk1"/>
                </a:solidFill>
              </a:rPr>
              <a:t>modeling</a:t>
            </a:r>
            <a:endParaRPr b="1">
              <a:solidFill>
                <a:schemeClr val="dk1"/>
              </a:solidFill>
            </a:endParaRPr>
          </a:p>
          <a:p>
            <a:pPr indent="-342900" lvl="0" marL="457200" rtl="0" algn="l">
              <a:spcBef>
                <a:spcPts val="0"/>
              </a:spcBef>
              <a:spcAft>
                <a:spcPts val="0"/>
              </a:spcAft>
              <a:buClr>
                <a:schemeClr val="dk1"/>
              </a:buClr>
              <a:buSzPts val="1800"/>
              <a:buChar char="-"/>
            </a:pPr>
            <a:r>
              <a:rPr b="1" lang="ru">
                <a:solidFill>
                  <a:schemeClr val="dk1"/>
                </a:solidFill>
              </a:rPr>
              <a:t>probabilistic approach</a:t>
            </a:r>
            <a:endParaRPr b="1">
              <a:solidFill>
                <a:schemeClr val="dk1"/>
              </a:solidFill>
            </a:endParaRPr>
          </a:p>
          <a:p>
            <a:pPr indent="-342900" lvl="0" marL="457200" rtl="0" algn="l">
              <a:spcBef>
                <a:spcPts val="0"/>
              </a:spcBef>
              <a:spcAft>
                <a:spcPts val="0"/>
              </a:spcAft>
              <a:buClr>
                <a:schemeClr val="dk1"/>
              </a:buClr>
              <a:buSzPts val="1800"/>
              <a:buChar char="-"/>
            </a:pPr>
            <a:r>
              <a:rPr b="1" lang="ru">
                <a:solidFill>
                  <a:schemeClr val="dk1"/>
                </a:solidFill>
              </a:rPr>
              <a:t>general theory of communication</a:t>
            </a:r>
            <a:r>
              <a:rPr lang="ru">
                <a:solidFill>
                  <a:schemeClr val="dk1"/>
                </a:solidFill>
              </a:rPr>
              <a:t> that can be used for modeling </a:t>
            </a:r>
            <a:r>
              <a:rPr b="1" lang="ru">
                <a:solidFill>
                  <a:schemeClr val="dk1"/>
                </a:solidFill>
              </a:rPr>
              <a:t>complex phenomena</a:t>
            </a:r>
            <a:r>
              <a:rPr lang="ru">
                <a:solidFill>
                  <a:schemeClr val="dk1"/>
                </a:solidFill>
              </a:rPr>
              <a:t>, like metaphor (</a:t>
            </a:r>
            <a:r>
              <a:rPr lang="ru" u="sng">
                <a:solidFill>
                  <a:schemeClr val="dk1"/>
                </a:solidFill>
                <a:highlight>
                  <a:srgbClr val="FFFFFF"/>
                </a:highlight>
                <a:hlinkClick r:id="rId3">
                  <a:extLst>
                    <a:ext uri="{A12FA001-AC4F-418D-AE19-62706E023703}">
                      <ahyp:hlinkClr val="tx"/>
                    </a:ext>
                  </a:extLst>
                </a:hlinkClick>
              </a:rPr>
              <a:t>Kao et al., 2014</a:t>
            </a:r>
            <a:r>
              <a:rPr lang="ru">
                <a:solidFill>
                  <a:schemeClr val="dk1"/>
                </a:solidFill>
                <a:highlight>
                  <a:srgbClr val="FFFFFF"/>
                </a:highlight>
              </a:rPr>
              <a:t>), hyperbole (</a:t>
            </a:r>
            <a:r>
              <a:rPr lang="ru" u="sng">
                <a:solidFill>
                  <a:schemeClr val="dk1"/>
                </a:solidFill>
                <a:highlight>
                  <a:srgbClr val="FFFFFF"/>
                </a:highlight>
                <a:hlinkClick r:id="rId4">
                  <a:extLst>
                    <a:ext uri="{A12FA001-AC4F-418D-AE19-62706E023703}">
                      <ahyp:hlinkClr val="tx"/>
                    </a:ext>
                  </a:extLst>
                </a:hlinkClick>
              </a:rPr>
              <a:t>Kao et al., 2014</a:t>
            </a:r>
            <a:r>
              <a:rPr lang="ru">
                <a:solidFill>
                  <a:schemeClr val="dk1"/>
                </a:solidFill>
                <a:highlight>
                  <a:srgbClr val="FFFFFF"/>
                </a:highlight>
              </a:rPr>
              <a:t>), degree semantics  (</a:t>
            </a:r>
            <a:r>
              <a:rPr lang="ru" u="sng">
                <a:solidFill>
                  <a:schemeClr val="dk1"/>
                </a:solidFill>
                <a:highlight>
                  <a:srgbClr val="FFFFFF"/>
                </a:highlight>
                <a:hlinkClick r:id="rId5">
                  <a:extLst>
                    <a:ext uri="{A12FA001-AC4F-418D-AE19-62706E023703}">
                      <ahyp:hlinkClr val="tx"/>
                    </a:ext>
                  </a:extLst>
                </a:hlinkClick>
              </a:rPr>
              <a:t>Lassiter and Goodman, 2013</a:t>
            </a:r>
            <a:r>
              <a:rPr lang="ru">
                <a:solidFill>
                  <a:schemeClr val="dk1"/>
                </a:solidFill>
                <a:highlight>
                  <a:srgbClr val="FFFFFF"/>
                </a:highlight>
              </a:rPr>
              <a:t>)</a:t>
            </a: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2400"/>
              </a:spcBef>
              <a:spcAft>
                <a:spcPts val="600"/>
              </a:spcAft>
              <a:buClr>
                <a:schemeClr val="dk1"/>
              </a:buClr>
              <a:buSzPct val="47826"/>
              <a:buFont typeface="Arial"/>
              <a:buNone/>
            </a:pPr>
            <a:r>
              <a:rPr b="1" lang="ru" sz="2300"/>
              <a:t>The Rational Speech Act framework</a:t>
            </a:r>
            <a:endParaRPr/>
          </a:p>
        </p:txBody>
      </p:sp>
      <p:sp>
        <p:nvSpPr>
          <p:cNvPr id="127" name="Google Shape;127;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317182" lvl="0" marL="457200" rtl="0" algn="l">
              <a:lnSpc>
                <a:spcPct val="120000"/>
              </a:lnSpc>
              <a:spcBef>
                <a:spcPts val="0"/>
              </a:spcBef>
              <a:spcAft>
                <a:spcPts val="0"/>
              </a:spcAft>
              <a:buClr>
                <a:schemeClr val="dk1"/>
              </a:buClr>
              <a:buSzPct val="100000"/>
              <a:buChar char="-"/>
            </a:pPr>
            <a:r>
              <a:rPr lang="ru">
                <a:solidFill>
                  <a:schemeClr val="dk1"/>
                </a:solidFill>
              </a:rPr>
              <a:t>communication as </a:t>
            </a:r>
            <a:r>
              <a:rPr b="1" lang="ru">
                <a:solidFill>
                  <a:schemeClr val="dk1"/>
                </a:solidFill>
              </a:rPr>
              <a:t>recursive reasoning</a:t>
            </a:r>
            <a:r>
              <a:rPr lang="ru">
                <a:solidFill>
                  <a:schemeClr val="dk1"/>
                </a:solidFill>
              </a:rPr>
              <a:t> between a speaker and a listener</a:t>
            </a:r>
            <a:endParaRPr>
              <a:solidFill>
                <a:schemeClr val="dk1"/>
              </a:solidFill>
            </a:endParaRPr>
          </a:p>
          <a:p>
            <a:pPr indent="0" lvl="0" marL="457200" rtl="0" algn="l">
              <a:lnSpc>
                <a:spcPct val="120000"/>
              </a:lnSpc>
              <a:spcBef>
                <a:spcPts val="0"/>
              </a:spcBef>
              <a:spcAft>
                <a:spcPts val="0"/>
              </a:spcAft>
              <a:buNone/>
            </a:pPr>
            <a:r>
              <a:t/>
            </a:r>
            <a:endParaRPr>
              <a:solidFill>
                <a:schemeClr val="dk1"/>
              </a:solidFill>
            </a:endParaRPr>
          </a:p>
          <a:p>
            <a:pPr indent="-317182" lvl="0" marL="457200" rtl="0" algn="l">
              <a:lnSpc>
                <a:spcPct val="120000"/>
              </a:lnSpc>
              <a:spcBef>
                <a:spcPts val="0"/>
              </a:spcBef>
              <a:spcAft>
                <a:spcPts val="0"/>
              </a:spcAft>
              <a:buClr>
                <a:schemeClr val="dk1"/>
              </a:buClr>
              <a:buSzPct val="100000"/>
              <a:buChar char="-"/>
            </a:pPr>
            <a:r>
              <a:rPr lang="ru">
                <a:solidFill>
                  <a:schemeClr val="dk1"/>
                </a:solidFill>
              </a:rPr>
              <a:t>t</a:t>
            </a:r>
            <a:r>
              <a:rPr lang="ru">
                <a:solidFill>
                  <a:schemeClr val="dk1"/>
                </a:solidFill>
              </a:rPr>
              <a:t>he listener interprets the speaker’s utterance by reasoning about a cooperative speaker trying to inform a naive listener about some state of affairs</a:t>
            </a:r>
            <a:endParaRPr>
              <a:solidFill>
                <a:schemeClr val="dk1"/>
              </a:solidFill>
            </a:endParaRPr>
          </a:p>
          <a:p>
            <a:pPr indent="0" lvl="0" marL="457200" rtl="0" algn="l">
              <a:lnSpc>
                <a:spcPct val="120000"/>
              </a:lnSpc>
              <a:spcBef>
                <a:spcPts val="0"/>
              </a:spcBef>
              <a:spcAft>
                <a:spcPts val="0"/>
              </a:spcAft>
              <a:buNone/>
            </a:pPr>
            <a:r>
              <a:t/>
            </a:r>
            <a:endParaRPr>
              <a:solidFill>
                <a:schemeClr val="dk1"/>
              </a:solidFill>
            </a:endParaRPr>
          </a:p>
          <a:p>
            <a:pPr indent="-317182" lvl="0" marL="457200" rtl="0" algn="l">
              <a:lnSpc>
                <a:spcPct val="120000"/>
              </a:lnSpc>
              <a:spcBef>
                <a:spcPts val="0"/>
              </a:spcBef>
              <a:spcAft>
                <a:spcPts val="0"/>
              </a:spcAft>
              <a:buClr>
                <a:schemeClr val="dk1"/>
              </a:buClr>
              <a:buSzPct val="100000"/>
              <a:buChar char="-"/>
            </a:pPr>
            <a:r>
              <a:rPr lang="ru">
                <a:solidFill>
                  <a:schemeClr val="dk1"/>
                </a:solidFill>
              </a:rPr>
              <a:t>u</a:t>
            </a:r>
            <a:r>
              <a:rPr lang="ru">
                <a:solidFill>
                  <a:schemeClr val="dk1"/>
                </a:solidFill>
              </a:rPr>
              <a:t>sing Bayesian inference, the listener reasons about what the state of the world is likely to be given that a speaker produced some utterance, knowing that the speaker is reasoning about how a listener is most likely to interpret that utterance</a:t>
            </a:r>
            <a:endParaRPr>
              <a:solidFill>
                <a:schemeClr val="dk1"/>
              </a:solidFill>
            </a:endParaRPr>
          </a:p>
          <a:p>
            <a:pPr indent="0" lvl="0" marL="457200" rtl="0" algn="l">
              <a:lnSpc>
                <a:spcPct val="120000"/>
              </a:lnSpc>
              <a:spcBef>
                <a:spcPts val="0"/>
              </a:spcBef>
              <a:spcAft>
                <a:spcPts val="0"/>
              </a:spcAft>
              <a:buNone/>
            </a:pPr>
            <a:r>
              <a:t/>
            </a:r>
            <a:endParaRPr>
              <a:solidFill>
                <a:schemeClr val="dk1"/>
              </a:solidFill>
            </a:endParaRPr>
          </a:p>
          <a:p>
            <a:pPr indent="-312261" lvl="0" marL="457200" rtl="0" algn="l">
              <a:lnSpc>
                <a:spcPct val="120000"/>
              </a:lnSpc>
              <a:spcBef>
                <a:spcPts val="0"/>
              </a:spcBef>
              <a:spcAft>
                <a:spcPts val="0"/>
              </a:spcAft>
              <a:buClr>
                <a:schemeClr val="dk1"/>
              </a:buClr>
              <a:buSzPct val="100000"/>
              <a:buChar char="-"/>
            </a:pPr>
            <a:r>
              <a:rPr lang="ru" sz="1700">
                <a:solidFill>
                  <a:schemeClr val="dk1"/>
                </a:solidFill>
              </a:rPr>
              <a:t>thus, we have (at least) three levels of inference: at the top, the sophisticated, </a:t>
            </a:r>
            <a:r>
              <a:rPr b="1" lang="ru" sz="1700">
                <a:solidFill>
                  <a:schemeClr val="dk1"/>
                </a:solidFill>
              </a:rPr>
              <a:t>pragmatic listener</a:t>
            </a:r>
            <a:r>
              <a:rPr lang="ru" sz="1700">
                <a:solidFill>
                  <a:schemeClr val="dk1"/>
                </a:solidFill>
              </a:rPr>
              <a:t> </a:t>
            </a:r>
            <a:r>
              <a:rPr i="1" lang="ru" sz="1700">
                <a:solidFill>
                  <a:schemeClr val="dk1"/>
                </a:solidFill>
              </a:rPr>
              <a:t>L1 </a:t>
            </a:r>
            <a:r>
              <a:rPr lang="ru" sz="1700">
                <a:solidFill>
                  <a:schemeClr val="dk1"/>
                </a:solidFill>
              </a:rPr>
              <a:t>reasons about the </a:t>
            </a:r>
            <a:r>
              <a:rPr b="1" lang="ru" sz="1700">
                <a:solidFill>
                  <a:schemeClr val="dk1"/>
                </a:solidFill>
              </a:rPr>
              <a:t>pragmatic speaker</a:t>
            </a:r>
            <a:r>
              <a:rPr lang="ru" sz="1700">
                <a:solidFill>
                  <a:schemeClr val="dk1"/>
                </a:solidFill>
              </a:rPr>
              <a:t> </a:t>
            </a:r>
            <a:r>
              <a:rPr i="1" lang="ru" sz="1700">
                <a:solidFill>
                  <a:schemeClr val="dk1"/>
                </a:solidFill>
              </a:rPr>
              <a:t>S1</a:t>
            </a:r>
            <a:r>
              <a:rPr lang="ru" sz="1700">
                <a:solidFill>
                  <a:schemeClr val="dk1"/>
                </a:solidFill>
              </a:rPr>
              <a:t> and infers the state of the world </a:t>
            </a:r>
            <a:r>
              <a:rPr i="1" lang="ru" sz="1700">
                <a:solidFill>
                  <a:schemeClr val="dk1"/>
                </a:solidFill>
              </a:rPr>
              <a:t>s</a:t>
            </a:r>
            <a:r>
              <a:rPr lang="ru" sz="1700">
                <a:solidFill>
                  <a:schemeClr val="dk1"/>
                </a:solidFill>
              </a:rPr>
              <a:t> given that the speaker chose to produce the utterance</a:t>
            </a:r>
            <a:r>
              <a:rPr i="1" lang="ru" sz="1700">
                <a:solidFill>
                  <a:schemeClr val="dk1"/>
                </a:solidFill>
              </a:rPr>
              <a:t> u</a:t>
            </a:r>
            <a:r>
              <a:rPr lang="ru" sz="1700">
                <a:solidFill>
                  <a:schemeClr val="dk1"/>
                </a:solidFill>
              </a:rPr>
              <a:t>; the speaker chooses </a:t>
            </a:r>
            <a:r>
              <a:rPr i="1" lang="ru" sz="1700">
                <a:solidFill>
                  <a:schemeClr val="dk1"/>
                </a:solidFill>
              </a:rPr>
              <a:t>u</a:t>
            </a:r>
            <a:r>
              <a:rPr lang="ru" sz="1700">
                <a:solidFill>
                  <a:schemeClr val="dk1"/>
                </a:solidFill>
              </a:rPr>
              <a:t> by maximizing the probability that a naive, </a:t>
            </a:r>
            <a:r>
              <a:rPr b="1" lang="ru" sz="1700">
                <a:solidFill>
                  <a:schemeClr val="dk1"/>
                </a:solidFill>
              </a:rPr>
              <a:t>literal listener</a:t>
            </a:r>
            <a:r>
              <a:rPr lang="ru" sz="1700">
                <a:solidFill>
                  <a:schemeClr val="dk1"/>
                </a:solidFill>
              </a:rPr>
              <a:t>, </a:t>
            </a:r>
            <a:r>
              <a:rPr i="1" lang="ru" sz="1700">
                <a:solidFill>
                  <a:schemeClr val="dk1"/>
                </a:solidFill>
              </a:rPr>
              <a:t>L0</a:t>
            </a:r>
            <a:r>
              <a:rPr lang="ru" sz="1700">
                <a:solidFill>
                  <a:schemeClr val="dk1"/>
                </a:solidFill>
              </a:rPr>
              <a:t> would correctly infer the state of the world </a:t>
            </a:r>
            <a:r>
              <a:rPr i="1" lang="ru" sz="1700">
                <a:solidFill>
                  <a:schemeClr val="dk1"/>
                </a:solidFill>
              </a:rPr>
              <a:t>s</a:t>
            </a:r>
            <a:r>
              <a:rPr lang="ru" sz="1700">
                <a:solidFill>
                  <a:schemeClr val="dk1"/>
                </a:solidFill>
              </a:rPr>
              <a:t> given the literal meaning of </a:t>
            </a:r>
            <a:r>
              <a:rPr i="1" lang="ru" sz="1700">
                <a:solidFill>
                  <a:schemeClr val="dk1"/>
                </a:solidFill>
              </a:rPr>
              <a:t>u</a:t>
            </a:r>
            <a:endParaRPr i="1" sz="1700">
              <a:solidFill>
                <a:schemeClr val="dk1"/>
              </a:solidFill>
            </a:endParaRPr>
          </a:p>
          <a:p>
            <a:pPr indent="0" lvl="0" marL="0" rtl="0" algn="l">
              <a:lnSpc>
                <a:spcPct val="120000"/>
              </a:lnSpc>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A vanilla RSA model</a:t>
            </a:r>
            <a:endParaRPr b="1"/>
          </a:p>
        </p:txBody>
      </p:sp>
      <p:sp>
        <p:nvSpPr>
          <p:cNvPr id="133" name="Google Shape;133;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1100">
                <a:solidFill>
                  <a:schemeClr val="dk1"/>
                </a:solidFill>
                <a:highlight>
                  <a:srgbClr val="FFFFFF"/>
                </a:highlight>
                <a:latin typeface="Roboto"/>
                <a:ea typeface="Roboto"/>
                <a:cs typeface="Roboto"/>
                <a:sym typeface="Roboto"/>
              </a:rPr>
              <a:t> </a:t>
            </a:r>
            <a:r>
              <a:rPr lang="ru" u="sng">
                <a:solidFill>
                  <a:schemeClr val="hlink"/>
                </a:solidFill>
                <a:highlight>
                  <a:srgbClr val="FFFFFF"/>
                </a:highlight>
                <a:hlinkClick r:id="rId3"/>
              </a:rPr>
              <a:t>Frank and Goodman (2012)</a:t>
            </a:r>
            <a:endParaRPr/>
          </a:p>
          <a:p>
            <a:pPr indent="0" lvl="0" marL="0" rtl="0" algn="l">
              <a:spcBef>
                <a:spcPts val="1200"/>
              </a:spcBef>
              <a:spcAft>
                <a:spcPts val="0"/>
              </a:spcAft>
              <a:buNone/>
            </a:pPr>
            <a:r>
              <a:rPr lang="ru" sz="1500">
                <a:solidFill>
                  <a:schemeClr val="dk1"/>
                </a:solidFill>
              </a:rPr>
              <a:t>In a </a:t>
            </a:r>
            <a:r>
              <a:rPr b="1" lang="ru" sz="1500">
                <a:solidFill>
                  <a:schemeClr val="dk1"/>
                </a:solidFill>
              </a:rPr>
              <a:t>reference game</a:t>
            </a:r>
            <a:r>
              <a:rPr lang="ru" sz="1500">
                <a:solidFill>
                  <a:schemeClr val="dk1"/>
                </a:solidFill>
              </a:rPr>
              <a:t>, a speaker wants to refer to one of the given objects</a:t>
            </a:r>
            <a:endParaRPr sz="22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34" name="Google Shape;134;p26"/>
          <p:cNvSpPr/>
          <p:nvPr/>
        </p:nvSpPr>
        <p:spPr>
          <a:xfrm>
            <a:off x="2041275" y="2941050"/>
            <a:ext cx="1289100" cy="12891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6"/>
          <p:cNvSpPr/>
          <p:nvPr/>
        </p:nvSpPr>
        <p:spPr>
          <a:xfrm>
            <a:off x="3693100" y="2941050"/>
            <a:ext cx="1289100" cy="12891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6"/>
          <p:cNvSpPr/>
          <p:nvPr/>
        </p:nvSpPr>
        <p:spPr>
          <a:xfrm>
            <a:off x="5344925" y="2941050"/>
            <a:ext cx="1289100" cy="12891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ru"/>
              <a:t>A vanilla RSA model</a:t>
            </a:r>
            <a:endParaRPr/>
          </a:p>
          <a:p>
            <a:pPr indent="0" lvl="0" marL="0" rtl="0" algn="l">
              <a:spcBef>
                <a:spcPts val="0"/>
              </a:spcBef>
              <a:spcAft>
                <a:spcPts val="0"/>
              </a:spcAft>
              <a:buNone/>
            </a:pPr>
            <a:r>
              <a:t/>
            </a:r>
            <a:endParaRPr/>
          </a:p>
        </p:txBody>
      </p:sp>
      <p:sp>
        <p:nvSpPr>
          <p:cNvPr id="142" name="Google Shape;142;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ru">
                <a:solidFill>
                  <a:schemeClr val="dk1"/>
                </a:solidFill>
                <a:highlight>
                  <a:srgbClr val="FFFFFF"/>
                </a:highlight>
              </a:rPr>
              <a:t>Set of world states</a:t>
            </a:r>
            <a:r>
              <a:rPr lang="ru">
                <a:solidFill>
                  <a:schemeClr val="dk1"/>
                </a:solidFill>
                <a:highlight>
                  <a:srgbClr val="FFFFFF"/>
                </a:highlight>
              </a:rPr>
              <a:t>:</a:t>
            </a:r>
            <a:endParaRPr>
              <a:solidFill>
                <a:schemeClr val="dk1"/>
              </a:solidFill>
              <a:highlight>
                <a:srgbClr val="FFFFFF"/>
              </a:highlight>
            </a:endParaRPr>
          </a:p>
          <a:p>
            <a:pPr indent="0" lvl="0" marL="0" rtl="0" algn="l">
              <a:spcBef>
                <a:spcPts val="1200"/>
              </a:spcBef>
              <a:spcAft>
                <a:spcPts val="0"/>
              </a:spcAft>
              <a:buNone/>
            </a:pPr>
            <a:r>
              <a:rPr lang="ru">
                <a:solidFill>
                  <a:schemeClr val="dk1"/>
                </a:solidFill>
                <a:highlight>
                  <a:srgbClr val="FFFFFF"/>
                </a:highlight>
              </a:rPr>
              <a:t>S = {blue-square, blue-circle, green-square}</a:t>
            </a:r>
            <a:endParaRPr>
              <a:solidFill>
                <a:schemeClr val="dk1"/>
              </a:solidFill>
              <a:highlight>
                <a:srgbClr val="FFFFFF"/>
              </a:highlight>
            </a:endParaRPr>
          </a:p>
          <a:p>
            <a:pPr indent="0" lvl="0" marL="0" rtl="0" algn="l">
              <a:spcBef>
                <a:spcPts val="1200"/>
              </a:spcBef>
              <a:spcAft>
                <a:spcPts val="0"/>
              </a:spcAft>
              <a:buNone/>
            </a:pPr>
            <a:r>
              <a:rPr b="1" lang="ru">
                <a:solidFill>
                  <a:schemeClr val="dk1"/>
                </a:solidFill>
                <a:highlight>
                  <a:srgbClr val="FFFFFF"/>
                </a:highlight>
              </a:rPr>
              <a:t>Set of utterances</a:t>
            </a:r>
            <a:r>
              <a:rPr lang="ru">
                <a:solidFill>
                  <a:schemeClr val="dk1"/>
                </a:solidFill>
                <a:highlight>
                  <a:srgbClr val="FFFFFF"/>
                </a:highlight>
              </a:rPr>
              <a:t>:</a:t>
            </a:r>
            <a:endParaRPr>
              <a:solidFill>
                <a:schemeClr val="dk1"/>
              </a:solidFill>
              <a:highlight>
                <a:srgbClr val="FFFFFF"/>
              </a:highlight>
            </a:endParaRPr>
          </a:p>
          <a:p>
            <a:pPr indent="0" lvl="0" marL="0" rtl="0" algn="l">
              <a:spcBef>
                <a:spcPts val="1200"/>
              </a:spcBef>
              <a:spcAft>
                <a:spcPts val="1200"/>
              </a:spcAft>
              <a:buNone/>
            </a:pPr>
            <a:r>
              <a:rPr lang="ru">
                <a:solidFill>
                  <a:schemeClr val="dk1"/>
                </a:solidFill>
                <a:highlight>
                  <a:srgbClr val="FFFFFF"/>
                </a:highlight>
              </a:rPr>
              <a:t>U = {“square", “circle", “green", “blue"}</a:t>
            </a:r>
            <a:endParaRPr>
              <a:solidFill>
                <a:schemeClr val="dk1"/>
              </a:solidFill>
              <a:highlight>
                <a:srgbClr val="FFFFFF"/>
              </a:highlight>
            </a:endParaRPr>
          </a:p>
        </p:txBody>
      </p:sp>
      <p:pic>
        <p:nvPicPr>
          <p:cNvPr id="143" name="Google Shape;143;p27"/>
          <p:cNvPicPr preferRelativeResize="0"/>
          <p:nvPr/>
        </p:nvPicPr>
        <p:blipFill>
          <a:blip r:embed="rId3">
            <a:alphaModFix/>
          </a:blip>
          <a:stretch>
            <a:fillRect/>
          </a:stretch>
        </p:blipFill>
        <p:spPr>
          <a:xfrm>
            <a:off x="926625" y="3176575"/>
            <a:ext cx="6687900" cy="1805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Literal Listener </a:t>
            </a:r>
            <a:r>
              <a:rPr b="1" i="1" lang="ru"/>
              <a:t>L0</a:t>
            </a:r>
            <a:endParaRPr b="1" i="1"/>
          </a:p>
        </p:txBody>
      </p:sp>
      <p:sp>
        <p:nvSpPr>
          <p:cNvPr id="149" name="Google Shape;149;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sz="1500">
                <a:solidFill>
                  <a:schemeClr val="dk1"/>
                </a:solidFill>
              </a:rPr>
              <a:t>The naive, literal listener </a:t>
            </a:r>
            <a:r>
              <a:rPr i="1" lang="ru" sz="1500">
                <a:solidFill>
                  <a:schemeClr val="dk1"/>
                </a:solidFill>
              </a:rPr>
              <a:t>L0 </a:t>
            </a:r>
            <a:r>
              <a:rPr lang="ru" sz="1500">
                <a:solidFill>
                  <a:schemeClr val="dk1"/>
                </a:solidFill>
              </a:rPr>
              <a:t>interprets an utterance according to its meaning</a:t>
            </a:r>
            <a:r>
              <a:rPr lang="ru" sz="1500">
                <a:solidFill>
                  <a:schemeClr val="dk1"/>
                </a:solidFill>
              </a:rPr>
              <a:t>: she </a:t>
            </a:r>
            <a:r>
              <a:rPr lang="ru" sz="1500">
                <a:solidFill>
                  <a:schemeClr val="dk1"/>
                </a:solidFill>
              </a:rPr>
              <a:t>computes the probability of</a:t>
            </a:r>
            <a:r>
              <a:rPr lang="ru" sz="1500">
                <a:solidFill>
                  <a:schemeClr val="dk1"/>
                </a:solidFill>
              </a:rPr>
              <a:t> s (state) given u (utterance) </a:t>
            </a:r>
            <a:r>
              <a:rPr lang="ru" sz="1500">
                <a:solidFill>
                  <a:schemeClr val="dk1"/>
                </a:solidFill>
              </a:rPr>
              <a:t>according to the semantics of </a:t>
            </a:r>
            <a:r>
              <a:rPr i="1" lang="ru" sz="1500">
                <a:solidFill>
                  <a:schemeClr val="dk1"/>
                </a:solidFill>
              </a:rPr>
              <a:t>u </a:t>
            </a:r>
            <a:r>
              <a:rPr lang="ru" sz="1500">
                <a:solidFill>
                  <a:schemeClr val="dk1"/>
                </a:solidFill>
              </a:rPr>
              <a:t>and the prior probability of </a:t>
            </a:r>
            <a:r>
              <a:rPr i="1" lang="ru" sz="1500">
                <a:solidFill>
                  <a:schemeClr val="dk1"/>
                </a:solidFill>
              </a:rPr>
              <a:t>s</a:t>
            </a:r>
            <a:endParaRPr sz="1500">
              <a:solidFill>
                <a:schemeClr val="dk1"/>
              </a:solidFill>
            </a:endParaRPr>
          </a:p>
          <a:p>
            <a:pPr indent="0" lvl="0" marL="0" rtl="0" algn="l">
              <a:spcBef>
                <a:spcPts val="1200"/>
              </a:spcBef>
              <a:spcAft>
                <a:spcPts val="0"/>
              </a:spcAft>
              <a:buNone/>
            </a:pPr>
            <a:r>
              <a:rPr lang="ru" sz="1500">
                <a:solidFill>
                  <a:schemeClr val="dk1"/>
                </a:solidFill>
              </a:rPr>
              <a:t>For example, the utterance “blue” is true of states “</a:t>
            </a:r>
            <a:r>
              <a:rPr lang="ru" sz="1500">
                <a:solidFill>
                  <a:schemeClr val="dk1"/>
                </a:solidFill>
                <a:highlight>
                  <a:srgbClr val="FFFFFF"/>
                </a:highlight>
              </a:rPr>
              <a:t>blue-square”, “blue-circle” and false of state “green-square”, [[</a:t>
            </a:r>
            <a:r>
              <a:rPr i="1" lang="ru" sz="1500">
                <a:solidFill>
                  <a:schemeClr val="dk1"/>
                </a:solidFill>
                <a:highlight>
                  <a:srgbClr val="FFFFFF"/>
                </a:highlight>
              </a:rPr>
              <a:t>u</a:t>
            </a:r>
            <a:r>
              <a:rPr lang="ru" sz="1500">
                <a:solidFill>
                  <a:schemeClr val="dk1"/>
                </a:solidFill>
                <a:highlight>
                  <a:srgbClr val="FFFFFF"/>
                </a:highlight>
              </a:rPr>
              <a:t>]]:</a:t>
            </a:r>
            <a:r>
              <a:rPr i="1" lang="ru" sz="1500">
                <a:solidFill>
                  <a:schemeClr val="dk1"/>
                </a:solidFill>
                <a:highlight>
                  <a:srgbClr val="FFFFFF"/>
                </a:highlight>
              </a:rPr>
              <a:t>S</a:t>
            </a:r>
            <a:r>
              <a:rPr lang="ru" sz="1500">
                <a:solidFill>
                  <a:schemeClr val="dk1"/>
                </a:solidFill>
                <a:highlight>
                  <a:srgbClr val="FFFFFF"/>
                </a:highlight>
              </a:rPr>
              <a:t>↦{0,1}</a:t>
            </a:r>
            <a:endParaRPr sz="1500">
              <a:solidFill>
                <a:schemeClr val="dk1"/>
              </a:solidFill>
              <a:highlight>
                <a:srgbClr val="FFFFFF"/>
              </a:highlight>
            </a:endParaRPr>
          </a:p>
          <a:p>
            <a:pPr indent="0" lvl="0" marL="0" marR="0" rtl="0" algn="l">
              <a:spcBef>
                <a:spcPts val="1200"/>
              </a:spcBef>
              <a:spcAft>
                <a:spcPts val="0"/>
              </a:spcAft>
              <a:buNone/>
            </a:pPr>
            <a:r>
              <a:rPr i="1" lang="ru" sz="1500">
                <a:solidFill>
                  <a:schemeClr val="dk1"/>
                </a:solidFill>
                <a:highlight>
                  <a:srgbClr val="FFFFFF"/>
                </a:highlight>
              </a:rPr>
              <a:t>P</a:t>
            </a:r>
            <a:r>
              <a:rPr i="1" lang="ru" sz="1000">
                <a:solidFill>
                  <a:schemeClr val="dk1"/>
                </a:solidFill>
                <a:highlight>
                  <a:srgbClr val="FFFFFF"/>
                </a:highlight>
              </a:rPr>
              <a:t>L</a:t>
            </a:r>
            <a:r>
              <a:rPr lang="ru" sz="1000">
                <a:solidFill>
                  <a:schemeClr val="dk1"/>
                </a:solidFill>
                <a:highlight>
                  <a:srgbClr val="FFFFFF"/>
                </a:highlight>
              </a:rPr>
              <a:t>0</a:t>
            </a:r>
            <a:r>
              <a:rPr lang="ru" sz="1500">
                <a:solidFill>
                  <a:schemeClr val="dk1"/>
                </a:solidFill>
                <a:highlight>
                  <a:srgbClr val="FFFFFF"/>
                </a:highlight>
              </a:rPr>
              <a:t>(</a:t>
            </a:r>
            <a:r>
              <a:rPr i="1" lang="ru" sz="1500">
                <a:solidFill>
                  <a:schemeClr val="dk1"/>
                </a:solidFill>
                <a:highlight>
                  <a:srgbClr val="FFFFFF"/>
                </a:highlight>
              </a:rPr>
              <a:t>s</a:t>
            </a:r>
            <a:r>
              <a:rPr lang="ru" sz="1500">
                <a:solidFill>
                  <a:schemeClr val="dk1"/>
                </a:solidFill>
                <a:highlight>
                  <a:srgbClr val="FFFFFF"/>
                </a:highlight>
              </a:rPr>
              <a:t>∣</a:t>
            </a:r>
            <a:r>
              <a:rPr i="1" lang="ru" sz="1500">
                <a:solidFill>
                  <a:schemeClr val="dk1"/>
                </a:solidFill>
                <a:highlight>
                  <a:srgbClr val="FFFFFF"/>
                </a:highlight>
              </a:rPr>
              <a:t>u</a:t>
            </a:r>
            <a:r>
              <a:rPr lang="ru" sz="1500">
                <a:solidFill>
                  <a:schemeClr val="dk1"/>
                </a:solidFill>
                <a:highlight>
                  <a:srgbClr val="FFFFFF"/>
                </a:highlight>
              </a:rPr>
              <a:t>)∝[[</a:t>
            </a:r>
            <a:r>
              <a:rPr i="1" lang="ru" sz="1500">
                <a:solidFill>
                  <a:schemeClr val="dk1"/>
                </a:solidFill>
                <a:highlight>
                  <a:srgbClr val="FFFFFF"/>
                </a:highlight>
              </a:rPr>
              <a:t>u</a:t>
            </a:r>
            <a:r>
              <a:rPr lang="ru" sz="1500">
                <a:solidFill>
                  <a:schemeClr val="dk1"/>
                </a:solidFill>
                <a:highlight>
                  <a:srgbClr val="FFFFFF"/>
                </a:highlight>
              </a:rPr>
              <a:t>]](</a:t>
            </a:r>
            <a:r>
              <a:rPr i="1" lang="ru" sz="1500">
                <a:solidFill>
                  <a:schemeClr val="dk1"/>
                </a:solidFill>
                <a:highlight>
                  <a:srgbClr val="FFFFFF"/>
                </a:highlight>
              </a:rPr>
              <a:t>s</a:t>
            </a:r>
            <a:r>
              <a:rPr lang="ru" sz="1500">
                <a:solidFill>
                  <a:schemeClr val="dk1"/>
                </a:solidFill>
                <a:highlight>
                  <a:srgbClr val="FFFFFF"/>
                </a:highlight>
              </a:rPr>
              <a:t>)⋅</a:t>
            </a:r>
            <a:r>
              <a:rPr i="1" lang="ru" sz="1500">
                <a:solidFill>
                  <a:schemeClr val="dk1"/>
                </a:solidFill>
                <a:highlight>
                  <a:srgbClr val="FFFFFF"/>
                </a:highlight>
              </a:rPr>
              <a:t>P</a:t>
            </a:r>
            <a:r>
              <a:rPr lang="ru" sz="1500">
                <a:solidFill>
                  <a:schemeClr val="dk1"/>
                </a:solidFill>
                <a:highlight>
                  <a:srgbClr val="FFFFFF"/>
                </a:highlight>
              </a:rPr>
              <a:t>(</a:t>
            </a:r>
            <a:r>
              <a:rPr i="1" lang="ru" sz="1500">
                <a:solidFill>
                  <a:schemeClr val="dk1"/>
                </a:solidFill>
                <a:highlight>
                  <a:srgbClr val="FFFFFF"/>
                </a:highlight>
              </a:rPr>
              <a:t>s</a:t>
            </a:r>
            <a:r>
              <a:rPr lang="ru" sz="1500">
                <a:solidFill>
                  <a:schemeClr val="dk1"/>
                </a:solidFill>
                <a:highlight>
                  <a:srgbClr val="FFFFFF"/>
                </a:highlight>
              </a:rPr>
              <a:t>), where P(s) is an a priori belief regarding which state or object the speaker is likely to refer to in general</a:t>
            </a:r>
            <a:endParaRPr sz="1500">
              <a:solidFill>
                <a:schemeClr val="dk1"/>
              </a:solidFill>
              <a:highlight>
                <a:srgbClr val="FFFFFF"/>
              </a:highlight>
            </a:endParaRPr>
          </a:p>
          <a:p>
            <a:pPr indent="0" lvl="0" marL="0" marR="0" rtl="0" algn="l">
              <a:spcBef>
                <a:spcPts val="0"/>
              </a:spcBef>
              <a:spcAft>
                <a:spcPts val="0"/>
              </a:spcAft>
              <a:buNone/>
            </a:pPr>
            <a:r>
              <a:t/>
            </a:r>
            <a:endParaRPr>
              <a:solidFill>
                <a:srgbClr val="434343"/>
              </a:solidFill>
              <a:highlight>
                <a:srgbClr val="FFFFFF"/>
              </a:highlight>
            </a:endParaRPr>
          </a:p>
          <a:p>
            <a:pPr indent="0" lvl="0" marL="0" marR="0" rtl="0" algn="l">
              <a:spcBef>
                <a:spcPts val="0"/>
              </a:spcBef>
              <a:spcAft>
                <a:spcPts val="0"/>
              </a:spcAft>
              <a:buNone/>
            </a:pPr>
            <a:r>
              <a:rPr lang="ru" u="sng">
                <a:solidFill>
                  <a:schemeClr val="hlink"/>
                </a:solidFill>
                <a:highlight>
                  <a:srgbClr val="FFFFFF"/>
                </a:highlight>
                <a:hlinkClick r:id="rId3"/>
              </a:rPr>
              <a:t>https://www.problang.org/chapters/01-introduction.html</a:t>
            </a:r>
            <a:endParaRPr>
              <a:solidFill>
                <a:srgbClr val="434343"/>
              </a:solidFill>
              <a:highlight>
                <a:srgbClr val="FFFFFF"/>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Pragmatic Speaker </a:t>
            </a:r>
            <a:r>
              <a:rPr b="1" i="1" lang="ru"/>
              <a:t>S1</a:t>
            </a:r>
            <a:endParaRPr b="1" i="1"/>
          </a:p>
        </p:txBody>
      </p:sp>
      <p:sp>
        <p:nvSpPr>
          <p:cNvPr id="155" name="Google Shape;155;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marR="0" rtl="0" algn="l">
              <a:spcBef>
                <a:spcPts val="0"/>
              </a:spcBef>
              <a:spcAft>
                <a:spcPts val="0"/>
              </a:spcAft>
              <a:buNone/>
            </a:pPr>
            <a:r>
              <a:rPr lang="ru">
                <a:solidFill>
                  <a:schemeClr val="dk1"/>
                </a:solidFill>
                <a:highlight>
                  <a:srgbClr val="FFFFFF"/>
                </a:highlight>
              </a:rPr>
              <a:t>P</a:t>
            </a:r>
            <a:r>
              <a:rPr lang="ru" sz="1200">
                <a:solidFill>
                  <a:schemeClr val="dk1"/>
                </a:solidFill>
                <a:highlight>
                  <a:srgbClr val="FFFFFF"/>
                </a:highlight>
              </a:rPr>
              <a:t>S1</a:t>
            </a:r>
            <a:r>
              <a:rPr lang="ru">
                <a:solidFill>
                  <a:schemeClr val="dk1"/>
                </a:solidFill>
                <a:highlight>
                  <a:srgbClr val="FFFFFF"/>
                </a:highlight>
              </a:rPr>
              <a:t>(u∣s) ∝ exp(α(logL</a:t>
            </a:r>
            <a:r>
              <a:rPr lang="ru" sz="1400">
                <a:solidFill>
                  <a:schemeClr val="dk1"/>
                </a:solidFill>
                <a:highlight>
                  <a:srgbClr val="FFFFFF"/>
                </a:highlight>
              </a:rPr>
              <a:t>0</a:t>
            </a:r>
            <a:r>
              <a:rPr lang="ru">
                <a:solidFill>
                  <a:schemeClr val="dk1"/>
                </a:solidFill>
                <a:highlight>
                  <a:srgbClr val="FFFFFF"/>
                </a:highlight>
              </a:rPr>
              <a:t>(s∣u)−C(u))), α -- rationality, optimality of the choice of utterance, C(u) -- cost of utterance</a:t>
            </a:r>
            <a:endParaRPr>
              <a:solidFill>
                <a:schemeClr val="dk1"/>
              </a:solidFill>
              <a:highlight>
                <a:srgbClr val="FFFFFF"/>
              </a:highlight>
            </a:endParaRPr>
          </a:p>
          <a:p>
            <a:pPr indent="0" lvl="0" marL="0" marR="0" rtl="0" algn="l">
              <a:spcBef>
                <a:spcPts val="0"/>
              </a:spcBef>
              <a:spcAft>
                <a:spcPts val="0"/>
              </a:spcAft>
              <a:buNone/>
            </a:pPr>
            <a:r>
              <a:t/>
            </a:r>
            <a:endParaRPr>
              <a:solidFill>
                <a:schemeClr val="dk1"/>
              </a:solidFill>
              <a:highlight>
                <a:srgbClr val="FFFFFF"/>
              </a:highlight>
            </a:endParaRPr>
          </a:p>
          <a:p>
            <a:pPr indent="0" lvl="0" marL="0" marR="0" rtl="0" algn="l">
              <a:spcBef>
                <a:spcPts val="0"/>
              </a:spcBef>
              <a:spcAft>
                <a:spcPts val="0"/>
              </a:spcAft>
              <a:buNone/>
            </a:pPr>
            <a:r>
              <a:rPr lang="ru" u="sng">
                <a:solidFill>
                  <a:schemeClr val="hlink"/>
                </a:solidFill>
                <a:highlight>
                  <a:srgbClr val="FFFFFF"/>
                </a:highlight>
                <a:hlinkClick r:id="rId3"/>
              </a:rPr>
              <a:t>https://www.problang.org/chapters/01-introduction.html</a:t>
            </a:r>
            <a:endParaRPr>
              <a:solidFill>
                <a:schemeClr val="dk1"/>
              </a:solidFill>
              <a:highlight>
                <a:srgbClr val="FFFFFF"/>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ru"/>
              <a:t>Pragmatic Listener </a:t>
            </a:r>
            <a:r>
              <a:rPr b="1" i="1" lang="ru"/>
              <a:t>L1</a:t>
            </a:r>
            <a:endParaRPr b="1" i="1"/>
          </a:p>
        </p:txBody>
      </p:sp>
      <p:sp>
        <p:nvSpPr>
          <p:cNvPr id="161" name="Google Shape;161;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marR="0" rtl="0" algn="l">
              <a:spcBef>
                <a:spcPts val="0"/>
              </a:spcBef>
              <a:spcAft>
                <a:spcPts val="0"/>
              </a:spcAft>
              <a:buNone/>
            </a:pPr>
            <a:r>
              <a:rPr lang="ru">
                <a:solidFill>
                  <a:schemeClr val="dk1"/>
                </a:solidFill>
                <a:highlight>
                  <a:srgbClr val="FFFFFF"/>
                </a:highlight>
              </a:rPr>
              <a:t>P</a:t>
            </a:r>
            <a:r>
              <a:rPr lang="ru" sz="1400">
                <a:solidFill>
                  <a:schemeClr val="dk1"/>
                </a:solidFill>
                <a:highlight>
                  <a:srgbClr val="FFFFFF"/>
                </a:highlight>
              </a:rPr>
              <a:t>L1</a:t>
            </a:r>
            <a:r>
              <a:rPr lang="ru">
                <a:solidFill>
                  <a:schemeClr val="dk1"/>
                </a:solidFill>
                <a:highlight>
                  <a:srgbClr val="FFFFFF"/>
                </a:highlight>
              </a:rPr>
              <a:t>(s∣u) ∝ P</a:t>
            </a:r>
            <a:r>
              <a:rPr lang="ru" sz="1400">
                <a:solidFill>
                  <a:schemeClr val="dk1"/>
                </a:solidFill>
                <a:highlight>
                  <a:srgbClr val="FFFFFF"/>
                </a:highlight>
              </a:rPr>
              <a:t>S1</a:t>
            </a:r>
            <a:r>
              <a:rPr lang="ru">
                <a:solidFill>
                  <a:schemeClr val="dk1"/>
                </a:solidFill>
                <a:highlight>
                  <a:srgbClr val="FFFFFF"/>
                </a:highlight>
              </a:rPr>
              <a:t>(u∣s)⋅P(s)</a:t>
            </a:r>
            <a:endParaRPr>
              <a:solidFill>
                <a:schemeClr val="dk1"/>
              </a:solidFill>
              <a:highlight>
                <a:srgbClr val="FFFFFF"/>
              </a:highlight>
            </a:endParaRPr>
          </a:p>
          <a:p>
            <a:pPr indent="0" lvl="0" marL="0" marR="0" rtl="0" algn="l">
              <a:spcBef>
                <a:spcPts val="0"/>
              </a:spcBef>
              <a:spcAft>
                <a:spcPts val="0"/>
              </a:spcAft>
              <a:buNone/>
            </a:pPr>
            <a:r>
              <a:t/>
            </a:r>
            <a:endParaRPr>
              <a:solidFill>
                <a:schemeClr val="dk1"/>
              </a:solidFill>
              <a:highlight>
                <a:srgbClr val="FFFFFF"/>
              </a:highlight>
            </a:endParaRPr>
          </a:p>
          <a:p>
            <a:pPr indent="0" lvl="0" marL="0" marR="0" rtl="0" algn="l">
              <a:spcBef>
                <a:spcPts val="0"/>
              </a:spcBef>
              <a:spcAft>
                <a:spcPts val="0"/>
              </a:spcAft>
              <a:buNone/>
            </a:pPr>
            <a:r>
              <a:rPr lang="ru" u="sng">
                <a:solidFill>
                  <a:schemeClr val="hlink"/>
                </a:solidFill>
                <a:highlight>
                  <a:srgbClr val="FFFFFF"/>
                </a:highlight>
                <a:hlinkClick r:id="rId3"/>
              </a:rPr>
              <a:t>https://www.problang.org/chapters/01-introduction.html</a:t>
            </a:r>
            <a:endParaRPr>
              <a:solidFill>
                <a:schemeClr val="dk1"/>
              </a:solidFill>
              <a:highlight>
                <a:srgbClr val="FFFFFF"/>
              </a:highlight>
            </a:endParaRPr>
          </a:p>
        </p:txBody>
      </p:sp>
      <p:sp>
        <p:nvSpPr>
          <p:cNvPr id="162" name="Google Shape;162;p30"/>
          <p:cNvSpPr/>
          <p:nvPr/>
        </p:nvSpPr>
        <p:spPr>
          <a:xfrm>
            <a:off x="2041275" y="2941050"/>
            <a:ext cx="1289100" cy="12891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0"/>
          <p:cNvSpPr/>
          <p:nvPr/>
        </p:nvSpPr>
        <p:spPr>
          <a:xfrm>
            <a:off x="3693100" y="2941050"/>
            <a:ext cx="1289100" cy="12891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0"/>
          <p:cNvSpPr/>
          <p:nvPr/>
        </p:nvSpPr>
        <p:spPr>
          <a:xfrm>
            <a:off x="5344925" y="2941050"/>
            <a:ext cx="1289100" cy="12891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Parallels with Grice</a:t>
            </a:r>
            <a:endParaRPr/>
          </a:p>
        </p:txBody>
      </p:sp>
      <p:sp>
        <p:nvSpPr>
          <p:cNvPr id="170" name="Google Shape;170;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171" name="Google Shape;171;p31"/>
          <p:cNvGraphicFramePr/>
          <p:nvPr/>
        </p:nvGraphicFramePr>
        <p:xfrm>
          <a:off x="952500" y="1619250"/>
          <a:ext cx="3000000" cy="3000000"/>
        </p:xfrm>
        <a:graphic>
          <a:graphicData uri="http://schemas.openxmlformats.org/drawingml/2006/table">
            <a:tbl>
              <a:tblPr>
                <a:noFill/>
                <a:tableStyleId>{D3721E4B-D16A-4374-BE5A-AB975B1A8DCF}</a:tableStyleId>
              </a:tblPr>
              <a:tblGrid>
                <a:gridCol w="3619500"/>
                <a:gridCol w="3619500"/>
              </a:tblGrid>
              <a:tr h="381000">
                <a:tc>
                  <a:txBody>
                    <a:bodyPr/>
                    <a:lstStyle/>
                    <a:p>
                      <a:pPr indent="0" lvl="0" marL="0" rtl="0" algn="l">
                        <a:spcBef>
                          <a:spcPts val="0"/>
                        </a:spcBef>
                        <a:spcAft>
                          <a:spcPts val="0"/>
                        </a:spcAft>
                        <a:buNone/>
                      </a:pPr>
                      <a:r>
                        <a:rPr b="1" lang="ru"/>
                        <a:t>Grice</a:t>
                      </a:r>
                      <a:endParaRPr b="1"/>
                    </a:p>
                  </a:txBody>
                  <a:tcPr marT="91425" marB="91425" marR="91425" marL="91425"/>
                </a:tc>
                <a:tc>
                  <a:txBody>
                    <a:bodyPr/>
                    <a:lstStyle/>
                    <a:p>
                      <a:pPr indent="0" lvl="0" marL="0" rtl="0" algn="l">
                        <a:spcBef>
                          <a:spcPts val="0"/>
                        </a:spcBef>
                        <a:spcAft>
                          <a:spcPts val="0"/>
                        </a:spcAft>
                        <a:buNone/>
                      </a:pPr>
                      <a:r>
                        <a:rPr b="1" lang="ru"/>
                        <a:t>RSA</a:t>
                      </a:r>
                      <a:endParaRPr b="1"/>
                    </a:p>
                  </a:txBody>
                  <a:tcPr marT="91425" marB="91425" marR="91425" marL="91425"/>
                </a:tc>
              </a:tr>
              <a:tr h="381000">
                <a:tc>
                  <a:txBody>
                    <a:bodyPr/>
                    <a:lstStyle/>
                    <a:p>
                      <a:pPr indent="0" lvl="0" marL="0" rtl="0" algn="l">
                        <a:spcBef>
                          <a:spcPts val="0"/>
                        </a:spcBef>
                        <a:spcAft>
                          <a:spcPts val="0"/>
                        </a:spcAft>
                        <a:buNone/>
                      </a:pPr>
                      <a:r>
                        <a:rPr lang="ru"/>
                        <a:t>Quality</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ru"/>
                        <a:t>Quantity</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ru"/>
                        <a:t>Manner</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ru"/>
                        <a:t>Relevance</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Grice, 1975 “Logic and Conversation”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ru">
                <a:solidFill>
                  <a:schemeClr val="dk1"/>
                </a:solidFill>
              </a:rPr>
              <a:t>“what is said” vs. “what is implicated” </a:t>
            </a:r>
            <a:endParaRPr>
              <a:solidFill>
                <a:schemeClr val="dk1"/>
              </a:solidFill>
            </a:endParaRPr>
          </a:p>
          <a:p>
            <a:pPr indent="0" lvl="0" marL="0" rtl="0" algn="l">
              <a:spcBef>
                <a:spcPts val="1200"/>
              </a:spcBef>
              <a:spcAft>
                <a:spcPts val="0"/>
              </a:spcAft>
              <a:buClr>
                <a:schemeClr val="dk1"/>
              </a:buClr>
              <a:buSzPts val="1100"/>
              <a:buFont typeface="Arial"/>
              <a:buNone/>
            </a:pPr>
            <a:r>
              <a:t/>
            </a:r>
            <a:endParaRPr>
              <a:solidFill>
                <a:schemeClr val="dk1"/>
              </a:solidFill>
            </a:endParaRPr>
          </a:p>
          <a:p>
            <a:pPr indent="0" lvl="0" marL="0" rtl="0" algn="l">
              <a:spcBef>
                <a:spcPts val="1200"/>
              </a:spcBef>
              <a:spcAft>
                <a:spcPts val="0"/>
              </a:spcAft>
              <a:buClr>
                <a:schemeClr val="dk1"/>
              </a:buClr>
              <a:buSzPts val="1100"/>
              <a:buFont typeface="Arial"/>
              <a:buNone/>
            </a:pPr>
            <a:r>
              <a:rPr lang="ru">
                <a:solidFill>
                  <a:schemeClr val="dk1"/>
                </a:solidFill>
              </a:rPr>
              <a:t>A: How is C getting on in his job?</a:t>
            </a:r>
            <a:endParaRPr>
              <a:solidFill>
                <a:schemeClr val="dk1"/>
              </a:solidFill>
            </a:endParaRPr>
          </a:p>
          <a:p>
            <a:pPr indent="0" lvl="0" marL="0" rtl="0" algn="l">
              <a:spcBef>
                <a:spcPts val="1200"/>
              </a:spcBef>
              <a:spcAft>
                <a:spcPts val="0"/>
              </a:spcAft>
              <a:buClr>
                <a:schemeClr val="dk1"/>
              </a:buClr>
              <a:buSzPts val="1100"/>
              <a:buFont typeface="Arial"/>
              <a:buNone/>
            </a:pPr>
            <a:r>
              <a:rPr lang="ru">
                <a:solidFill>
                  <a:schemeClr val="dk1"/>
                </a:solidFill>
              </a:rPr>
              <a:t>B: Oh quite well, I think; he likes his colleagues, and he hasn’t been to prison yet</a:t>
            </a:r>
            <a:endParaRPr>
              <a:solidFill>
                <a:schemeClr val="dk1"/>
              </a:solidFill>
            </a:endParaRPr>
          </a:p>
          <a:p>
            <a:pPr indent="0" lvl="0" marL="0" rtl="0" algn="l">
              <a:spcBef>
                <a:spcPts val="1200"/>
              </a:spcBef>
              <a:spcAft>
                <a:spcPts val="0"/>
              </a:spcAft>
              <a:buClr>
                <a:schemeClr val="dk1"/>
              </a:buClr>
              <a:buSzPts val="1100"/>
              <a:buFont typeface="Arial"/>
              <a:buNone/>
            </a:pPr>
            <a:r>
              <a:t/>
            </a:r>
            <a:endParaRPr>
              <a:solidFill>
                <a:schemeClr val="dk1"/>
              </a:solidFill>
            </a:endParaRPr>
          </a:p>
          <a:p>
            <a:pPr indent="0" lvl="0" marL="0" rtl="0" algn="l">
              <a:spcBef>
                <a:spcPts val="1200"/>
              </a:spcBef>
              <a:spcAft>
                <a:spcPts val="1200"/>
              </a:spcAft>
              <a:buNone/>
            </a:pPr>
            <a:r>
              <a:rPr lang="ru">
                <a:solidFill>
                  <a:schemeClr val="dk1"/>
                </a:solidFill>
              </a:rPr>
              <a:t>CONVERSATIONAL IMPLICATURES</a:t>
            </a:r>
            <a:endParaRPr>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Parallels with Grice</a:t>
            </a:r>
            <a:endParaRPr/>
          </a:p>
        </p:txBody>
      </p:sp>
      <p:sp>
        <p:nvSpPr>
          <p:cNvPr id="177" name="Google Shape;177;p32"/>
          <p:cNvSpPr txBox="1"/>
          <p:nvPr>
            <p:ph idx="1" type="body"/>
          </p:nvPr>
        </p:nvSpPr>
        <p:spPr>
          <a:xfrm>
            <a:off x="311700" y="10853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solidFill>
                  <a:schemeClr val="dk1"/>
                </a:solidFill>
              </a:rPr>
              <a:t>recursive nature of RSA mimics the calculable nature of the conversational implicature (the listener thinks that the speaker thinks that the listener thinks…)</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t/>
            </a:r>
            <a:endParaRPr>
              <a:solidFill>
                <a:schemeClr val="dk1"/>
              </a:solidFill>
            </a:endParaRPr>
          </a:p>
        </p:txBody>
      </p:sp>
      <p:graphicFrame>
        <p:nvGraphicFramePr>
          <p:cNvPr id="178" name="Google Shape;178;p32"/>
          <p:cNvGraphicFramePr/>
          <p:nvPr/>
        </p:nvGraphicFramePr>
        <p:xfrm>
          <a:off x="826050" y="1988273"/>
          <a:ext cx="3000000" cy="3000000"/>
        </p:xfrm>
        <a:graphic>
          <a:graphicData uri="http://schemas.openxmlformats.org/drawingml/2006/table">
            <a:tbl>
              <a:tblPr>
                <a:noFill/>
                <a:tableStyleId>{D3721E4B-D16A-4374-BE5A-AB975B1A8DCF}</a:tableStyleId>
              </a:tblPr>
              <a:tblGrid>
                <a:gridCol w="1631925"/>
                <a:gridCol w="5607075"/>
              </a:tblGrid>
              <a:tr h="421600">
                <a:tc>
                  <a:txBody>
                    <a:bodyPr/>
                    <a:lstStyle/>
                    <a:p>
                      <a:pPr indent="0" lvl="0" marL="0" rtl="0" algn="l">
                        <a:spcBef>
                          <a:spcPts val="0"/>
                        </a:spcBef>
                        <a:spcAft>
                          <a:spcPts val="0"/>
                        </a:spcAft>
                        <a:buNone/>
                      </a:pPr>
                      <a:r>
                        <a:rPr b="1" lang="ru"/>
                        <a:t>Grice</a:t>
                      </a:r>
                      <a:endParaRPr b="1"/>
                    </a:p>
                  </a:txBody>
                  <a:tcPr marT="91425" marB="91425" marR="91425" marL="91425"/>
                </a:tc>
                <a:tc>
                  <a:txBody>
                    <a:bodyPr/>
                    <a:lstStyle/>
                    <a:p>
                      <a:pPr indent="0" lvl="0" marL="0" rtl="0" algn="l">
                        <a:spcBef>
                          <a:spcPts val="0"/>
                        </a:spcBef>
                        <a:spcAft>
                          <a:spcPts val="0"/>
                        </a:spcAft>
                        <a:buNone/>
                      </a:pPr>
                      <a:r>
                        <a:rPr b="1" lang="ru"/>
                        <a:t>RSA</a:t>
                      </a:r>
                      <a:endParaRPr b="1"/>
                    </a:p>
                  </a:txBody>
                  <a:tcPr marT="91425" marB="91425" marR="91425" marL="91425"/>
                </a:tc>
              </a:tr>
              <a:tr h="548725">
                <a:tc>
                  <a:txBody>
                    <a:bodyPr/>
                    <a:lstStyle/>
                    <a:p>
                      <a:pPr indent="0" lvl="0" marL="0" rtl="0" algn="l">
                        <a:spcBef>
                          <a:spcPts val="0"/>
                        </a:spcBef>
                        <a:spcAft>
                          <a:spcPts val="0"/>
                        </a:spcAft>
                        <a:buNone/>
                      </a:pPr>
                      <a:r>
                        <a:rPr lang="ru"/>
                        <a:t>Quality</a:t>
                      </a:r>
                      <a:endParaRPr/>
                    </a:p>
                  </a:txBody>
                  <a:tcPr marT="91425" marB="91425" marR="91425" marL="91425"/>
                </a:tc>
                <a:tc>
                  <a:txBody>
                    <a:bodyPr/>
                    <a:lstStyle/>
                    <a:p>
                      <a:pPr indent="0" lvl="0" marL="0" rtl="0" algn="l">
                        <a:spcBef>
                          <a:spcPts val="0"/>
                        </a:spcBef>
                        <a:spcAft>
                          <a:spcPts val="0"/>
                        </a:spcAft>
                        <a:buNone/>
                      </a:pPr>
                      <a:r>
                        <a:rPr lang="ru"/>
                        <a:t>zero probabilities for false utterances</a:t>
                      </a:r>
                      <a:endParaRPr/>
                    </a:p>
                  </a:txBody>
                  <a:tcPr marT="91425" marB="91425" marR="91425" marL="91425"/>
                </a:tc>
              </a:tr>
              <a:tr h="509900">
                <a:tc>
                  <a:txBody>
                    <a:bodyPr/>
                    <a:lstStyle/>
                    <a:p>
                      <a:pPr indent="0" lvl="0" marL="0" rtl="0" algn="l">
                        <a:spcBef>
                          <a:spcPts val="0"/>
                        </a:spcBef>
                        <a:spcAft>
                          <a:spcPts val="0"/>
                        </a:spcAft>
                        <a:buNone/>
                      </a:pPr>
                      <a:r>
                        <a:rPr lang="ru"/>
                        <a:t>Quantity</a:t>
                      </a:r>
                      <a:endParaRPr/>
                    </a:p>
                  </a:txBody>
                  <a:tcPr marT="91425" marB="91425" marR="91425" marL="91425"/>
                </a:tc>
                <a:tc>
                  <a:txBody>
                    <a:bodyPr/>
                    <a:lstStyle/>
                    <a:p>
                      <a:pPr indent="0" lvl="0" marL="0" rtl="0" algn="l">
                        <a:spcBef>
                          <a:spcPts val="0"/>
                        </a:spcBef>
                        <a:spcAft>
                          <a:spcPts val="0"/>
                        </a:spcAft>
                        <a:buNone/>
                      </a:pPr>
                      <a:r>
                        <a:rPr lang="ru"/>
                        <a:t>the speaker favours informative utterances</a:t>
                      </a:r>
                      <a:endParaRPr/>
                    </a:p>
                  </a:txBody>
                  <a:tcPr marT="91425" marB="91425" marR="91425" marL="91425"/>
                </a:tc>
              </a:tr>
              <a:tr h="421600">
                <a:tc>
                  <a:txBody>
                    <a:bodyPr/>
                    <a:lstStyle/>
                    <a:p>
                      <a:pPr indent="0" lvl="0" marL="0" rtl="0" algn="l">
                        <a:spcBef>
                          <a:spcPts val="0"/>
                        </a:spcBef>
                        <a:spcAft>
                          <a:spcPts val="0"/>
                        </a:spcAft>
                        <a:buNone/>
                      </a:pPr>
                      <a:r>
                        <a:rPr lang="ru"/>
                        <a:t>Manner</a:t>
                      </a:r>
                      <a:endParaRPr/>
                    </a:p>
                  </a:txBody>
                  <a:tcPr marT="91425" marB="91425" marR="91425" marL="91425"/>
                </a:tc>
                <a:tc>
                  <a:txBody>
                    <a:bodyPr/>
                    <a:lstStyle/>
                    <a:p>
                      <a:pPr indent="0" lvl="0" marL="0" rtl="0" algn="l">
                        <a:spcBef>
                          <a:spcPts val="0"/>
                        </a:spcBef>
                        <a:spcAft>
                          <a:spcPts val="0"/>
                        </a:spcAft>
                        <a:buNone/>
                      </a:pPr>
                      <a:r>
                        <a:rPr lang="ru"/>
                        <a:t>the function of the cost of the utterance C(u)</a:t>
                      </a:r>
                      <a:endParaRPr/>
                    </a:p>
                  </a:txBody>
                  <a:tcPr marT="91425" marB="91425" marR="91425" marL="91425"/>
                </a:tc>
              </a:tr>
              <a:tr h="875675">
                <a:tc>
                  <a:txBody>
                    <a:bodyPr/>
                    <a:lstStyle/>
                    <a:p>
                      <a:pPr indent="0" lvl="0" marL="0" rtl="0" algn="l">
                        <a:spcBef>
                          <a:spcPts val="0"/>
                        </a:spcBef>
                        <a:spcAft>
                          <a:spcPts val="0"/>
                        </a:spcAft>
                        <a:buNone/>
                      </a:pPr>
                      <a:r>
                        <a:rPr lang="ru"/>
                        <a:t>Relevance</a:t>
                      </a:r>
                      <a:endParaRPr/>
                    </a:p>
                  </a:txBody>
                  <a:tcPr marT="91425" marB="91425" marR="91425" marL="91425"/>
                </a:tc>
                <a:tc>
                  <a:txBody>
                    <a:bodyPr/>
                    <a:lstStyle/>
                    <a:p>
                      <a:pPr indent="0" lvl="0" marL="0" rtl="0" algn="l">
                        <a:spcBef>
                          <a:spcPts val="0"/>
                        </a:spcBef>
                        <a:spcAft>
                          <a:spcPts val="0"/>
                        </a:spcAft>
                        <a:buNone/>
                      </a:pPr>
                      <a:r>
                        <a:rPr lang="ru"/>
                        <a:t>conditional probabilities: the choice of the utterance depends on the choice of the state, the choice of the state depends on the choice of the utterance</a:t>
                      </a:r>
                      <a:endParaRPr/>
                    </a:p>
                  </a:txBody>
                  <a:tcPr marT="91425" marB="91425" marR="91425" marL="9142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Simple scalar implicature</a:t>
            </a:r>
            <a:endParaRPr/>
          </a:p>
        </p:txBody>
      </p:sp>
      <p:sp>
        <p:nvSpPr>
          <p:cNvPr id="184" name="Google Shape;184;p33"/>
          <p:cNvSpPr txBox="1"/>
          <p:nvPr>
            <p:ph idx="1" type="body"/>
          </p:nvPr>
        </p:nvSpPr>
        <p:spPr>
          <a:xfrm>
            <a:off x="311700" y="1152475"/>
            <a:ext cx="8520600" cy="241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solidFill>
                  <a:srgbClr val="434343"/>
                </a:solidFill>
              </a:rPr>
              <a:t>P(r1) = P(r2) = 0.5</a:t>
            </a:r>
            <a:endParaRPr>
              <a:solidFill>
                <a:srgbClr val="434343"/>
              </a:solidFill>
            </a:endParaRPr>
          </a:p>
          <a:p>
            <a:pPr indent="0" lvl="0" marL="0" rtl="0" algn="l">
              <a:spcBef>
                <a:spcPts val="1200"/>
              </a:spcBef>
              <a:spcAft>
                <a:spcPts val="0"/>
              </a:spcAft>
              <a:buNone/>
            </a:pPr>
            <a:r>
              <a:rPr lang="ru">
                <a:solidFill>
                  <a:srgbClr val="434343"/>
                </a:solidFill>
              </a:rPr>
              <a:t>C(m) = 0</a:t>
            </a:r>
            <a:endParaRPr>
              <a:solidFill>
                <a:srgbClr val="434343"/>
              </a:solidFill>
            </a:endParaRPr>
          </a:p>
          <a:p>
            <a:pPr indent="0" lvl="0" marL="0" marR="0" rtl="0" algn="l">
              <a:spcBef>
                <a:spcPts val="1200"/>
              </a:spcBef>
              <a:spcAft>
                <a:spcPts val="0"/>
              </a:spcAft>
              <a:buClr>
                <a:schemeClr val="dk1"/>
              </a:buClr>
              <a:buSzPts val="1100"/>
              <a:buFont typeface="Arial"/>
              <a:buNone/>
            </a:pPr>
            <a:r>
              <a:rPr lang="ru">
                <a:solidFill>
                  <a:srgbClr val="434343"/>
                </a:solidFill>
                <a:highlight>
                  <a:srgbClr val="FFFFFF"/>
                </a:highlight>
              </a:rPr>
              <a:t>α = 1</a:t>
            </a:r>
            <a:endParaRPr>
              <a:solidFill>
                <a:srgbClr val="434343"/>
              </a:solidFill>
            </a:endParaRPr>
          </a:p>
          <a:p>
            <a:pPr indent="0" lvl="0" marL="0" rtl="0" algn="l">
              <a:spcBef>
                <a:spcPts val="0"/>
              </a:spcBef>
              <a:spcAft>
                <a:spcPts val="1200"/>
              </a:spcAft>
              <a:buNone/>
            </a:pPr>
            <a:r>
              <a:t/>
            </a:r>
            <a:endParaRPr/>
          </a:p>
        </p:txBody>
      </p:sp>
      <p:pic>
        <p:nvPicPr>
          <p:cNvPr id="185" name="Google Shape;185;p33"/>
          <p:cNvPicPr preferRelativeResize="0"/>
          <p:nvPr/>
        </p:nvPicPr>
        <p:blipFill>
          <a:blip r:embed="rId3">
            <a:alphaModFix/>
          </a:blip>
          <a:stretch>
            <a:fillRect/>
          </a:stretch>
        </p:blipFill>
        <p:spPr>
          <a:xfrm>
            <a:off x="0" y="2571750"/>
            <a:ext cx="3075350" cy="1819700"/>
          </a:xfrm>
          <a:prstGeom prst="rect">
            <a:avLst/>
          </a:prstGeom>
          <a:noFill/>
          <a:ln>
            <a:noFill/>
          </a:ln>
        </p:spPr>
      </p:pic>
      <p:pic>
        <p:nvPicPr>
          <p:cNvPr id="186" name="Google Shape;186;p33"/>
          <p:cNvPicPr preferRelativeResize="0"/>
          <p:nvPr/>
        </p:nvPicPr>
        <p:blipFill>
          <a:blip r:embed="rId4">
            <a:alphaModFix/>
          </a:blip>
          <a:stretch>
            <a:fillRect/>
          </a:stretch>
        </p:blipFill>
        <p:spPr>
          <a:xfrm>
            <a:off x="3176900" y="1152475"/>
            <a:ext cx="5314950" cy="1123950"/>
          </a:xfrm>
          <a:prstGeom prst="rect">
            <a:avLst/>
          </a:prstGeom>
          <a:noFill/>
          <a:ln>
            <a:noFill/>
          </a:ln>
        </p:spPr>
      </p:pic>
      <p:pic>
        <p:nvPicPr>
          <p:cNvPr id="187" name="Google Shape;187;p33"/>
          <p:cNvPicPr preferRelativeResize="0"/>
          <p:nvPr/>
        </p:nvPicPr>
        <p:blipFill>
          <a:blip r:embed="rId5">
            <a:alphaModFix/>
          </a:blip>
          <a:stretch>
            <a:fillRect/>
          </a:stretch>
        </p:blipFill>
        <p:spPr>
          <a:xfrm>
            <a:off x="3176900" y="2276425"/>
            <a:ext cx="5638800" cy="1038225"/>
          </a:xfrm>
          <a:prstGeom prst="rect">
            <a:avLst/>
          </a:prstGeom>
          <a:noFill/>
          <a:ln>
            <a:noFill/>
          </a:ln>
        </p:spPr>
      </p:pic>
      <p:pic>
        <p:nvPicPr>
          <p:cNvPr id="188" name="Google Shape;188;p33"/>
          <p:cNvPicPr preferRelativeResize="0"/>
          <p:nvPr/>
        </p:nvPicPr>
        <p:blipFill>
          <a:blip r:embed="rId6">
            <a:alphaModFix/>
          </a:blip>
          <a:stretch>
            <a:fillRect/>
          </a:stretch>
        </p:blipFill>
        <p:spPr>
          <a:xfrm>
            <a:off x="3176900" y="3415800"/>
            <a:ext cx="5467350" cy="10858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Simple scalar implicature</a:t>
            </a:r>
            <a:endParaRPr/>
          </a:p>
        </p:txBody>
      </p:sp>
      <p:sp>
        <p:nvSpPr>
          <p:cNvPr id="194" name="Google Shape;194;p34"/>
          <p:cNvSpPr txBox="1"/>
          <p:nvPr>
            <p:ph idx="1" type="body"/>
          </p:nvPr>
        </p:nvSpPr>
        <p:spPr>
          <a:xfrm>
            <a:off x="311700" y="1152475"/>
            <a:ext cx="8520600" cy="3843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arenR"/>
            </a:pPr>
            <a:r>
              <a:rPr lang="ru"/>
              <a:t>Start with the Lexicon:		2) Normalize by rows:		3) Transpose: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ru"/>
              <a:t>4) Normalize by rows:		5) Transpose:			6) Normalize by rows: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95" name="Google Shape;195;p34"/>
          <p:cNvPicPr preferRelativeResize="0"/>
          <p:nvPr/>
        </p:nvPicPr>
        <p:blipFill>
          <a:blip r:embed="rId3">
            <a:alphaModFix/>
          </a:blip>
          <a:stretch>
            <a:fillRect/>
          </a:stretch>
        </p:blipFill>
        <p:spPr>
          <a:xfrm>
            <a:off x="311688" y="1619250"/>
            <a:ext cx="1533525" cy="952500"/>
          </a:xfrm>
          <a:prstGeom prst="rect">
            <a:avLst/>
          </a:prstGeom>
          <a:noFill/>
          <a:ln>
            <a:noFill/>
          </a:ln>
        </p:spPr>
      </p:pic>
      <p:pic>
        <p:nvPicPr>
          <p:cNvPr id="196" name="Google Shape;196;p34"/>
          <p:cNvPicPr preferRelativeResize="0"/>
          <p:nvPr/>
        </p:nvPicPr>
        <p:blipFill>
          <a:blip r:embed="rId4">
            <a:alphaModFix/>
          </a:blip>
          <a:stretch>
            <a:fillRect/>
          </a:stretch>
        </p:blipFill>
        <p:spPr>
          <a:xfrm>
            <a:off x="3714738" y="1676850"/>
            <a:ext cx="1714500" cy="971550"/>
          </a:xfrm>
          <a:prstGeom prst="rect">
            <a:avLst/>
          </a:prstGeom>
          <a:noFill/>
          <a:ln>
            <a:noFill/>
          </a:ln>
        </p:spPr>
      </p:pic>
      <p:pic>
        <p:nvPicPr>
          <p:cNvPr id="197" name="Google Shape;197;p34"/>
          <p:cNvPicPr preferRelativeResize="0"/>
          <p:nvPr/>
        </p:nvPicPr>
        <p:blipFill>
          <a:blip r:embed="rId5">
            <a:alphaModFix/>
          </a:blip>
          <a:stretch>
            <a:fillRect/>
          </a:stretch>
        </p:blipFill>
        <p:spPr>
          <a:xfrm>
            <a:off x="6465600" y="1691138"/>
            <a:ext cx="1714500" cy="942975"/>
          </a:xfrm>
          <a:prstGeom prst="rect">
            <a:avLst/>
          </a:prstGeom>
          <a:noFill/>
          <a:ln>
            <a:noFill/>
          </a:ln>
        </p:spPr>
      </p:pic>
      <p:pic>
        <p:nvPicPr>
          <p:cNvPr id="198" name="Google Shape;198;p34"/>
          <p:cNvPicPr preferRelativeResize="0"/>
          <p:nvPr/>
        </p:nvPicPr>
        <p:blipFill>
          <a:blip r:embed="rId6">
            <a:alphaModFix/>
          </a:blip>
          <a:stretch>
            <a:fillRect/>
          </a:stretch>
        </p:blipFill>
        <p:spPr>
          <a:xfrm>
            <a:off x="400450" y="3439050"/>
            <a:ext cx="1790700" cy="952500"/>
          </a:xfrm>
          <a:prstGeom prst="rect">
            <a:avLst/>
          </a:prstGeom>
          <a:noFill/>
          <a:ln>
            <a:noFill/>
          </a:ln>
        </p:spPr>
      </p:pic>
      <p:pic>
        <p:nvPicPr>
          <p:cNvPr id="199" name="Google Shape;199;p34"/>
          <p:cNvPicPr preferRelativeResize="0"/>
          <p:nvPr/>
        </p:nvPicPr>
        <p:blipFill>
          <a:blip r:embed="rId7">
            <a:alphaModFix/>
          </a:blip>
          <a:stretch>
            <a:fillRect/>
          </a:stretch>
        </p:blipFill>
        <p:spPr>
          <a:xfrm>
            <a:off x="3074500" y="3439038"/>
            <a:ext cx="1790700" cy="1095375"/>
          </a:xfrm>
          <a:prstGeom prst="rect">
            <a:avLst/>
          </a:prstGeom>
          <a:noFill/>
          <a:ln>
            <a:noFill/>
          </a:ln>
        </p:spPr>
      </p:pic>
      <p:pic>
        <p:nvPicPr>
          <p:cNvPr id="200" name="Google Shape;200;p34"/>
          <p:cNvPicPr preferRelativeResize="0"/>
          <p:nvPr/>
        </p:nvPicPr>
        <p:blipFill>
          <a:blip r:embed="rId8">
            <a:alphaModFix/>
          </a:blip>
          <a:stretch>
            <a:fillRect/>
          </a:stretch>
        </p:blipFill>
        <p:spPr>
          <a:xfrm>
            <a:off x="5970988" y="3410463"/>
            <a:ext cx="1895475" cy="10096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The role of the cost of the utterance</a:t>
            </a:r>
            <a:endParaRPr/>
          </a:p>
        </p:txBody>
      </p:sp>
      <p:sp>
        <p:nvSpPr>
          <p:cNvPr id="206" name="Google Shape;206;p35"/>
          <p:cNvSpPr txBox="1"/>
          <p:nvPr>
            <p:ph idx="1" type="body"/>
          </p:nvPr>
        </p:nvSpPr>
        <p:spPr>
          <a:xfrm>
            <a:off x="311700" y="1152475"/>
            <a:ext cx="8520600" cy="241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solidFill>
                  <a:srgbClr val="434343"/>
                </a:solidFill>
              </a:rPr>
              <a:t>P(r1) = P(r2) = 0.5</a:t>
            </a:r>
            <a:endParaRPr>
              <a:solidFill>
                <a:srgbClr val="434343"/>
              </a:solidFill>
            </a:endParaRPr>
          </a:p>
          <a:p>
            <a:pPr indent="0" lvl="0" marL="0" rtl="0" algn="l">
              <a:spcBef>
                <a:spcPts val="1200"/>
              </a:spcBef>
              <a:spcAft>
                <a:spcPts val="0"/>
              </a:spcAft>
              <a:buNone/>
            </a:pPr>
            <a:r>
              <a:rPr lang="ru">
                <a:solidFill>
                  <a:srgbClr val="434343"/>
                </a:solidFill>
              </a:rPr>
              <a:t>C(‘hat’) = 6</a:t>
            </a:r>
            <a:endParaRPr>
              <a:solidFill>
                <a:srgbClr val="434343"/>
              </a:solidFill>
            </a:endParaRPr>
          </a:p>
          <a:p>
            <a:pPr indent="0" lvl="0" marL="0" rtl="0" algn="l">
              <a:spcBef>
                <a:spcPts val="1200"/>
              </a:spcBef>
              <a:spcAft>
                <a:spcPts val="0"/>
              </a:spcAft>
              <a:buNone/>
            </a:pPr>
            <a:r>
              <a:rPr lang="ru">
                <a:solidFill>
                  <a:srgbClr val="434343"/>
                </a:solidFill>
              </a:rPr>
              <a:t>C(‘glasses’) = 0</a:t>
            </a:r>
            <a:endParaRPr>
              <a:solidFill>
                <a:srgbClr val="434343"/>
              </a:solidFill>
            </a:endParaRPr>
          </a:p>
          <a:p>
            <a:pPr indent="0" lvl="0" marL="0" marR="0" rtl="0" algn="l">
              <a:spcBef>
                <a:spcPts val="1200"/>
              </a:spcBef>
              <a:spcAft>
                <a:spcPts val="0"/>
              </a:spcAft>
              <a:buNone/>
            </a:pPr>
            <a:r>
              <a:rPr lang="ru">
                <a:solidFill>
                  <a:srgbClr val="434343"/>
                </a:solidFill>
                <a:highlight>
                  <a:srgbClr val="FFFFFF"/>
                </a:highlight>
              </a:rPr>
              <a:t>α = 1</a:t>
            </a:r>
            <a:endParaRPr>
              <a:solidFill>
                <a:srgbClr val="434343"/>
              </a:solidFill>
            </a:endParaRPr>
          </a:p>
          <a:p>
            <a:pPr indent="0" lvl="0" marL="0" rtl="0" algn="l">
              <a:spcBef>
                <a:spcPts val="0"/>
              </a:spcBef>
              <a:spcAft>
                <a:spcPts val="1200"/>
              </a:spcAft>
              <a:buNone/>
            </a:pPr>
            <a:r>
              <a:t/>
            </a:r>
            <a:endParaRPr/>
          </a:p>
        </p:txBody>
      </p:sp>
      <p:pic>
        <p:nvPicPr>
          <p:cNvPr id="207" name="Google Shape;207;p35"/>
          <p:cNvPicPr preferRelativeResize="0"/>
          <p:nvPr/>
        </p:nvPicPr>
        <p:blipFill>
          <a:blip r:embed="rId3">
            <a:alphaModFix/>
          </a:blip>
          <a:stretch>
            <a:fillRect/>
          </a:stretch>
        </p:blipFill>
        <p:spPr>
          <a:xfrm>
            <a:off x="6204425" y="170700"/>
            <a:ext cx="2135300" cy="1121350"/>
          </a:xfrm>
          <a:prstGeom prst="rect">
            <a:avLst/>
          </a:prstGeom>
          <a:noFill/>
          <a:ln>
            <a:noFill/>
          </a:ln>
        </p:spPr>
      </p:pic>
      <p:pic>
        <p:nvPicPr>
          <p:cNvPr id="208" name="Google Shape;208;p35"/>
          <p:cNvPicPr preferRelativeResize="0"/>
          <p:nvPr/>
        </p:nvPicPr>
        <p:blipFill>
          <a:blip r:embed="rId4">
            <a:alphaModFix/>
          </a:blip>
          <a:stretch>
            <a:fillRect/>
          </a:stretch>
        </p:blipFill>
        <p:spPr>
          <a:xfrm>
            <a:off x="2641050" y="1353338"/>
            <a:ext cx="6191250" cy="990600"/>
          </a:xfrm>
          <a:prstGeom prst="rect">
            <a:avLst/>
          </a:prstGeom>
          <a:noFill/>
          <a:ln>
            <a:noFill/>
          </a:ln>
        </p:spPr>
      </p:pic>
      <p:pic>
        <p:nvPicPr>
          <p:cNvPr id="209" name="Google Shape;209;p35"/>
          <p:cNvPicPr preferRelativeResize="0"/>
          <p:nvPr/>
        </p:nvPicPr>
        <p:blipFill>
          <a:blip r:embed="rId5">
            <a:alphaModFix/>
          </a:blip>
          <a:stretch>
            <a:fillRect/>
          </a:stretch>
        </p:blipFill>
        <p:spPr>
          <a:xfrm>
            <a:off x="1319388" y="2534038"/>
            <a:ext cx="7400925" cy="1038225"/>
          </a:xfrm>
          <a:prstGeom prst="rect">
            <a:avLst/>
          </a:prstGeom>
          <a:noFill/>
          <a:ln>
            <a:noFill/>
          </a:ln>
        </p:spPr>
      </p:pic>
      <p:pic>
        <p:nvPicPr>
          <p:cNvPr id="210" name="Google Shape;210;p35"/>
          <p:cNvPicPr preferRelativeResize="0"/>
          <p:nvPr/>
        </p:nvPicPr>
        <p:blipFill>
          <a:blip r:embed="rId6">
            <a:alphaModFix/>
          </a:blip>
          <a:stretch>
            <a:fillRect/>
          </a:stretch>
        </p:blipFill>
        <p:spPr>
          <a:xfrm>
            <a:off x="2529425" y="3707025"/>
            <a:ext cx="6057900" cy="11334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6"/>
          <p:cNvSpPr txBox="1"/>
          <p:nvPr>
            <p:ph type="title"/>
          </p:nvPr>
        </p:nvSpPr>
        <p:spPr>
          <a:xfrm>
            <a:off x="311700" y="193275"/>
            <a:ext cx="8520600" cy="488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The role of the cost of the utterance</a:t>
            </a:r>
            <a:endParaRPr/>
          </a:p>
        </p:txBody>
      </p:sp>
      <p:sp>
        <p:nvSpPr>
          <p:cNvPr id="216" name="Google Shape;216;p36"/>
          <p:cNvSpPr txBox="1"/>
          <p:nvPr>
            <p:ph idx="1" type="body"/>
          </p:nvPr>
        </p:nvSpPr>
        <p:spPr>
          <a:xfrm>
            <a:off x="311700" y="816725"/>
            <a:ext cx="8520600" cy="3752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arenR"/>
            </a:pPr>
            <a:r>
              <a:rPr lang="ru"/>
              <a:t>Lexicon			2) Normalizing by row:		3) Transposing:</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ru"/>
              <a:t>4) Speaker (cost):</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ru"/>
              <a:t>5) Normalizing by row:		6) Transposing:		7) Normalizing by row:</a:t>
            </a:r>
            <a:endParaRPr/>
          </a:p>
        </p:txBody>
      </p:sp>
      <p:pic>
        <p:nvPicPr>
          <p:cNvPr id="217" name="Google Shape;217;p36"/>
          <p:cNvPicPr preferRelativeResize="0"/>
          <p:nvPr/>
        </p:nvPicPr>
        <p:blipFill>
          <a:blip r:embed="rId3">
            <a:alphaModFix/>
          </a:blip>
          <a:stretch>
            <a:fillRect/>
          </a:stretch>
        </p:blipFill>
        <p:spPr>
          <a:xfrm>
            <a:off x="311688" y="1152475"/>
            <a:ext cx="1609725" cy="952500"/>
          </a:xfrm>
          <a:prstGeom prst="rect">
            <a:avLst/>
          </a:prstGeom>
          <a:noFill/>
          <a:ln>
            <a:noFill/>
          </a:ln>
        </p:spPr>
      </p:pic>
      <p:pic>
        <p:nvPicPr>
          <p:cNvPr id="218" name="Google Shape;218;p36"/>
          <p:cNvPicPr preferRelativeResize="0"/>
          <p:nvPr/>
        </p:nvPicPr>
        <p:blipFill>
          <a:blip r:embed="rId4">
            <a:alphaModFix/>
          </a:blip>
          <a:stretch>
            <a:fillRect/>
          </a:stretch>
        </p:blipFill>
        <p:spPr>
          <a:xfrm>
            <a:off x="3015288" y="1222438"/>
            <a:ext cx="1685925" cy="923925"/>
          </a:xfrm>
          <a:prstGeom prst="rect">
            <a:avLst/>
          </a:prstGeom>
          <a:noFill/>
          <a:ln>
            <a:noFill/>
          </a:ln>
        </p:spPr>
      </p:pic>
      <p:pic>
        <p:nvPicPr>
          <p:cNvPr id="219" name="Google Shape;219;p36"/>
          <p:cNvPicPr preferRelativeResize="0"/>
          <p:nvPr/>
        </p:nvPicPr>
        <p:blipFill>
          <a:blip r:embed="rId5">
            <a:alphaModFix/>
          </a:blip>
          <a:stretch>
            <a:fillRect/>
          </a:stretch>
        </p:blipFill>
        <p:spPr>
          <a:xfrm>
            <a:off x="5574988" y="1208138"/>
            <a:ext cx="1704975" cy="952500"/>
          </a:xfrm>
          <a:prstGeom prst="rect">
            <a:avLst/>
          </a:prstGeom>
          <a:noFill/>
          <a:ln>
            <a:noFill/>
          </a:ln>
        </p:spPr>
      </p:pic>
      <p:pic>
        <p:nvPicPr>
          <p:cNvPr id="220" name="Google Shape;220;p36"/>
          <p:cNvPicPr preferRelativeResize="0"/>
          <p:nvPr/>
        </p:nvPicPr>
        <p:blipFill>
          <a:blip r:embed="rId6">
            <a:alphaModFix/>
          </a:blip>
          <a:stretch>
            <a:fillRect/>
          </a:stretch>
        </p:blipFill>
        <p:spPr>
          <a:xfrm>
            <a:off x="2353938" y="2338738"/>
            <a:ext cx="5476875" cy="1019175"/>
          </a:xfrm>
          <a:prstGeom prst="rect">
            <a:avLst/>
          </a:prstGeom>
          <a:noFill/>
          <a:ln>
            <a:noFill/>
          </a:ln>
        </p:spPr>
      </p:pic>
      <p:pic>
        <p:nvPicPr>
          <p:cNvPr id="221" name="Google Shape;221;p36"/>
          <p:cNvPicPr preferRelativeResize="0"/>
          <p:nvPr/>
        </p:nvPicPr>
        <p:blipFill>
          <a:blip r:embed="rId7">
            <a:alphaModFix/>
          </a:blip>
          <a:stretch>
            <a:fillRect/>
          </a:stretch>
        </p:blipFill>
        <p:spPr>
          <a:xfrm>
            <a:off x="420363" y="4022588"/>
            <a:ext cx="1933575" cy="1000125"/>
          </a:xfrm>
          <a:prstGeom prst="rect">
            <a:avLst/>
          </a:prstGeom>
          <a:noFill/>
          <a:ln>
            <a:noFill/>
          </a:ln>
        </p:spPr>
      </p:pic>
      <p:pic>
        <p:nvPicPr>
          <p:cNvPr id="222" name="Google Shape;222;p36"/>
          <p:cNvPicPr preferRelativeResize="0"/>
          <p:nvPr/>
        </p:nvPicPr>
        <p:blipFill>
          <a:blip r:embed="rId8">
            <a:alphaModFix/>
          </a:blip>
          <a:stretch>
            <a:fillRect/>
          </a:stretch>
        </p:blipFill>
        <p:spPr>
          <a:xfrm>
            <a:off x="3067050" y="4036888"/>
            <a:ext cx="1962150" cy="971550"/>
          </a:xfrm>
          <a:prstGeom prst="rect">
            <a:avLst/>
          </a:prstGeom>
          <a:noFill/>
          <a:ln>
            <a:noFill/>
          </a:ln>
        </p:spPr>
      </p:pic>
      <p:pic>
        <p:nvPicPr>
          <p:cNvPr id="223" name="Google Shape;223;p36"/>
          <p:cNvPicPr preferRelativeResize="0"/>
          <p:nvPr/>
        </p:nvPicPr>
        <p:blipFill>
          <a:blip r:embed="rId9">
            <a:alphaModFix/>
          </a:blip>
          <a:stretch>
            <a:fillRect/>
          </a:stretch>
        </p:blipFill>
        <p:spPr>
          <a:xfrm>
            <a:off x="5574988" y="4041638"/>
            <a:ext cx="2295525" cy="9620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The role of alpha (rationality, optimality)</a:t>
            </a:r>
            <a:endParaRPr/>
          </a:p>
        </p:txBody>
      </p:sp>
      <p:sp>
        <p:nvSpPr>
          <p:cNvPr id="229" name="Google Shape;229;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0" name="Google Shape;230;p37"/>
          <p:cNvPicPr preferRelativeResize="0"/>
          <p:nvPr/>
        </p:nvPicPr>
        <p:blipFill>
          <a:blip r:embed="rId3">
            <a:alphaModFix/>
          </a:blip>
          <a:stretch>
            <a:fillRect/>
          </a:stretch>
        </p:blipFill>
        <p:spPr>
          <a:xfrm>
            <a:off x="5774763" y="2770300"/>
            <a:ext cx="3057525" cy="1885950"/>
          </a:xfrm>
          <a:prstGeom prst="rect">
            <a:avLst/>
          </a:prstGeom>
          <a:noFill/>
          <a:ln>
            <a:noFill/>
          </a:ln>
        </p:spPr>
      </p:pic>
      <p:pic>
        <p:nvPicPr>
          <p:cNvPr id="231" name="Google Shape;231;p37"/>
          <p:cNvPicPr preferRelativeResize="0"/>
          <p:nvPr/>
        </p:nvPicPr>
        <p:blipFill>
          <a:blip r:embed="rId4">
            <a:alphaModFix/>
          </a:blip>
          <a:stretch>
            <a:fillRect/>
          </a:stretch>
        </p:blipFill>
        <p:spPr>
          <a:xfrm>
            <a:off x="634600" y="1331575"/>
            <a:ext cx="3371850" cy="609600"/>
          </a:xfrm>
          <a:prstGeom prst="rect">
            <a:avLst/>
          </a:prstGeom>
          <a:noFill/>
          <a:ln>
            <a:noFill/>
          </a:ln>
        </p:spPr>
      </p:pic>
      <p:pic>
        <p:nvPicPr>
          <p:cNvPr id="232" name="Google Shape;232;p37"/>
          <p:cNvPicPr preferRelativeResize="0"/>
          <p:nvPr/>
        </p:nvPicPr>
        <p:blipFill>
          <a:blip r:embed="rId5">
            <a:alphaModFix/>
          </a:blip>
          <a:stretch>
            <a:fillRect/>
          </a:stretch>
        </p:blipFill>
        <p:spPr>
          <a:xfrm>
            <a:off x="634600" y="2255013"/>
            <a:ext cx="3219450" cy="1114425"/>
          </a:xfrm>
          <a:prstGeom prst="rect">
            <a:avLst/>
          </a:prstGeom>
          <a:noFill/>
          <a:ln>
            <a:noFill/>
          </a:ln>
        </p:spPr>
      </p:pic>
      <p:pic>
        <p:nvPicPr>
          <p:cNvPr id="233" name="Google Shape;233;p37"/>
          <p:cNvPicPr preferRelativeResize="0"/>
          <p:nvPr/>
        </p:nvPicPr>
        <p:blipFill>
          <a:blip r:embed="rId6">
            <a:alphaModFix/>
          </a:blip>
          <a:stretch>
            <a:fillRect/>
          </a:stretch>
        </p:blipFill>
        <p:spPr>
          <a:xfrm>
            <a:off x="634600" y="3369438"/>
            <a:ext cx="3162300" cy="1095375"/>
          </a:xfrm>
          <a:prstGeom prst="rect">
            <a:avLst/>
          </a:prstGeom>
          <a:noFill/>
          <a:ln>
            <a:noFill/>
          </a:ln>
        </p:spPr>
      </p:pic>
      <p:pic>
        <p:nvPicPr>
          <p:cNvPr id="234" name="Google Shape;234;p37"/>
          <p:cNvPicPr preferRelativeResize="0"/>
          <p:nvPr/>
        </p:nvPicPr>
        <p:blipFill>
          <a:blip r:embed="rId7">
            <a:alphaModFix/>
          </a:blip>
          <a:stretch>
            <a:fillRect/>
          </a:stretch>
        </p:blipFill>
        <p:spPr>
          <a:xfrm>
            <a:off x="5912450" y="950600"/>
            <a:ext cx="3075350" cy="18197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The role of the prior probability P(r)</a:t>
            </a:r>
            <a:endParaRPr/>
          </a:p>
        </p:txBody>
      </p:sp>
      <p:sp>
        <p:nvSpPr>
          <p:cNvPr id="240" name="Google Shape;240;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41" name="Google Shape;241;p38"/>
          <p:cNvPicPr preferRelativeResize="0"/>
          <p:nvPr/>
        </p:nvPicPr>
        <p:blipFill>
          <a:blip r:embed="rId3">
            <a:alphaModFix/>
          </a:blip>
          <a:stretch>
            <a:fillRect/>
          </a:stretch>
        </p:blipFill>
        <p:spPr>
          <a:xfrm>
            <a:off x="5841450" y="2606725"/>
            <a:ext cx="2990850" cy="1962150"/>
          </a:xfrm>
          <a:prstGeom prst="rect">
            <a:avLst/>
          </a:prstGeom>
          <a:noFill/>
          <a:ln>
            <a:noFill/>
          </a:ln>
        </p:spPr>
      </p:pic>
      <p:pic>
        <p:nvPicPr>
          <p:cNvPr id="242" name="Google Shape;242;p38"/>
          <p:cNvPicPr preferRelativeResize="0"/>
          <p:nvPr/>
        </p:nvPicPr>
        <p:blipFill>
          <a:blip r:embed="rId4">
            <a:alphaModFix/>
          </a:blip>
          <a:stretch>
            <a:fillRect/>
          </a:stretch>
        </p:blipFill>
        <p:spPr>
          <a:xfrm>
            <a:off x="311688" y="1152463"/>
            <a:ext cx="5934075" cy="981075"/>
          </a:xfrm>
          <a:prstGeom prst="rect">
            <a:avLst/>
          </a:prstGeom>
          <a:noFill/>
          <a:ln>
            <a:noFill/>
          </a:ln>
        </p:spPr>
      </p:pic>
      <p:pic>
        <p:nvPicPr>
          <p:cNvPr id="243" name="Google Shape;243;p38"/>
          <p:cNvPicPr preferRelativeResize="0"/>
          <p:nvPr/>
        </p:nvPicPr>
        <p:blipFill>
          <a:blip r:embed="rId5">
            <a:alphaModFix/>
          </a:blip>
          <a:stretch>
            <a:fillRect/>
          </a:stretch>
        </p:blipFill>
        <p:spPr>
          <a:xfrm>
            <a:off x="311688" y="2211888"/>
            <a:ext cx="5591175" cy="1114425"/>
          </a:xfrm>
          <a:prstGeom prst="rect">
            <a:avLst/>
          </a:prstGeom>
          <a:noFill/>
          <a:ln>
            <a:noFill/>
          </a:ln>
        </p:spPr>
      </p:pic>
      <p:pic>
        <p:nvPicPr>
          <p:cNvPr id="244" name="Google Shape;244;p38"/>
          <p:cNvPicPr preferRelativeResize="0"/>
          <p:nvPr/>
        </p:nvPicPr>
        <p:blipFill>
          <a:blip r:embed="rId6">
            <a:alphaModFix/>
          </a:blip>
          <a:stretch>
            <a:fillRect/>
          </a:stretch>
        </p:blipFill>
        <p:spPr>
          <a:xfrm>
            <a:off x="0" y="3404675"/>
            <a:ext cx="5848350" cy="952500"/>
          </a:xfrm>
          <a:prstGeom prst="rect">
            <a:avLst/>
          </a:prstGeom>
          <a:noFill/>
          <a:ln>
            <a:noFill/>
          </a:ln>
        </p:spPr>
      </p:pic>
      <p:pic>
        <p:nvPicPr>
          <p:cNvPr id="245" name="Google Shape;245;p38"/>
          <p:cNvPicPr preferRelativeResize="0"/>
          <p:nvPr/>
        </p:nvPicPr>
        <p:blipFill>
          <a:blip r:embed="rId7">
            <a:alphaModFix/>
          </a:blip>
          <a:stretch>
            <a:fillRect/>
          </a:stretch>
        </p:blipFill>
        <p:spPr>
          <a:xfrm>
            <a:off x="6182600" y="524750"/>
            <a:ext cx="2703700" cy="14142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9"/>
          <p:cNvSpPr txBox="1"/>
          <p:nvPr>
            <p:ph type="title"/>
          </p:nvPr>
        </p:nvSpPr>
        <p:spPr>
          <a:xfrm>
            <a:off x="311700" y="234825"/>
            <a:ext cx="8520600" cy="540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The role of the prior probability P(r)</a:t>
            </a:r>
            <a:endParaRPr/>
          </a:p>
        </p:txBody>
      </p:sp>
      <p:sp>
        <p:nvSpPr>
          <p:cNvPr id="251" name="Google Shape;251;p39"/>
          <p:cNvSpPr txBox="1"/>
          <p:nvPr>
            <p:ph idx="1" type="body"/>
          </p:nvPr>
        </p:nvSpPr>
        <p:spPr>
          <a:xfrm>
            <a:off x="311700" y="692025"/>
            <a:ext cx="8520600" cy="3876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arenR"/>
            </a:pPr>
            <a:r>
              <a:rPr lang="ru"/>
              <a:t>Lexicon:		2) Introducing prior probabilities:			3) Literal listener:	</a:t>
            </a:r>
            <a:endParaRPr/>
          </a:p>
          <a:p>
            <a:pPr indent="-342900" lvl="0" marL="457200" rtl="0" algn="l">
              <a:spcBef>
                <a:spcPts val="0"/>
              </a:spcBef>
              <a:spcAft>
                <a:spcPts val="0"/>
              </a:spcAft>
              <a:buSzPts val="1800"/>
              <a:buAutoNum type="arabicParenR"/>
            </a:pPr>
            <a:r>
              <a:t/>
            </a:r>
            <a:endParaRPr/>
          </a:p>
          <a:p>
            <a:pPr indent="-342900" lvl="0" marL="457200" rtl="0" algn="l">
              <a:spcBef>
                <a:spcPts val="0"/>
              </a:spcBef>
              <a:spcAft>
                <a:spcPts val="0"/>
              </a:spcAft>
              <a:buSzPts val="1800"/>
              <a:buAutoNum type="arabicParenR"/>
            </a:pPr>
            <a:r>
              <a:t/>
            </a:r>
            <a:endParaRPr/>
          </a:p>
          <a:p>
            <a:pPr indent="-342900" lvl="0" marL="457200" rtl="0" algn="l">
              <a:spcBef>
                <a:spcPts val="0"/>
              </a:spcBef>
              <a:spcAft>
                <a:spcPts val="0"/>
              </a:spcAft>
              <a:buSzPts val="1800"/>
              <a:buAutoNum type="arabicParenR"/>
            </a:pPr>
            <a:r>
              <a:t/>
            </a:r>
            <a:endParaRPr/>
          </a:p>
          <a:p>
            <a:pPr indent="0" lvl="0" marL="0" rtl="0" algn="l">
              <a:spcBef>
                <a:spcPts val="1200"/>
              </a:spcBef>
              <a:spcAft>
                <a:spcPts val="0"/>
              </a:spcAft>
              <a:buNone/>
            </a:pPr>
            <a:r>
              <a:rPr lang="ru"/>
              <a:t>4) Transposing:		5) Normalizing by row: 	6) Transposing:</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ru"/>
              <a:t>7) Introducing prior probabilities:			8) Normalizing by row:</a:t>
            </a:r>
            <a:endParaRPr/>
          </a:p>
        </p:txBody>
      </p:sp>
      <p:pic>
        <p:nvPicPr>
          <p:cNvPr id="252" name="Google Shape;252;p39"/>
          <p:cNvPicPr preferRelativeResize="0"/>
          <p:nvPr/>
        </p:nvPicPr>
        <p:blipFill>
          <a:blip r:embed="rId3">
            <a:alphaModFix/>
          </a:blip>
          <a:stretch>
            <a:fillRect/>
          </a:stretch>
        </p:blipFill>
        <p:spPr>
          <a:xfrm>
            <a:off x="368850" y="1058788"/>
            <a:ext cx="1524000" cy="923925"/>
          </a:xfrm>
          <a:prstGeom prst="rect">
            <a:avLst/>
          </a:prstGeom>
          <a:noFill/>
          <a:ln>
            <a:noFill/>
          </a:ln>
        </p:spPr>
      </p:pic>
      <p:pic>
        <p:nvPicPr>
          <p:cNvPr id="253" name="Google Shape;253;p39"/>
          <p:cNvPicPr preferRelativeResize="0"/>
          <p:nvPr/>
        </p:nvPicPr>
        <p:blipFill>
          <a:blip r:embed="rId4">
            <a:alphaModFix/>
          </a:blip>
          <a:stretch>
            <a:fillRect/>
          </a:stretch>
        </p:blipFill>
        <p:spPr>
          <a:xfrm>
            <a:off x="2443100" y="1123438"/>
            <a:ext cx="3829050" cy="933450"/>
          </a:xfrm>
          <a:prstGeom prst="rect">
            <a:avLst/>
          </a:prstGeom>
          <a:noFill/>
          <a:ln>
            <a:noFill/>
          </a:ln>
        </p:spPr>
      </p:pic>
      <p:pic>
        <p:nvPicPr>
          <p:cNvPr id="254" name="Google Shape;254;p39"/>
          <p:cNvPicPr preferRelativeResize="0"/>
          <p:nvPr/>
        </p:nvPicPr>
        <p:blipFill>
          <a:blip r:embed="rId5">
            <a:alphaModFix/>
          </a:blip>
          <a:stretch>
            <a:fillRect/>
          </a:stretch>
        </p:blipFill>
        <p:spPr>
          <a:xfrm>
            <a:off x="7079688" y="1058800"/>
            <a:ext cx="1628775" cy="942975"/>
          </a:xfrm>
          <a:prstGeom prst="rect">
            <a:avLst/>
          </a:prstGeom>
          <a:noFill/>
          <a:ln>
            <a:noFill/>
          </a:ln>
        </p:spPr>
      </p:pic>
      <p:pic>
        <p:nvPicPr>
          <p:cNvPr id="255" name="Google Shape;255;p39"/>
          <p:cNvPicPr preferRelativeResize="0"/>
          <p:nvPr/>
        </p:nvPicPr>
        <p:blipFill>
          <a:blip r:embed="rId6">
            <a:alphaModFix/>
          </a:blip>
          <a:stretch>
            <a:fillRect/>
          </a:stretch>
        </p:blipFill>
        <p:spPr>
          <a:xfrm>
            <a:off x="311700" y="2571738"/>
            <a:ext cx="1638300" cy="981075"/>
          </a:xfrm>
          <a:prstGeom prst="rect">
            <a:avLst/>
          </a:prstGeom>
          <a:noFill/>
          <a:ln>
            <a:noFill/>
          </a:ln>
        </p:spPr>
      </p:pic>
      <p:pic>
        <p:nvPicPr>
          <p:cNvPr id="256" name="Google Shape;256;p39"/>
          <p:cNvPicPr preferRelativeResize="0"/>
          <p:nvPr/>
        </p:nvPicPr>
        <p:blipFill>
          <a:blip r:embed="rId7">
            <a:alphaModFix/>
          </a:blip>
          <a:stretch>
            <a:fillRect/>
          </a:stretch>
        </p:blipFill>
        <p:spPr>
          <a:xfrm>
            <a:off x="2914650" y="2571750"/>
            <a:ext cx="1657350" cy="895350"/>
          </a:xfrm>
          <a:prstGeom prst="rect">
            <a:avLst/>
          </a:prstGeom>
          <a:noFill/>
          <a:ln>
            <a:noFill/>
          </a:ln>
        </p:spPr>
      </p:pic>
      <p:pic>
        <p:nvPicPr>
          <p:cNvPr id="257" name="Google Shape;257;p39"/>
          <p:cNvPicPr preferRelativeResize="0"/>
          <p:nvPr/>
        </p:nvPicPr>
        <p:blipFill>
          <a:blip r:embed="rId8">
            <a:alphaModFix/>
          </a:blip>
          <a:stretch>
            <a:fillRect/>
          </a:stretch>
        </p:blipFill>
        <p:spPr>
          <a:xfrm>
            <a:off x="5469963" y="2489263"/>
            <a:ext cx="1609725" cy="923925"/>
          </a:xfrm>
          <a:prstGeom prst="rect">
            <a:avLst/>
          </a:prstGeom>
          <a:noFill/>
          <a:ln>
            <a:noFill/>
          </a:ln>
        </p:spPr>
      </p:pic>
      <p:pic>
        <p:nvPicPr>
          <p:cNvPr id="258" name="Google Shape;258;p39"/>
          <p:cNvPicPr preferRelativeResize="0"/>
          <p:nvPr/>
        </p:nvPicPr>
        <p:blipFill>
          <a:blip r:embed="rId9">
            <a:alphaModFix/>
          </a:blip>
          <a:stretch>
            <a:fillRect/>
          </a:stretch>
        </p:blipFill>
        <p:spPr>
          <a:xfrm>
            <a:off x="311700" y="3981950"/>
            <a:ext cx="4210050" cy="962025"/>
          </a:xfrm>
          <a:prstGeom prst="rect">
            <a:avLst/>
          </a:prstGeom>
          <a:noFill/>
          <a:ln>
            <a:noFill/>
          </a:ln>
        </p:spPr>
      </p:pic>
      <p:pic>
        <p:nvPicPr>
          <p:cNvPr id="259" name="Google Shape;259;p39"/>
          <p:cNvPicPr preferRelativeResize="0"/>
          <p:nvPr/>
        </p:nvPicPr>
        <p:blipFill>
          <a:blip r:embed="rId10">
            <a:alphaModFix/>
          </a:blip>
          <a:stretch>
            <a:fillRect/>
          </a:stretch>
        </p:blipFill>
        <p:spPr>
          <a:xfrm>
            <a:off x="5541863" y="3996225"/>
            <a:ext cx="1857375" cy="9334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Mini-experiment</a:t>
            </a:r>
            <a:endParaRPr/>
          </a:p>
        </p:txBody>
      </p:sp>
      <p:sp>
        <p:nvSpPr>
          <p:cNvPr id="265" name="Google Shape;265;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57200" lvl="0" marL="3200400" rtl="0" algn="l">
              <a:spcBef>
                <a:spcPts val="0"/>
              </a:spcBef>
              <a:spcAft>
                <a:spcPts val="0"/>
              </a:spcAft>
              <a:buNone/>
            </a:pPr>
            <a:r>
              <a:t/>
            </a:r>
            <a:endParaRPr/>
          </a:p>
          <a:p>
            <a:pPr indent="457200" lvl="0" marL="3200400" rtl="0" algn="l">
              <a:spcBef>
                <a:spcPts val="1200"/>
              </a:spcBef>
              <a:spcAft>
                <a:spcPts val="0"/>
              </a:spcAft>
              <a:buNone/>
            </a:pPr>
            <a:r>
              <a:t/>
            </a:r>
            <a:endParaRPr/>
          </a:p>
          <a:p>
            <a:pPr indent="457200" lvl="0" marL="3200400" rtl="0" algn="l">
              <a:spcBef>
                <a:spcPts val="1200"/>
              </a:spcBef>
              <a:spcAft>
                <a:spcPts val="0"/>
              </a:spcAft>
              <a:buNone/>
            </a:pPr>
            <a:r>
              <a:t/>
            </a:r>
            <a:endParaRPr/>
          </a:p>
          <a:p>
            <a:pPr indent="457200" lvl="0" marL="3200400" rtl="0" algn="l">
              <a:spcBef>
                <a:spcPts val="1200"/>
              </a:spcBef>
              <a:spcAft>
                <a:spcPts val="0"/>
              </a:spcAft>
              <a:buNone/>
            </a:pPr>
            <a:r>
              <a:t/>
            </a:r>
            <a:endParaRPr/>
          </a:p>
          <a:p>
            <a:pPr indent="0" lvl="0" marL="0" rtl="0" algn="l">
              <a:spcBef>
                <a:spcPts val="1200"/>
              </a:spcBef>
              <a:spcAft>
                <a:spcPts val="0"/>
              </a:spcAft>
              <a:buNone/>
            </a:pPr>
            <a:r>
              <a:rPr lang="ru"/>
              <a:t>						</a:t>
            </a:r>
            <a:endParaRPr/>
          </a:p>
          <a:p>
            <a:pPr indent="0" lvl="0" marL="0" rtl="0" algn="l">
              <a:spcBef>
                <a:spcPts val="1200"/>
              </a:spcBef>
              <a:spcAft>
                <a:spcPts val="0"/>
              </a:spcAft>
              <a:buNone/>
            </a:pPr>
            <a:r>
              <a:rPr lang="ru"/>
              <a:t>							r1		r2		r3</a:t>
            </a:r>
            <a:endParaRPr/>
          </a:p>
          <a:p>
            <a:pPr indent="0" lvl="0" marL="3657600" rtl="0" algn="l">
              <a:spcBef>
                <a:spcPts val="1200"/>
              </a:spcBef>
              <a:spcAft>
                <a:spcPts val="1200"/>
              </a:spcAft>
              <a:buNone/>
            </a:pPr>
            <a:r>
              <a:rPr b="1" lang="ru"/>
              <a:t>“hat</a:t>
            </a:r>
            <a:r>
              <a:rPr b="1" lang="ru"/>
              <a:t>”</a:t>
            </a:r>
            <a:endParaRPr b="1"/>
          </a:p>
        </p:txBody>
      </p:sp>
      <p:pic>
        <p:nvPicPr>
          <p:cNvPr id="266" name="Google Shape;266;p40"/>
          <p:cNvPicPr preferRelativeResize="0"/>
          <p:nvPr/>
        </p:nvPicPr>
        <p:blipFill>
          <a:blip r:embed="rId3">
            <a:alphaModFix/>
          </a:blip>
          <a:stretch>
            <a:fillRect/>
          </a:stretch>
        </p:blipFill>
        <p:spPr>
          <a:xfrm>
            <a:off x="2789825" y="2220025"/>
            <a:ext cx="3381375" cy="10287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Mini-experiment</a:t>
            </a:r>
            <a:endParaRPr/>
          </a:p>
        </p:txBody>
      </p:sp>
      <p:sp>
        <p:nvSpPr>
          <p:cNvPr id="272" name="Google Shape;272;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literal listener, pragmatic listener, we</a:t>
            </a:r>
            <a:r>
              <a:rPr lang="ru"/>
              <a:t>: r3</a:t>
            </a:r>
            <a:endParaRPr/>
          </a:p>
          <a:p>
            <a:pPr indent="457200" lvl="0" marL="3200400" rtl="0" algn="l">
              <a:spcBef>
                <a:spcPts val="1200"/>
              </a:spcBef>
              <a:spcAft>
                <a:spcPts val="0"/>
              </a:spcAft>
              <a:buNone/>
            </a:pPr>
            <a:r>
              <a:t/>
            </a:r>
            <a:endParaRPr/>
          </a:p>
          <a:p>
            <a:pPr indent="457200" lvl="0" marL="3200400" rtl="0" algn="l">
              <a:spcBef>
                <a:spcPts val="1200"/>
              </a:spcBef>
              <a:spcAft>
                <a:spcPts val="0"/>
              </a:spcAft>
              <a:buNone/>
            </a:pPr>
            <a:r>
              <a:t/>
            </a:r>
            <a:endParaRPr/>
          </a:p>
          <a:p>
            <a:pPr indent="0" lvl="0" marL="0" rtl="0" algn="l">
              <a:spcBef>
                <a:spcPts val="1200"/>
              </a:spcBef>
              <a:spcAft>
                <a:spcPts val="0"/>
              </a:spcAft>
              <a:buNone/>
            </a:pPr>
            <a:r>
              <a:rPr lang="ru"/>
              <a:t>						</a:t>
            </a:r>
            <a:endParaRPr/>
          </a:p>
          <a:p>
            <a:pPr indent="0" lvl="0" marL="0" rtl="0" algn="l">
              <a:spcBef>
                <a:spcPts val="1200"/>
              </a:spcBef>
              <a:spcAft>
                <a:spcPts val="0"/>
              </a:spcAft>
              <a:buNone/>
            </a:pPr>
            <a:r>
              <a:rPr lang="ru"/>
              <a:t>							</a:t>
            </a:r>
            <a:endParaRPr/>
          </a:p>
          <a:p>
            <a:pPr indent="457200" lvl="0" marL="2743200" rtl="0" algn="l">
              <a:spcBef>
                <a:spcPts val="1200"/>
              </a:spcBef>
              <a:spcAft>
                <a:spcPts val="0"/>
              </a:spcAft>
              <a:buNone/>
            </a:pPr>
            <a:r>
              <a:rPr lang="ru"/>
              <a:t>r1		r2		r3</a:t>
            </a:r>
            <a:endParaRPr/>
          </a:p>
          <a:p>
            <a:pPr indent="0" lvl="0" marL="3657600" rtl="0" algn="l">
              <a:spcBef>
                <a:spcPts val="1200"/>
              </a:spcBef>
              <a:spcAft>
                <a:spcPts val="1200"/>
              </a:spcAft>
              <a:buNone/>
            </a:pPr>
            <a:r>
              <a:rPr b="1" lang="ru"/>
              <a:t>“hat”</a:t>
            </a:r>
            <a:endParaRPr b="1"/>
          </a:p>
        </p:txBody>
      </p:sp>
      <p:pic>
        <p:nvPicPr>
          <p:cNvPr id="273" name="Google Shape;273;p41"/>
          <p:cNvPicPr preferRelativeResize="0"/>
          <p:nvPr/>
        </p:nvPicPr>
        <p:blipFill>
          <a:blip r:embed="rId3">
            <a:alphaModFix/>
          </a:blip>
          <a:stretch>
            <a:fillRect/>
          </a:stretch>
        </p:blipFill>
        <p:spPr>
          <a:xfrm>
            <a:off x="2789825" y="2220025"/>
            <a:ext cx="3381375" cy="1028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Grice, 1975 “Logic and Conversation”</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ru">
                <a:solidFill>
                  <a:schemeClr val="dk1"/>
                </a:solidFill>
              </a:rPr>
              <a:t>Cooperative Principle</a:t>
            </a:r>
            <a:endParaRPr b="1">
              <a:solidFill>
                <a:schemeClr val="dk1"/>
              </a:solidFill>
            </a:endParaRPr>
          </a:p>
          <a:p>
            <a:pPr indent="0" lvl="0" marL="0" rtl="0" algn="l">
              <a:spcBef>
                <a:spcPts val="1200"/>
              </a:spcBef>
              <a:spcAft>
                <a:spcPts val="0"/>
              </a:spcAft>
              <a:buNone/>
            </a:pPr>
            <a:r>
              <a:rPr lang="ru">
                <a:solidFill>
                  <a:schemeClr val="dk1"/>
                </a:solidFill>
              </a:rPr>
              <a:t>Make your conversational contribution such as is required, at the stage at which it occurs, by the accepted purpose or direction of the talk exchange in which you are engaged.</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rPr lang="ru">
                <a:solidFill>
                  <a:schemeClr val="dk1"/>
                </a:solidFill>
              </a:rPr>
              <a:t>Can you think of the situations where the principle is violated?</a:t>
            </a:r>
            <a:endParaRPr>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Mini-experiment</a:t>
            </a:r>
            <a:endParaRPr/>
          </a:p>
        </p:txBody>
      </p:sp>
      <p:sp>
        <p:nvSpPr>
          <p:cNvPr id="279" name="Google Shape;279;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57200" lvl="0" marL="3200400" rtl="0" algn="l">
              <a:spcBef>
                <a:spcPts val="0"/>
              </a:spcBef>
              <a:spcAft>
                <a:spcPts val="0"/>
              </a:spcAft>
              <a:buNone/>
            </a:pPr>
            <a:r>
              <a:t/>
            </a:r>
            <a:endParaRPr/>
          </a:p>
          <a:p>
            <a:pPr indent="457200" lvl="0" marL="3200400" rtl="0" algn="l">
              <a:spcBef>
                <a:spcPts val="1200"/>
              </a:spcBef>
              <a:spcAft>
                <a:spcPts val="0"/>
              </a:spcAft>
              <a:buNone/>
            </a:pPr>
            <a:r>
              <a:t/>
            </a:r>
            <a:endParaRPr/>
          </a:p>
          <a:p>
            <a:pPr indent="457200" lvl="0" marL="3200400" rtl="0" algn="l">
              <a:spcBef>
                <a:spcPts val="1200"/>
              </a:spcBef>
              <a:spcAft>
                <a:spcPts val="0"/>
              </a:spcAft>
              <a:buNone/>
            </a:pPr>
            <a:r>
              <a:t/>
            </a:r>
            <a:endParaRPr/>
          </a:p>
          <a:p>
            <a:pPr indent="457200" lvl="0" marL="3200400" rtl="0" algn="l">
              <a:spcBef>
                <a:spcPts val="1200"/>
              </a:spcBef>
              <a:spcAft>
                <a:spcPts val="0"/>
              </a:spcAft>
              <a:buNone/>
            </a:pPr>
            <a:r>
              <a:t/>
            </a:r>
            <a:endParaRPr/>
          </a:p>
          <a:p>
            <a:pPr indent="0" lvl="0" marL="0" rtl="0" algn="l">
              <a:spcBef>
                <a:spcPts val="1200"/>
              </a:spcBef>
              <a:spcAft>
                <a:spcPts val="0"/>
              </a:spcAft>
              <a:buNone/>
            </a:pPr>
            <a:r>
              <a:rPr lang="ru"/>
              <a:t>						</a:t>
            </a:r>
            <a:endParaRPr/>
          </a:p>
          <a:p>
            <a:pPr indent="0" lvl="0" marL="0" rtl="0" algn="l">
              <a:spcBef>
                <a:spcPts val="1200"/>
              </a:spcBef>
              <a:spcAft>
                <a:spcPts val="0"/>
              </a:spcAft>
              <a:buNone/>
            </a:pPr>
            <a:r>
              <a:rPr lang="ru"/>
              <a:t>							r1		r2		r3</a:t>
            </a:r>
            <a:endParaRPr/>
          </a:p>
          <a:p>
            <a:pPr indent="0" lvl="0" marL="3657600" rtl="0" algn="l">
              <a:spcBef>
                <a:spcPts val="1200"/>
              </a:spcBef>
              <a:spcAft>
                <a:spcPts val="1200"/>
              </a:spcAft>
              <a:buNone/>
            </a:pPr>
            <a:r>
              <a:rPr b="1" lang="ru"/>
              <a:t>“glasses”</a:t>
            </a:r>
            <a:endParaRPr b="1"/>
          </a:p>
        </p:txBody>
      </p:sp>
      <p:pic>
        <p:nvPicPr>
          <p:cNvPr id="280" name="Google Shape;280;p42"/>
          <p:cNvPicPr preferRelativeResize="0"/>
          <p:nvPr/>
        </p:nvPicPr>
        <p:blipFill>
          <a:blip r:embed="rId3">
            <a:alphaModFix/>
          </a:blip>
          <a:stretch>
            <a:fillRect/>
          </a:stretch>
        </p:blipFill>
        <p:spPr>
          <a:xfrm>
            <a:off x="3000375" y="2263463"/>
            <a:ext cx="3143250" cy="9620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Mini-experiment</a:t>
            </a:r>
            <a:endParaRPr/>
          </a:p>
        </p:txBody>
      </p:sp>
      <p:sp>
        <p:nvSpPr>
          <p:cNvPr id="286" name="Google Shape;286;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ru"/>
              <a:t>literal listener, pragmatic listener, we: r2</a:t>
            </a:r>
            <a:endParaRPr/>
          </a:p>
          <a:p>
            <a:pPr indent="457200" lvl="0" marL="3200400" rtl="0" algn="l">
              <a:spcBef>
                <a:spcPts val="1200"/>
              </a:spcBef>
              <a:spcAft>
                <a:spcPts val="0"/>
              </a:spcAft>
              <a:buNone/>
            </a:pPr>
            <a:r>
              <a:t/>
            </a:r>
            <a:endParaRPr/>
          </a:p>
          <a:p>
            <a:pPr indent="457200" lvl="0" marL="3200400" rtl="0" algn="l">
              <a:spcBef>
                <a:spcPts val="1200"/>
              </a:spcBef>
              <a:spcAft>
                <a:spcPts val="0"/>
              </a:spcAft>
              <a:buNone/>
            </a:pPr>
            <a:r>
              <a:t/>
            </a:r>
            <a:endParaRPr/>
          </a:p>
          <a:p>
            <a:pPr indent="457200" lvl="0" marL="3200400" rtl="0" algn="l">
              <a:spcBef>
                <a:spcPts val="1200"/>
              </a:spcBef>
              <a:spcAft>
                <a:spcPts val="0"/>
              </a:spcAft>
              <a:buNone/>
            </a:pPr>
            <a:r>
              <a:t/>
            </a:r>
            <a:endParaRPr/>
          </a:p>
          <a:p>
            <a:pPr indent="0" lvl="0" marL="0" rtl="0" algn="l">
              <a:spcBef>
                <a:spcPts val="1200"/>
              </a:spcBef>
              <a:spcAft>
                <a:spcPts val="0"/>
              </a:spcAft>
              <a:buNone/>
            </a:pPr>
            <a:r>
              <a:rPr lang="ru"/>
              <a:t>						</a:t>
            </a:r>
            <a:endParaRPr/>
          </a:p>
          <a:p>
            <a:pPr indent="0" lvl="0" marL="0" rtl="0" algn="l">
              <a:spcBef>
                <a:spcPts val="1200"/>
              </a:spcBef>
              <a:spcAft>
                <a:spcPts val="0"/>
              </a:spcAft>
              <a:buNone/>
            </a:pPr>
            <a:r>
              <a:rPr lang="ru"/>
              <a:t>							r1		r2		r3</a:t>
            </a:r>
            <a:endParaRPr/>
          </a:p>
          <a:p>
            <a:pPr indent="0" lvl="0" marL="3657600" rtl="0" algn="l">
              <a:spcBef>
                <a:spcPts val="1200"/>
              </a:spcBef>
              <a:spcAft>
                <a:spcPts val="1200"/>
              </a:spcAft>
              <a:buNone/>
            </a:pPr>
            <a:r>
              <a:rPr b="1" lang="ru"/>
              <a:t>“glasses”</a:t>
            </a:r>
            <a:endParaRPr b="1"/>
          </a:p>
        </p:txBody>
      </p:sp>
      <p:pic>
        <p:nvPicPr>
          <p:cNvPr id="287" name="Google Shape;287;p43"/>
          <p:cNvPicPr preferRelativeResize="0"/>
          <p:nvPr/>
        </p:nvPicPr>
        <p:blipFill>
          <a:blip r:embed="rId3">
            <a:alphaModFix/>
          </a:blip>
          <a:stretch>
            <a:fillRect/>
          </a:stretch>
        </p:blipFill>
        <p:spPr>
          <a:xfrm>
            <a:off x="3000375" y="2263463"/>
            <a:ext cx="3143250" cy="9620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Mini-experiment</a:t>
            </a:r>
            <a:endParaRPr/>
          </a:p>
        </p:txBody>
      </p:sp>
      <p:sp>
        <p:nvSpPr>
          <p:cNvPr id="293" name="Google Shape;293;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457200" lvl="0" marL="3200400" rtl="0" algn="l">
              <a:spcBef>
                <a:spcPts val="1200"/>
              </a:spcBef>
              <a:spcAft>
                <a:spcPts val="0"/>
              </a:spcAft>
              <a:buNone/>
            </a:pPr>
            <a:r>
              <a:t/>
            </a:r>
            <a:endParaRPr/>
          </a:p>
          <a:p>
            <a:pPr indent="457200" lvl="0" marL="3200400" rtl="0" algn="l">
              <a:spcBef>
                <a:spcPts val="1200"/>
              </a:spcBef>
              <a:spcAft>
                <a:spcPts val="0"/>
              </a:spcAft>
              <a:buNone/>
            </a:pPr>
            <a:r>
              <a:t/>
            </a:r>
            <a:endParaRPr/>
          </a:p>
          <a:p>
            <a:pPr indent="457200" lvl="0" marL="3200400" rtl="0" algn="l">
              <a:spcBef>
                <a:spcPts val="1200"/>
              </a:spcBef>
              <a:spcAft>
                <a:spcPts val="0"/>
              </a:spcAft>
              <a:buNone/>
            </a:pPr>
            <a:r>
              <a:t/>
            </a:r>
            <a:endParaRPr/>
          </a:p>
          <a:p>
            <a:pPr indent="0" lvl="0" marL="0" rtl="0" algn="l">
              <a:spcBef>
                <a:spcPts val="1200"/>
              </a:spcBef>
              <a:spcAft>
                <a:spcPts val="0"/>
              </a:spcAft>
              <a:buNone/>
            </a:pPr>
            <a:r>
              <a:rPr lang="ru"/>
              <a:t>						</a:t>
            </a:r>
            <a:endParaRPr/>
          </a:p>
          <a:p>
            <a:pPr indent="0" lvl="0" marL="0" rtl="0" algn="l">
              <a:spcBef>
                <a:spcPts val="1200"/>
              </a:spcBef>
              <a:spcAft>
                <a:spcPts val="0"/>
              </a:spcAft>
              <a:buNone/>
            </a:pPr>
            <a:r>
              <a:rPr lang="ru"/>
              <a:t>							r1		r2		r3</a:t>
            </a:r>
            <a:endParaRPr/>
          </a:p>
          <a:p>
            <a:pPr indent="0" lvl="0" marL="3657600" rtl="0" algn="l">
              <a:spcBef>
                <a:spcPts val="1200"/>
              </a:spcBef>
              <a:spcAft>
                <a:spcPts val="1200"/>
              </a:spcAft>
              <a:buNone/>
            </a:pPr>
            <a:r>
              <a:rPr b="1" lang="ru"/>
              <a:t>“hat”</a:t>
            </a:r>
            <a:endParaRPr b="1"/>
          </a:p>
        </p:txBody>
      </p:sp>
      <p:pic>
        <p:nvPicPr>
          <p:cNvPr id="294" name="Google Shape;294;p44"/>
          <p:cNvPicPr preferRelativeResize="0"/>
          <p:nvPr/>
        </p:nvPicPr>
        <p:blipFill>
          <a:blip r:embed="rId3">
            <a:alphaModFix/>
          </a:blip>
          <a:stretch>
            <a:fillRect/>
          </a:stretch>
        </p:blipFill>
        <p:spPr>
          <a:xfrm>
            <a:off x="2962275" y="2090738"/>
            <a:ext cx="3219450" cy="9620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Mini-experiment</a:t>
            </a:r>
            <a:endParaRPr/>
          </a:p>
        </p:txBody>
      </p:sp>
      <p:sp>
        <p:nvSpPr>
          <p:cNvPr id="300" name="Google Shape;300;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ru"/>
              <a:t>literal listener</a:t>
            </a:r>
            <a:r>
              <a:rPr lang="ru"/>
              <a:t>: r1 -- 0.5, r2 -- 0.5</a:t>
            </a:r>
            <a:endParaRPr/>
          </a:p>
          <a:p>
            <a:pPr indent="0" lvl="0" marL="0" rtl="0" algn="l">
              <a:spcBef>
                <a:spcPts val="1200"/>
              </a:spcBef>
              <a:spcAft>
                <a:spcPts val="0"/>
              </a:spcAft>
              <a:buNone/>
            </a:pPr>
            <a:r>
              <a:rPr lang="ru"/>
              <a:t>pragmatic listener: r1 -- 0.75, r2 -- 0.25</a:t>
            </a:r>
            <a:endParaRPr/>
          </a:p>
          <a:p>
            <a:pPr indent="0" lvl="0" marL="0" rtl="0" algn="l">
              <a:spcBef>
                <a:spcPts val="1200"/>
              </a:spcBef>
              <a:spcAft>
                <a:spcPts val="0"/>
              </a:spcAft>
              <a:buNone/>
            </a:pPr>
            <a:r>
              <a:rPr lang="ru"/>
              <a:t>we: </a:t>
            </a:r>
            <a:endParaRPr/>
          </a:p>
          <a:p>
            <a:pPr indent="457200" lvl="0" marL="3200400" rtl="0" algn="l">
              <a:spcBef>
                <a:spcPts val="1200"/>
              </a:spcBef>
              <a:spcAft>
                <a:spcPts val="0"/>
              </a:spcAft>
              <a:buNone/>
            </a:pPr>
            <a:r>
              <a:t/>
            </a:r>
            <a:endParaRPr/>
          </a:p>
          <a:p>
            <a:pPr indent="457200" lvl="0" marL="3200400" rtl="0" algn="l">
              <a:spcBef>
                <a:spcPts val="1200"/>
              </a:spcBef>
              <a:spcAft>
                <a:spcPts val="0"/>
              </a:spcAft>
              <a:buNone/>
            </a:pPr>
            <a:r>
              <a:t/>
            </a:r>
            <a:endParaRPr/>
          </a:p>
          <a:p>
            <a:pPr indent="457200" lvl="0" marL="3200400" rtl="0" algn="l">
              <a:spcBef>
                <a:spcPts val="1200"/>
              </a:spcBef>
              <a:spcAft>
                <a:spcPts val="0"/>
              </a:spcAft>
              <a:buNone/>
            </a:pPr>
            <a:r>
              <a:t/>
            </a:r>
            <a:endParaRPr/>
          </a:p>
          <a:p>
            <a:pPr indent="0" lvl="0" marL="0" rtl="0" algn="l">
              <a:spcBef>
                <a:spcPts val="1200"/>
              </a:spcBef>
              <a:spcAft>
                <a:spcPts val="0"/>
              </a:spcAft>
              <a:buNone/>
            </a:pPr>
            <a:r>
              <a:rPr lang="ru"/>
              <a:t>						</a:t>
            </a:r>
            <a:endParaRPr/>
          </a:p>
          <a:p>
            <a:pPr indent="0" lvl="0" marL="0" rtl="0" algn="l">
              <a:spcBef>
                <a:spcPts val="1200"/>
              </a:spcBef>
              <a:spcAft>
                <a:spcPts val="0"/>
              </a:spcAft>
              <a:buNone/>
            </a:pPr>
            <a:r>
              <a:rPr lang="ru"/>
              <a:t>							r1		r2		r3</a:t>
            </a:r>
            <a:endParaRPr/>
          </a:p>
          <a:p>
            <a:pPr indent="0" lvl="0" marL="3657600" rtl="0" algn="l">
              <a:spcBef>
                <a:spcPts val="1200"/>
              </a:spcBef>
              <a:spcAft>
                <a:spcPts val="1200"/>
              </a:spcAft>
              <a:buNone/>
            </a:pPr>
            <a:r>
              <a:rPr b="1" lang="ru"/>
              <a:t>“hat”</a:t>
            </a:r>
            <a:endParaRPr b="1"/>
          </a:p>
        </p:txBody>
      </p:sp>
      <p:pic>
        <p:nvPicPr>
          <p:cNvPr id="301" name="Google Shape;301;p45"/>
          <p:cNvPicPr preferRelativeResize="0"/>
          <p:nvPr/>
        </p:nvPicPr>
        <p:blipFill>
          <a:blip r:embed="rId3">
            <a:alphaModFix/>
          </a:blip>
          <a:stretch>
            <a:fillRect/>
          </a:stretch>
        </p:blipFill>
        <p:spPr>
          <a:xfrm>
            <a:off x="2962275" y="2571738"/>
            <a:ext cx="3219450" cy="9620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Mini-experiment</a:t>
            </a:r>
            <a:endParaRPr/>
          </a:p>
        </p:txBody>
      </p:sp>
      <p:sp>
        <p:nvSpPr>
          <p:cNvPr id="307" name="Google Shape;307;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457200" lvl="0" marL="3200400" rtl="0" algn="l">
              <a:spcBef>
                <a:spcPts val="1200"/>
              </a:spcBef>
              <a:spcAft>
                <a:spcPts val="0"/>
              </a:spcAft>
              <a:buNone/>
            </a:pPr>
            <a:r>
              <a:t/>
            </a:r>
            <a:endParaRPr/>
          </a:p>
          <a:p>
            <a:pPr indent="457200" lvl="0" marL="3200400" rtl="0" algn="l">
              <a:spcBef>
                <a:spcPts val="1200"/>
              </a:spcBef>
              <a:spcAft>
                <a:spcPts val="0"/>
              </a:spcAft>
              <a:buNone/>
            </a:pPr>
            <a:r>
              <a:t/>
            </a:r>
            <a:endParaRPr/>
          </a:p>
          <a:p>
            <a:pPr indent="457200" lvl="0" marL="3200400" rtl="0" algn="l">
              <a:spcBef>
                <a:spcPts val="1200"/>
              </a:spcBef>
              <a:spcAft>
                <a:spcPts val="0"/>
              </a:spcAft>
              <a:buNone/>
            </a:pPr>
            <a:r>
              <a:t/>
            </a:r>
            <a:endParaRPr/>
          </a:p>
          <a:p>
            <a:pPr indent="0" lvl="0" marL="0" rtl="0" algn="l">
              <a:spcBef>
                <a:spcPts val="1200"/>
              </a:spcBef>
              <a:spcAft>
                <a:spcPts val="0"/>
              </a:spcAft>
              <a:buNone/>
            </a:pPr>
            <a:r>
              <a:rPr lang="ru"/>
              <a:t>						</a:t>
            </a:r>
            <a:endParaRPr/>
          </a:p>
          <a:p>
            <a:pPr indent="0" lvl="0" marL="0" rtl="0" algn="l">
              <a:spcBef>
                <a:spcPts val="1200"/>
              </a:spcBef>
              <a:spcAft>
                <a:spcPts val="0"/>
              </a:spcAft>
              <a:buNone/>
            </a:pPr>
            <a:r>
              <a:rPr lang="ru"/>
              <a:t>							r1		r2		r3</a:t>
            </a:r>
            <a:endParaRPr/>
          </a:p>
          <a:p>
            <a:pPr indent="0" lvl="0" marL="3657600" rtl="0" algn="l">
              <a:spcBef>
                <a:spcPts val="1200"/>
              </a:spcBef>
              <a:spcAft>
                <a:spcPts val="1200"/>
              </a:spcAft>
              <a:buNone/>
            </a:pPr>
            <a:r>
              <a:rPr b="1" lang="ru"/>
              <a:t>“mustache”</a:t>
            </a:r>
            <a:endParaRPr b="1"/>
          </a:p>
        </p:txBody>
      </p:sp>
      <p:pic>
        <p:nvPicPr>
          <p:cNvPr id="308" name="Google Shape;308;p46"/>
          <p:cNvPicPr preferRelativeResize="0"/>
          <p:nvPr/>
        </p:nvPicPr>
        <p:blipFill>
          <a:blip r:embed="rId3">
            <a:alphaModFix/>
          </a:blip>
          <a:stretch>
            <a:fillRect/>
          </a:stretch>
        </p:blipFill>
        <p:spPr>
          <a:xfrm>
            <a:off x="3000375" y="2622800"/>
            <a:ext cx="3143250" cy="9144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Mini-experiment</a:t>
            </a:r>
            <a:endParaRPr/>
          </a:p>
        </p:txBody>
      </p:sp>
      <p:sp>
        <p:nvSpPr>
          <p:cNvPr id="314" name="Google Shape;314;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ru"/>
              <a:t>literal listener</a:t>
            </a:r>
            <a:r>
              <a:rPr lang="ru"/>
              <a:t>: r1 -- 0.5, r3 -- 0.5</a:t>
            </a:r>
            <a:endParaRPr/>
          </a:p>
          <a:p>
            <a:pPr indent="0" lvl="0" marL="0" rtl="0" algn="l">
              <a:spcBef>
                <a:spcPts val="1200"/>
              </a:spcBef>
              <a:spcAft>
                <a:spcPts val="0"/>
              </a:spcAft>
              <a:buNone/>
            </a:pPr>
            <a:r>
              <a:rPr lang="ru"/>
              <a:t>pragmatic listener: r1 -- 0.33(3), r3 -- 0.66(6)</a:t>
            </a:r>
            <a:endParaRPr/>
          </a:p>
          <a:p>
            <a:pPr indent="0" lvl="0" marL="0" rtl="0" algn="l">
              <a:spcBef>
                <a:spcPts val="1200"/>
              </a:spcBef>
              <a:spcAft>
                <a:spcPts val="0"/>
              </a:spcAft>
              <a:buNone/>
            </a:pPr>
            <a:r>
              <a:rPr lang="ru"/>
              <a:t>we: </a:t>
            </a:r>
            <a:endParaRPr/>
          </a:p>
          <a:p>
            <a:pPr indent="457200" lvl="0" marL="3200400" rtl="0" algn="l">
              <a:spcBef>
                <a:spcPts val="1200"/>
              </a:spcBef>
              <a:spcAft>
                <a:spcPts val="0"/>
              </a:spcAft>
              <a:buNone/>
            </a:pPr>
            <a:r>
              <a:t/>
            </a:r>
            <a:endParaRPr/>
          </a:p>
          <a:p>
            <a:pPr indent="457200" lvl="0" marL="3200400" rtl="0" algn="l">
              <a:spcBef>
                <a:spcPts val="1200"/>
              </a:spcBef>
              <a:spcAft>
                <a:spcPts val="0"/>
              </a:spcAft>
              <a:buNone/>
            </a:pPr>
            <a:r>
              <a:t/>
            </a:r>
            <a:endParaRPr/>
          </a:p>
          <a:p>
            <a:pPr indent="457200" lvl="0" marL="3200400" rtl="0" algn="l">
              <a:spcBef>
                <a:spcPts val="1200"/>
              </a:spcBef>
              <a:spcAft>
                <a:spcPts val="0"/>
              </a:spcAft>
              <a:buNone/>
            </a:pPr>
            <a:r>
              <a:t/>
            </a:r>
            <a:endParaRPr/>
          </a:p>
          <a:p>
            <a:pPr indent="0" lvl="0" marL="0" rtl="0" algn="l">
              <a:spcBef>
                <a:spcPts val="1200"/>
              </a:spcBef>
              <a:spcAft>
                <a:spcPts val="0"/>
              </a:spcAft>
              <a:buNone/>
            </a:pPr>
            <a:r>
              <a:rPr lang="ru"/>
              <a:t>						</a:t>
            </a:r>
            <a:endParaRPr/>
          </a:p>
          <a:p>
            <a:pPr indent="0" lvl="0" marL="0" rtl="0" algn="l">
              <a:spcBef>
                <a:spcPts val="1200"/>
              </a:spcBef>
              <a:spcAft>
                <a:spcPts val="0"/>
              </a:spcAft>
              <a:buNone/>
            </a:pPr>
            <a:r>
              <a:rPr lang="ru"/>
              <a:t>							r1		r2		r3</a:t>
            </a:r>
            <a:endParaRPr/>
          </a:p>
          <a:p>
            <a:pPr indent="0" lvl="0" marL="3657600" rtl="0" algn="l">
              <a:spcBef>
                <a:spcPts val="1200"/>
              </a:spcBef>
              <a:spcAft>
                <a:spcPts val="1200"/>
              </a:spcAft>
              <a:buNone/>
            </a:pPr>
            <a:r>
              <a:rPr b="1" lang="ru"/>
              <a:t>“mustache”</a:t>
            </a:r>
            <a:endParaRPr b="1"/>
          </a:p>
        </p:txBody>
      </p:sp>
      <p:pic>
        <p:nvPicPr>
          <p:cNvPr id="315" name="Google Shape;315;p47"/>
          <p:cNvPicPr preferRelativeResize="0"/>
          <p:nvPr/>
        </p:nvPicPr>
        <p:blipFill>
          <a:blip r:embed="rId3">
            <a:alphaModFix/>
          </a:blip>
          <a:stretch>
            <a:fillRect/>
          </a:stretch>
        </p:blipFill>
        <p:spPr>
          <a:xfrm>
            <a:off x="3000375" y="2846425"/>
            <a:ext cx="3143250" cy="9144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Mini-experiment</a:t>
            </a:r>
            <a:endParaRPr/>
          </a:p>
        </p:txBody>
      </p:sp>
      <p:sp>
        <p:nvSpPr>
          <p:cNvPr id="321" name="Google Shape;321;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457200" lvl="0" marL="3200400" rtl="0" algn="l">
              <a:spcBef>
                <a:spcPts val="1200"/>
              </a:spcBef>
              <a:spcAft>
                <a:spcPts val="0"/>
              </a:spcAft>
              <a:buNone/>
            </a:pPr>
            <a:r>
              <a:t/>
            </a:r>
            <a:endParaRPr/>
          </a:p>
          <a:p>
            <a:pPr indent="457200" lvl="0" marL="3200400" rtl="0" algn="l">
              <a:spcBef>
                <a:spcPts val="1200"/>
              </a:spcBef>
              <a:spcAft>
                <a:spcPts val="0"/>
              </a:spcAft>
              <a:buNone/>
            </a:pPr>
            <a:r>
              <a:t/>
            </a:r>
            <a:endParaRPr/>
          </a:p>
          <a:p>
            <a:pPr indent="457200" lvl="0" marL="3200400" rtl="0" algn="l">
              <a:spcBef>
                <a:spcPts val="1200"/>
              </a:spcBef>
              <a:spcAft>
                <a:spcPts val="0"/>
              </a:spcAft>
              <a:buNone/>
            </a:pPr>
            <a:r>
              <a:t/>
            </a:r>
            <a:endParaRPr/>
          </a:p>
          <a:p>
            <a:pPr indent="0" lvl="0" marL="0" rtl="0" algn="l">
              <a:spcBef>
                <a:spcPts val="1200"/>
              </a:spcBef>
              <a:spcAft>
                <a:spcPts val="0"/>
              </a:spcAft>
              <a:buNone/>
            </a:pPr>
            <a:r>
              <a:rPr lang="ru"/>
              <a:t>						</a:t>
            </a:r>
            <a:endParaRPr/>
          </a:p>
          <a:p>
            <a:pPr indent="0" lvl="0" marL="0" rtl="0" algn="l">
              <a:spcBef>
                <a:spcPts val="1200"/>
              </a:spcBef>
              <a:spcAft>
                <a:spcPts val="0"/>
              </a:spcAft>
              <a:buNone/>
            </a:pPr>
            <a:r>
              <a:rPr lang="ru"/>
              <a:t>							r1		r2		r3</a:t>
            </a:r>
            <a:endParaRPr/>
          </a:p>
          <a:p>
            <a:pPr indent="0" lvl="0" marL="3657600" rtl="0" algn="l">
              <a:spcBef>
                <a:spcPts val="1200"/>
              </a:spcBef>
              <a:spcAft>
                <a:spcPts val="1200"/>
              </a:spcAft>
              <a:buNone/>
            </a:pPr>
            <a:r>
              <a:rPr b="1" lang="ru"/>
              <a:t>“mustache”</a:t>
            </a:r>
            <a:endParaRPr b="1"/>
          </a:p>
        </p:txBody>
      </p:sp>
      <p:pic>
        <p:nvPicPr>
          <p:cNvPr id="322" name="Google Shape;322;p48"/>
          <p:cNvPicPr preferRelativeResize="0"/>
          <p:nvPr/>
        </p:nvPicPr>
        <p:blipFill>
          <a:blip r:embed="rId3">
            <a:alphaModFix/>
          </a:blip>
          <a:stretch>
            <a:fillRect/>
          </a:stretch>
        </p:blipFill>
        <p:spPr>
          <a:xfrm>
            <a:off x="3090575" y="2624075"/>
            <a:ext cx="3105150" cy="9525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Mini-experiment</a:t>
            </a:r>
            <a:endParaRPr/>
          </a:p>
        </p:txBody>
      </p:sp>
      <p:sp>
        <p:nvSpPr>
          <p:cNvPr id="328" name="Google Shape;328;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ru"/>
              <a:t>literal listener</a:t>
            </a:r>
            <a:r>
              <a:rPr lang="ru"/>
              <a:t>: r2 -- 0.5, r3 -- 0.5</a:t>
            </a:r>
            <a:endParaRPr/>
          </a:p>
          <a:p>
            <a:pPr indent="0" lvl="0" marL="0" rtl="0" algn="l">
              <a:spcBef>
                <a:spcPts val="1200"/>
              </a:spcBef>
              <a:spcAft>
                <a:spcPts val="0"/>
              </a:spcAft>
              <a:buNone/>
            </a:pPr>
            <a:r>
              <a:rPr lang="ru"/>
              <a:t>pragmatic listener expects r2</a:t>
            </a:r>
            <a:endParaRPr/>
          </a:p>
          <a:p>
            <a:pPr indent="0" lvl="0" marL="0" rtl="0" algn="l">
              <a:spcBef>
                <a:spcPts val="1200"/>
              </a:spcBef>
              <a:spcAft>
                <a:spcPts val="0"/>
              </a:spcAft>
              <a:buNone/>
            </a:pPr>
            <a:r>
              <a:rPr lang="ru"/>
              <a:t>we: </a:t>
            </a:r>
            <a:endParaRPr/>
          </a:p>
          <a:p>
            <a:pPr indent="457200" lvl="0" marL="3200400" rtl="0" algn="l">
              <a:spcBef>
                <a:spcPts val="1200"/>
              </a:spcBef>
              <a:spcAft>
                <a:spcPts val="0"/>
              </a:spcAft>
              <a:buNone/>
            </a:pPr>
            <a:r>
              <a:t/>
            </a:r>
            <a:endParaRPr/>
          </a:p>
          <a:p>
            <a:pPr indent="457200" lvl="0" marL="3200400" rtl="0" algn="l">
              <a:spcBef>
                <a:spcPts val="1200"/>
              </a:spcBef>
              <a:spcAft>
                <a:spcPts val="0"/>
              </a:spcAft>
              <a:buNone/>
            </a:pPr>
            <a:r>
              <a:t/>
            </a:r>
            <a:endParaRPr/>
          </a:p>
          <a:p>
            <a:pPr indent="457200" lvl="0" marL="3200400" rtl="0" algn="l">
              <a:spcBef>
                <a:spcPts val="1200"/>
              </a:spcBef>
              <a:spcAft>
                <a:spcPts val="0"/>
              </a:spcAft>
              <a:buNone/>
            </a:pPr>
            <a:r>
              <a:t/>
            </a:r>
            <a:endParaRPr/>
          </a:p>
          <a:p>
            <a:pPr indent="0" lvl="0" marL="0" rtl="0" algn="l">
              <a:spcBef>
                <a:spcPts val="1200"/>
              </a:spcBef>
              <a:spcAft>
                <a:spcPts val="0"/>
              </a:spcAft>
              <a:buNone/>
            </a:pPr>
            <a:r>
              <a:rPr lang="ru"/>
              <a:t>						</a:t>
            </a:r>
            <a:endParaRPr/>
          </a:p>
          <a:p>
            <a:pPr indent="0" lvl="0" marL="0" rtl="0" algn="l">
              <a:spcBef>
                <a:spcPts val="1200"/>
              </a:spcBef>
              <a:spcAft>
                <a:spcPts val="0"/>
              </a:spcAft>
              <a:buNone/>
            </a:pPr>
            <a:r>
              <a:rPr lang="ru"/>
              <a:t>							r1		r2		r3</a:t>
            </a:r>
            <a:endParaRPr/>
          </a:p>
          <a:p>
            <a:pPr indent="0" lvl="0" marL="3657600" rtl="0" algn="l">
              <a:spcBef>
                <a:spcPts val="1200"/>
              </a:spcBef>
              <a:spcAft>
                <a:spcPts val="1200"/>
              </a:spcAft>
              <a:buNone/>
            </a:pPr>
            <a:r>
              <a:rPr b="1" lang="ru"/>
              <a:t>“mustache”</a:t>
            </a:r>
            <a:endParaRPr b="1"/>
          </a:p>
        </p:txBody>
      </p:sp>
      <p:pic>
        <p:nvPicPr>
          <p:cNvPr id="329" name="Google Shape;329;p49"/>
          <p:cNvPicPr preferRelativeResize="0"/>
          <p:nvPr/>
        </p:nvPicPr>
        <p:blipFill>
          <a:blip r:embed="rId3">
            <a:alphaModFix/>
          </a:blip>
          <a:stretch>
            <a:fillRect/>
          </a:stretch>
        </p:blipFill>
        <p:spPr>
          <a:xfrm>
            <a:off x="3070250" y="2817225"/>
            <a:ext cx="3105150" cy="9525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Mini-experiment</a:t>
            </a:r>
            <a:endParaRPr/>
          </a:p>
        </p:txBody>
      </p:sp>
      <p:sp>
        <p:nvSpPr>
          <p:cNvPr id="335" name="Google Shape;335;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457200" lvl="0" marL="3200400" rtl="0" algn="l">
              <a:spcBef>
                <a:spcPts val="1200"/>
              </a:spcBef>
              <a:spcAft>
                <a:spcPts val="0"/>
              </a:spcAft>
              <a:buNone/>
            </a:pPr>
            <a:r>
              <a:t/>
            </a:r>
            <a:endParaRPr/>
          </a:p>
          <a:p>
            <a:pPr indent="457200" lvl="0" marL="3200400" rtl="0" algn="l">
              <a:spcBef>
                <a:spcPts val="1200"/>
              </a:spcBef>
              <a:spcAft>
                <a:spcPts val="0"/>
              </a:spcAft>
              <a:buNone/>
            </a:pPr>
            <a:r>
              <a:t/>
            </a:r>
            <a:endParaRPr/>
          </a:p>
          <a:p>
            <a:pPr indent="457200" lvl="0" marL="3200400" rtl="0" algn="l">
              <a:spcBef>
                <a:spcPts val="1200"/>
              </a:spcBef>
              <a:spcAft>
                <a:spcPts val="0"/>
              </a:spcAft>
              <a:buNone/>
            </a:pPr>
            <a:r>
              <a:t/>
            </a:r>
            <a:endParaRPr/>
          </a:p>
          <a:p>
            <a:pPr indent="0" lvl="0" marL="0" rtl="0" algn="l">
              <a:spcBef>
                <a:spcPts val="1200"/>
              </a:spcBef>
              <a:spcAft>
                <a:spcPts val="0"/>
              </a:spcAft>
              <a:buNone/>
            </a:pPr>
            <a:r>
              <a:rPr lang="ru"/>
              <a:t>						</a:t>
            </a:r>
            <a:endParaRPr/>
          </a:p>
          <a:p>
            <a:pPr indent="0" lvl="0" marL="0" rtl="0" algn="l">
              <a:spcBef>
                <a:spcPts val="1200"/>
              </a:spcBef>
              <a:spcAft>
                <a:spcPts val="0"/>
              </a:spcAft>
              <a:buNone/>
            </a:pPr>
            <a:r>
              <a:rPr lang="ru"/>
              <a:t>							r1		r2		r3</a:t>
            </a:r>
            <a:endParaRPr/>
          </a:p>
          <a:p>
            <a:pPr indent="0" lvl="0" marL="3657600" rtl="0" algn="l">
              <a:spcBef>
                <a:spcPts val="1200"/>
              </a:spcBef>
              <a:spcAft>
                <a:spcPts val="1200"/>
              </a:spcAft>
              <a:buNone/>
            </a:pPr>
            <a:r>
              <a:rPr b="1" lang="ru"/>
              <a:t>“glasses”</a:t>
            </a:r>
            <a:endParaRPr b="1"/>
          </a:p>
        </p:txBody>
      </p:sp>
      <p:pic>
        <p:nvPicPr>
          <p:cNvPr id="336" name="Google Shape;336;p50"/>
          <p:cNvPicPr preferRelativeResize="0"/>
          <p:nvPr/>
        </p:nvPicPr>
        <p:blipFill>
          <a:blip r:embed="rId3">
            <a:alphaModFix/>
          </a:blip>
          <a:stretch>
            <a:fillRect/>
          </a:stretch>
        </p:blipFill>
        <p:spPr>
          <a:xfrm>
            <a:off x="3071800" y="2647263"/>
            <a:ext cx="3000375" cy="8858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Mini-experiment</a:t>
            </a:r>
            <a:endParaRPr/>
          </a:p>
        </p:txBody>
      </p:sp>
      <p:sp>
        <p:nvSpPr>
          <p:cNvPr id="342" name="Google Shape;342;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ru"/>
              <a:t>literal listener</a:t>
            </a:r>
            <a:r>
              <a:rPr lang="ru"/>
              <a:t>: r1 -- 0.5, r2 -- 0.5</a:t>
            </a:r>
            <a:endParaRPr/>
          </a:p>
          <a:p>
            <a:pPr indent="0" lvl="0" marL="0" rtl="0" algn="l">
              <a:spcBef>
                <a:spcPts val="1200"/>
              </a:spcBef>
              <a:spcAft>
                <a:spcPts val="0"/>
              </a:spcAft>
              <a:buNone/>
            </a:pPr>
            <a:r>
              <a:rPr lang="ru"/>
              <a:t>pragmatic listener expects r1</a:t>
            </a:r>
            <a:endParaRPr/>
          </a:p>
          <a:p>
            <a:pPr indent="0" lvl="0" marL="0" rtl="0" algn="l">
              <a:spcBef>
                <a:spcPts val="1200"/>
              </a:spcBef>
              <a:spcAft>
                <a:spcPts val="0"/>
              </a:spcAft>
              <a:buNone/>
            </a:pPr>
            <a:r>
              <a:rPr lang="ru"/>
              <a:t>we: </a:t>
            </a:r>
            <a:endParaRPr/>
          </a:p>
          <a:p>
            <a:pPr indent="457200" lvl="0" marL="3200400" rtl="0" algn="l">
              <a:spcBef>
                <a:spcPts val="1200"/>
              </a:spcBef>
              <a:spcAft>
                <a:spcPts val="0"/>
              </a:spcAft>
              <a:buNone/>
            </a:pPr>
            <a:r>
              <a:t/>
            </a:r>
            <a:endParaRPr/>
          </a:p>
          <a:p>
            <a:pPr indent="457200" lvl="0" marL="3200400" rtl="0" algn="l">
              <a:spcBef>
                <a:spcPts val="1200"/>
              </a:spcBef>
              <a:spcAft>
                <a:spcPts val="0"/>
              </a:spcAft>
              <a:buNone/>
            </a:pPr>
            <a:r>
              <a:t/>
            </a:r>
            <a:endParaRPr/>
          </a:p>
          <a:p>
            <a:pPr indent="457200" lvl="0" marL="3200400" rtl="0" algn="l">
              <a:spcBef>
                <a:spcPts val="1200"/>
              </a:spcBef>
              <a:spcAft>
                <a:spcPts val="0"/>
              </a:spcAft>
              <a:buNone/>
            </a:pPr>
            <a:r>
              <a:t/>
            </a:r>
            <a:endParaRPr/>
          </a:p>
          <a:p>
            <a:pPr indent="0" lvl="0" marL="0" rtl="0" algn="l">
              <a:spcBef>
                <a:spcPts val="1200"/>
              </a:spcBef>
              <a:spcAft>
                <a:spcPts val="0"/>
              </a:spcAft>
              <a:buNone/>
            </a:pPr>
            <a:r>
              <a:rPr lang="ru"/>
              <a:t>						</a:t>
            </a:r>
            <a:endParaRPr/>
          </a:p>
          <a:p>
            <a:pPr indent="0" lvl="0" marL="0" rtl="0" algn="l">
              <a:spcBef>
                <a:spcPts val="1200"/>
              </a:spcBef>
              <a:spcAft>
                <a:spcPts val="0"/>
              </a:spcAft>
              <a:buNone/>
            </a:pPr>
            <a:r>
              <a:rPr lang="ru"/>
              <a:t>							r1		r2		r3</a:t>
            </a:r>
            <a:endParaRPr/>
          </a:p>
          <a:p>
            <a:pPr indent="0" lvl="0" marL="3657600" rtl="0" algn="l">
              <a:spcBef>
                <a:spcPts val="1200"/>
              </a:spcBef>
              <a:spcAft>
                <a:spcPts val="1200"/>
              </a:spcAft>
              <a:buNone/>
            </a:pPr>
            <a:r>
              <a:rPr b="1" lang="ru"/>
              <a:t>“glasses”</a:t>
            </a:r>
            <a:endParaRPr b="1"/>
          </a:p>
        </p:txBody>
      </p:sp>
      <p:pic>
        <p:nvPicPr>
          <p:cNvPr id="343" name="Google Shape;343;p51"/>
          <p:cNvPicPr preferRelativeResize="0"/>
          <p:nvPr/>
        </p:nvPicPr>
        <p:blipFill>
          <a:blip r:embed="rId3">
            <a:alphaModFix/>
          </a:blip>
          <a:stretch>
            <a:fillRect/>
          </a:stretch>
        </p:blipFill>
        <p:spPr>
          <a:xfrm>
            <a:off x="3071800" y="2647263"/>
            <a:ext cx="3000375" cy="885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Grice, 1975 “Logic and Conversation”</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ru">
                <a:solidFill>
                  <a:schemeClr val="dk1"/>
                </a:solidFill>
              </a:rPr>
              <a:t>Maxims of Quality</a:t>
            </a:r>
            <a:endParaRPr b="1">
              <a:solidFill>
                <a:schemeClr val="dk1"/>
              </a:solidFill>
            </a:endParaRPr>
          </a:p>
          <a:p>
            <a:pPr indent="0" lvl="0" marL="0" rtl="0" algn="l">
              <a:spcBef>
                <a:spcPts val="1200"/>
              </a:spcBef>
              <a:spcAft>
                <a:spcPts val="0"/>
              </a:spcAft>
              <a:buClr>
                <a:schemeClr val="dk1"/>
              </a:buClr>
              <a:buSzPts val="1100"/>
              <a:buFont typeface="Arial"/>
              <a:buNone/>
            </a:pPr>
            <a:r>
              <a:rPr lang="ru">
                <a:solidFill>
                  <a:schemeClr val="dk1"/>
                </a:solidFill>
              </a:rPr>
              <a:t>Try to make your contribution one that is true.</a:t>
            </a:r>
            <a:endParaRPr>
              <a:solidFill>
                <a:schemeClr val="dk1"/>
              </a:solidFill>
            </a:endParaRPr>
          </a:p>
          <a:p>
            <a:pPr indent="0" lvl="0" marL="0" rtl="0" algn="l">
              <a:spcBef>
                <a:spcPts val="1200"/>
              </a:spcBef>
              <a:spcAft>
                <a:spcPts val="0"/>
              </a:spcAft>
              <a:buClr>
                <a:schemeClr val="dk1"/>
              </a:buClr>
              <a:buSzPts val="1100"/>
              <a:buFont typeface="Arial"/>
              <a:buNone/>
            </a:pPr>
            <a:r>
              <a:rPr lang="ru">
                <a:solidFill>
                  <a:schemeClr val="dk1"/>
                </a:solidFill>
              </a:rPr>
              <a:t>a. Do not say what you believe to be false.</a:t>
            </a:r>
            <a:endParaRPr>
              <a:solidFill>
                <a:schemeClr val="dk1"/>
              </a:solidFill>
            </a:endParaRPr>
          </a:p>
          <a:p>
            <a:pPr indent="0" lvl="0" marL="0" rtl="0" algn="l">
              <a:spcBef>
                <a:spcPts val="1200"/>
              </a:spcBef>
              <a:spcAft>
                <a:spcPts val="1200"/>
              </a:spcAft>
              <a:buNone/>
            </a:pPr>
            <a:r>
              <a:rPr lang="ru">
                <a:solidFill>
                  <a:schemeClr val="dk1"/>
                </a:solidFill>
              </a:rPr>
              <a:t>b. Do not say that for which you lack adequate evidence.</a:t>
            </a:r>
            <a:endParaRPr>
              <a:solidFill>
                <a:schemeClr val="dk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Mini-experiment</a:t>
            </a:r>
            <a:endParaRPr/>
          </a:p>
        </p:txBody>
      </p:sp>
      <p:sp>
        <p:nvSpPr>
          <p:cNvPr id="349" name="Google Shape;349;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457200" lvl="0" marL="3200400" rtl="0" algn="l">
              <a:spcBef>
                <a:spcPts val="1200"/>
              </a:spcBef>
              <a:spcAft>
                <a:spcPts val="0"/>
              </a:spcAft>
              <a:buNone/>
            </a:pPr>
            <a:r>
              <a:t/>
            </a:r>
            <a:endParaRPr/>
          </a:p>
          <a:p>
            <a:pPr indent="457200" lvl="0" marL="3200400" rtl="0" algn="l">
              <a:spcBef>
                <a:spcPts val="1200"/>
              </a:spcBef>
              <a:spcAft>
                <a:spcPts val="0"/>
              </a:spcAft>
              <a:buNone/>
            </a:pPr>
            <a:r>
              <a:t/>
            </a:r>
            <a:endParaRPr/>
          </a:p>
          <a:p>
            <a:pPr indent="457200" lvl="0" marL="3200400" rtl="0" algn="l">
              <a:spcBef>
                <a:spcPts val="1200"/>
              </a:spcBef>
              <a:spcAft>
                <a:spcPts val="0"/>
              </a:spcAft>
              <a:buNone/>
            </a:pPr>
            <a:r>
              <a:t/>
            </a:r>
            <a:endParaRPr/>
          </a:p>
          <a:p>
            <a:pPr indent="0" lvl="0" marL="0" rtl="0" algn="l">
              <a:spcBef>
                <a:spcPts val="1200"/>
              </a:spcBef>
              <a:spcAft>
                <a:spcPts val="0"/>
              </a:spcAft>
              <a:buNone/>
            </a:pPr>
            <a:r>
              <a:rPr lang="ru"/>
              <a:t>						</a:t>
            </a:r>
            <a:endParaRPr/>
          </a:p>
          <a:p>
            <a:pPr indent="0" lvl="0" marL="0" rtl="0" algn="l">
              <a:spcBef>
                <a:spcPts val="1200"/>
              </a:spcBef>
              <a:spcAft>
                <a:spcPts val="0"/>
              </a:spcAft>
              <a:buNone/>
            </a:pPr>
            <a:r>
              <a:rPr lang="ru"/>
              <a:t>							r1		r2		r3</a:t>
            </a:r>
            <a:endParaRPr/>
          </a:p>
          <a:p>
            <a:pPr indent="0" lvl="0" marL="3657600" rtl="0" algn="l">
              <a:spcBef>
                <a:spcPts val="1200"/>
              </a:spcBef>
              <a:spcAft>
                <a:spcPts val="1200"/>
              </a:spcAft>
              <a:buNone/>
            </a:pPr>
            <a:r>
              <a:rPr b="1" lang="ru"/>
              <a:t>“glasses”</a:t>
            </a:r>
            <a:endParaRPr b="1"/>
          </a:p>
        </p:txBody>
      </p:sp>
      <p:pic>
        <p:nvPicPr>
          <p:cNvPr id="350" name="Google Shape;350;p52"/>
          <p:cNvPicPr preferRelativeResize="0"/>
          <p:nvPr/>
        </p:nvPicPr>
        <p:blipFill>
          <a:blip r:embed="rId3">
            <a:alphaModFix/>
          </a:blip>
          <a:stretch>
            <a:fillRect/>
          </a:stretch>
        </p:blipFill>
        <p:spPr>
          <a:xfrm>
            <a:off x="3081700" y="2654575"/>
            <a:ext cx="3143250" cy="9525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Mini-experiment</a:t>
            </a:r>
            <a:endParaRPr/>
          </a:p>
        </p:txBody>
      </p:sp>
      <p:sp>
        <p:nvSpPr>
          <p:cNvPr id="356" name="Google Shape;356;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ru"/>
              <a:t>literal listener/pragmatic listener/we</a:t>
            </a:r>
            <a:r>
              <a:rPr lang="ru"/>
              <a:t>: r1 -- 0.5, r3 -- 0.5</a:t>
            </a:r>
            <a:endParaRPr/>
          </a:p>
          <a:p>
            <a:pPr indent="0" lvl="0" marL="0" rtl="0" algn="l">
              <a:spcBef>
                <a:spcPts val="1200"/>
              </a:spcBef>
              <a:spcAft>
                <a:spcPts val="0"/>
              </a:spcAft>
              <a:buNone/>
            </a:pPr>
            <a:r>
              <a:t/>
            </a:r>
            <a:endParaRPr/>
          </a:p>
          <a:p>
            <a:pPr indent="457200" lvl="0" marL="3200400" rtl="0" algn="l">
              <a:spcBef>
                <a:spcPts val="1200"/>
              </a:spcBef>
              <a:spcAft>
                <a:spcPts val="0"/>
              </a:spcAft>
              <a:buNone/>
            </a:pPr>
            <a:r>
              <a:t/>
            </a:r>
            <a:endParaRPr/>
          </a:p>
          <a:p>
            <a:pPr indent="457200" lvl="0" marL="3200400" rtl="0" algn="l">
              <a:spcBef>
                <a:spcPts val="1200"/>
              </a:spcBef>
              <a:spcAft>
                <a:spcPts val="0"/>
              </a:spcAft>
              <a:buNone/>
            </a:pPr>
            <a:r>
              <a:t/>
            </a:r>
            <a:endParaRPr/>
          </a:p>
          <a:p>
            <a:pPr indent="457200" lvl="0" marL="3200400" rtl="0" algn="l">
              <a:spcBef>
                <a:spcPts val="1200"/>
              </a:spcBef>
              <a:spcAft>
                <a:spcPts val="0"/>
              </a:spcAft>
              <a:buNone/>
            </a:pPr>
            <a:r>
              <a:t/>
            </a:r>
            <a:endParaRPr/>
          </a:p>
          <a:p>
            <a:pPr indent="0" lvl="0" marL="0" rtl="0" algn="l">
              <a:spcBef>
                <a:spcPts val="1200"/>
              </a:spcBef>
              <a:spcAft>
                <a:spcPts val="0"/>
              </a:spcAft>
              <a:buNone/>
            </a:pPr>
            <a:r>
              <a:rPr lang="ru"/>
              <a:t>						</a:t>
            </a:r>
            <a:endParaRPr/>
          </a:p>
          <a:p>
            <a:pPr indent="0" lvl="0" marL="0" rtl="0" algn="l">
              <a:spcBef>
                <a:spcPts val="1200"/>
              </a:spcBef>
              <a:spcAft>
                <a:spcPts val="0"/>
              </a:spcAft>
              <a:buNone/>
            </a:pPr>
            <a:r>
              <a:rPr lang="ru"/>
              <a:t>							r1		r2		r3</a:t>
            </a:r>
            <a:endParaRPr/>
          </a:p>
          <a:p>
            <a:pPr indent="0" lvl="0" marL="3657600" rtl="0" algn="l">
              <a:spcBef>
                <a:spcPts val="1200"/>
              </a:spcBef>
              <a:spcAft>
                <a:spcPts val="1200"/>
              </a:spcAft>
              <a:buNone/>
            </a:pPr>
            <a:r>
              <a:rPr b="1" lang="ru"/>
              <a:t>“glasses”</a:t>
            </a:r>
            <a:endParaRPr b="1"/>
          </a:p>
        </p:txBody>
      </p:sp>
      <p:pic>
        <p:nvPicPr>
          <p:cNvPr id="357" name="Google Shape;357;p53"/>
          <p:cNvPicPr preferRelativeResize="0"/>
          <p:nvPr/>
        </p:nvPicPr>
        <p:blipFill>
          <a:blip r:embed="rId3">
            <a:alphaModFix/>
          </a:blip>
          <a:stretch>
            <a:fillRect/>
          </a:stretch>
        </p:blipFill>
        <p:spPr>
          <a:xfrm>
            <a:off x="3081700" y="2654575"/>
            <a:ext cx="3143250" cy="9525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Mini-experiment</a:t>
            </a:r>
            <a:endParaRPr/>
          </a:p>
        </p:txBody>
      </p:sp>
      <p:sp>
        <p:nvSpPr>
          <p:cNvPr id="363" name="Google Shape;363;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we</a:t>
            </a:r>
            <a:r>
              <a:rPr lang="ru"/>
              <a:t>: </a:t>
            </a:r>
            <a:endParaRPr/>
          </a:p>
          <a:p>
            <a:pPr indent="457200" lvl="0" marL="3200400" rtl="0" algn="l">
              <a:spcBef>
                <a:spcPts val="1200"/>
              </a:spcBef>
              <a:spcAft>
                <a:spcPts val="0"/>
              </a:spcAft>
              <a:buNone/>
            </a:pPr>
            <a:r>
              <a:t/>
            </a:r>
            <a:endParaRPr/>
          </a:p>
          <a:p>
            <a:pPr indent="457200" lvl="0" marL="3200400" rtl="0" algn="l">
              <a:spcBef>
                <a:spcPts val="1200"/>
              </a:spcBef>
              <a:spcAft>
                <a:spcPts val="0"/>
              </a:spcAft>
              <a:buNone/>
            </a:pPr>
            <a:r>
              <a:t/>
            </a:r>
            <a:endParaRPr/>
          </a:p>
          <a:p>
            <a:pPr indent="457200" lvl="0" marL="3200400" rtl="0" algn="l">
              <a:spcBef>
                <a:spcPts val="1200"/>
              </a:spcBef>
              <a:spcAft>
                <a:spcPts val="0"/>
              </a:spcAft>
              <a:buNone/>
            </a:pPr>
            <a:r>
              <a:t/>
            </a:r>
            <a:endParaRPr/>
          </a:p>
          <a:p>
            <a:pPr indent="0" lvl="0" marL="0" rtl="0" algn="l">
              <a:spcBef>
                <a:spcPts val="1200"/>
              </a:spcBef>
              <a:spcAft>
                <a:spcPts val="0"/>
              </a:spcAft>
              <a:buNone/>
            </a:pPr>
            <a:r>
              <a:rPr lang="ru"/>
              <a:t>						</a:t>
            </a:r>
            <a:endParaRPr/>
          </a:p>
          <a:p>
            <a:pPr indent="0" lvl="0" marL="0" rtl="0" algn="l">
              <a:spcBef>
                <a:spcPts val="1200"/>
              </a:spcBef>
              <a:spcAft>
                <a:spcPts val="0"/>
              </a:spcAft>
              <a:buNone/>
            </a:pPr>
            <a:r>
              <a:rPr lang="ru"/>
              <a:t>							r1		r2		r3</a:t>
            </a:r>
            <a:endParaRPr/>
          </a:p>
          <a:p>
            <a:pPr indent="0" lvl="0" marL="3657600" rtl="0" algn="l">
              <a:spcBef>
                <a:spcPts val="1200"/>
              </a:spcBef>
              <a:spcAft>
                <a:spcPts val="1200"/>
              </a:spcAft>
              <a:buNone/>
            </a:pPr>
            <a:r>
              <a:rPr b="1" lang="ru"/>
              <a:t>“mustache”</a:t>
            </a:r>
            <a:endParaRPr b="1"/>
          </a:p>
        </p:txBody>
      </p:sp>
      <p:pic>
        <p:nvPicPr>
          <p:cNvPr id="364" name="Google Shape;364;p54"/>
          <p:cNvPicPr preferRelativeResize="0"/>
          <p:nvPr/>
        </p:nvPicPr>
        <p:blipFill>
          <a:blip r:embed="rId3">
            <a:alphaModFix/>
          </a:blip>
          <a:stretch>
            <a:fillRect/>
          </a:stretch>
        </p:blipFill>
        <p:spPr>
          <a:xfrm>
            <a:off x="3055338" y="2571738"/>
            <a:ext cx="3114675" cy="1019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Grice, 1975 “Logic and Conversation”</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ru">
                <a:solidFill>
                  <a:schemeClr val="dk1"/>
                </a:solidFill>
              </a:rPr>
              <a:t>Maxims of Quantity</a:t>
            </a:r>
            <a:endParaRPr b="1">
              <a:solidFill>
                <a:schemeClr val="dk1"/>
              </a:solidFill>
            </a:endParaRPr>
          </a:p>
          <a:p>
            <a:pPr indent="0" lvl="0" marL="0" rtl="0" algn="l">
              <a:spcBef>
                <a:spcPts val="1200"/>
              </a:spcBef>
              <a:spcAft>
                <a:spcPts val="0"/>
              </a:spcAft>
              <a:buClr>
                <a:schemeClr val="dk1"/>
              </a:buClr>
              <a:buSzPts val="1100"/>
              <a:buFont typeface="Arial"/>
              <a:buNone/>
            </a:pPr>
            <a:r>
              <a:rPr lang="ru">
                <a:solidFill>
                  <a:schemeClr val="dk1"/>
                </a:solidFill>
              </a:rPr>
              <a:t>a. Make your contribution as informative as is required (for the current purposes of the exchange).</a:t>
            </a:r>
            <a:endParaRPr>
              <a:solidFill>
                <a:schemeClr val="dk1"/>
              </a:solidFill>
            </a:endParaRPr>
          </a:p>
          <a:p>
            <a:pPr indent="0" lvl="0" marL="0" rtl="0" algn="l">
              <a:spcBef>
                <a:spcPts val="1200"/>
              </a:spcBef>
              <a:spcAft>
                <a:spcPts val="0"/>
              </a:spcAft>
              <a:buClr>
                <a:schemeClr val="dk1"/>
              </a:buClr>
              <a:buSzPts val="1100"/>
              <a:buFont typeface="Arial"/>
              <a:buNone/>
            </a:pPr>
            <a:r>
              <a:rPr lang="ru">
                <a:solidFill>
                  <a:schemeClr val="dk1"/>
                </a:solidFill>
              </a:rPr>
              <a:t>b. Do not make your contribution more informative than is required.</a:t>
            </a:r>
            <a:endParaRPr>
              <a:solidFill>
                <a:schemeClr val="dk1"/>
              </a:solidFill>
            </a:endParaRPr>
          </a:p>
          <a:p>
            <a:pPr indent="0" lvl="0" marL="0" rtl="0" algn="l">
              <a:spcBef>
                <a:spcPts val="1200"/>
              </a:spcBef>
              <a:spcAft>
                <a:spcPts val="0"/>
              </a:spcAft>
              <a:buClr>
                <a:schemeClr val="dk1"/>
              </a:buClr>
              <a:buSzPts val="1100"/>
              <a:buFont typeface="Arial"/>
              <a:buNone/>
            </a:pPr>
            <a:r>
              <a:t/>
            </a:r>
            <a:endParaRPr>
              <a:solidFill>
                <a:schemeClr val="dk1"/>
              </a:solidFill>
            </a:endParaRPr>
          </a:p>
          <a:p>
            <a:pPr indent="0" lvl="0" marL="0" rtl="0" algn="l">
              <a:spcBef>
                <a:spcPts val="1200"/>
              </a:spcBef>
              <a:spcAft>
                <a:spcPts val="0"/>
              </a:spcAft>
              <a:buClr>
                <a:schemeClr val="dk1"/>
              </a:buClr>
              <a:buSzPts val="1100"/>
              <a:buFont typeface="Arial"/>
              <a:buNone/>
            </a:pPr>
            <a:r>
              <a:rPr lang="ru">
                <a:solidFill>
                  <a:schemeClr val="dk1"/>
                </a:solidFill>
              </a:rPr>
              <a:t>A: </a:t>
            </a:r>
            <a:r>
              <a:rPr i="1" lang="ru">
                <a:solidFill>
                  <a:schemeClr val="dk1"/>
                </a:solidFill>
              </a:rPr>
              <a:t>Where are you from?</a:t>
            </a:r>
            <a:endParaRPr i="1">
              <a:solidFill>
                <a:schemeClr val="dk1"/>
              </a:solidFill>
            </a:endParaRPr>
          </a:p>
          <a:p>
            <a:pPr indent="0" lvl="0" marL="0" rtl="0" algn="l">
              <a:spcBef>
                <a:spcPts val="1200"/>
              </a:spcBef>
              <a:spcAft>
                <a:spcPts val="1200"/>
              </a:spcAft>
              <a:buNone/>
            </a:pPr>
            <a:r>
              <a:rPr lang="ru">
                <a:solidFill>
                  <a:schemeClr val="dk1"/>
                </a:solidFill>
              </a:rPr>
              <a:t>B: </a:t>
            </a:r>
            <a:r>
              <a:rPr i="1" lang="ru">
                <a:solidFill>
                  <a:schemeClr val="dk1"/>
                </a:solidFill>
              </a:rPr>
              <a:t>From Germany / From Berlin / From Potsdam.</a:t>
            </a:r>
            <a:endParaRPr i="1">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Grice, 1975 “Logic and Conversation”</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ru">
                <a:solidFill>
                  <a:schemeClr val="dk1"/>
                </a:solidFill>
              </a:rPr>
              <a:t>Maxim of Relation (Relevance)</a:t>
            </a:r>
            <a:endParaRPr b="1">
              <a:solidFill>
                <a:schemeClr val="dk1"/>
              </a:solidFill>
            </a:endParaRPr>
          </a:p>
          <a:p>
            <a:pPr indent="0" lvl="0" marL="0" rtl="0" algn="l">
              <a:spcBef>
                <a:spcPts val="1200"/>
              </a:spcBef>
              <a:spcAft>
                <a:spcPts val="0"/>
              </a:spcAft>
              <a:buClr>
                <a:schemeClr val="dk1"/>
              </a:buClr>
              <a:buSzPts val="1100"/>
              <a:buFont typeface="Arial"/>
              <a:buNone/>
            </a:pPr>
            <a:r>
              <a:rPr lang="ru">
                <a:solidFill>
                  <a:schemeClr val="dk1"/>
                </a:solidFill>
              </a:rPr>
              <a:t>Be relevant</a:t>
            </a:r>
            <a:endParaRPr>
              <a:solidFill>
                <a:schemeClr val="dk1"/>
              </a:solidFill>
            </a:endParaRPr>
          </a:p>
          <a:p>
            <a:pPr indent="0" lvl="0" marL="0" rtl="0" algn="l">
              <a:spcBef>
                <a:spcPts val="1200"/>
              </a:spcBef>
              <a:spcAft>
                <a:spcPts val="0"/>
              </a:spcAft>
              <a:buClr>
                <a:schemeClr val="dk1"/>
              </a:buClr>
              <a:buSzPts val="1100"/>
              <a:buFont typeface="Arial"/>
              <a:buNone/>
            </a:pPr>
            <a:r>
              <a:t/>
            </a:r>
            <a:endParaRPr>
              <a:solidFill>
                <a:schemeClr val="dk1"/>
              </a:solidFill>
            </a:endParaRPr>
          </a:p>
          <a:p>
            <a:pPr indent="0" lvl="0" marL="0" rtl="0" algn="l">
              <a:spcBef>
                <a:spcPts val="1200"/>
              </a:spcBef>
              <a:spcAft>
                <a:spcPts val="0"/>
              </a:spcAft>
              <a:buClr>
                <a:schemeClr val="dk1"/>
              </a:buClr>
              <a:buSzPts val="1100"/>
              <a:buFont typeface="Arial"/>
              <a:buNone/>
            </a:pPr>
            <a:r>
              <a:rPr lang="ru">
                <a:solidFill>
                  <a:schemeClr val="dk1"/>
                </a:solidFill>
              </a:rPr>
              <a:t>A: </a:t>
            </a:r>
            <a:r>
              <a:rPr i="1" lang="ru">
                <a:solidFill>
                  <a:schemeClr val="dk1"/>
                </a:solidFill>
              </a:rPr>
              <a:t>Where’s Bill?</a:t>
            </a:r>
            <a:endParaRPr i="1">
              <a:solidFill>
                <a:schemeClr val="dk1"/>
              </a:solidFill>
            </a:endParaRPr>
          </a:p>
          <a:p>
            <a:pPr indent="0" lvl="0" marL="0" rtl="0" algn="l">
              <a:spcBef>
                <a:spcPts val="1200"/>
              </a:spcBef>
              <a:spcAft>
                <a:spcPts val="1200"/>
              </a:spcAft>
              <a:buNone/>
            </a:pPr>
            <a:r>
              <a:rPr lang="ru">
                <a:solidFill>
                  <a:schemeClr val="dk1"/>
                </a:solidFill>
              </a:rPr>
              <a:t>B: </a:t>
            </a:r>
            <a:r>
              <a:rPr i="1" lang="ru">
                <a:solidFill>
                  <a:schemeClr val="dk1"/>
                </a:solidFill>
              </a:rPr>
              <a:t>There’s a yellow VW outside Sally’s house</a:t>
            </a:r>
            <a:r>
              <a:rPr lang="ru">
                <a:solidFill>
                  <a:schemeClr val="dk1"/>
                </a:solidFill>
              </a:rPr>
              <a:t>. (Levinson, 1983)</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Grice, 1975 “Logic and Conversation”</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ru">
                <a:solidFill>
                  <a:schemeClr val="dk1"/>
                </a:solidFill>
              </a:rPr>
              <a:t>Maxims of Manner</a:t>
            </a:r>
            <a:endParaRPr b="1">
              <a:solidFill>
                <a:schemeClr val="dk1"/>
              </a:solidFill>
            </a:endParaRPr>
          </a:p>
          <a:p>
            <a:pPr indent="0" lvl="0" marL="0" rtl="0" algn="l">
              <a:spcBef>
                <a:spcPts val="1200"/>
              </a:spcBef>
              <a:spcAft>
                <a:spcPts val="0"/>
              </a:spcAft>
              <a:buClr>
                <a:schemeClr val="dk1"/>
              </a:buClr>
              <a:buSzPts val="1100"/>
              <a:buFont typeface="Arial"/>
              <a:buNone/>
            </a:pPr>
            <a:r>
              <a:rPr lang="ru">
                <a:solidFill>
                  <a:schemeClr val="dk1"/>
                </a:solidFill>
              </a:rPr>
              <a:t>Be perspicuous:</a:t>
            </a:r>
            <a:endParaRPr>
              <a:solidFill>
                <a:schemeClr val="dk1"/>
              </a:solidFill>
            </a:endParaRPr>
          </a:p>
          <a:p>
            <a:pPr indent="0" lvl="0" marL="0" rtl="0" algn="l">
              <a:spcBef>
                <a:spcPts val="1200"/>
              </a:spcBef>
              <a:spcAft>
                <a:spcPts val="0"/>
              </a:spcAft>
              <a:buClr>
                <a:schemeClr val="dk1"/>
              </a:buClr>
              <a:buSzPts val="1100"/>
              <a:buFont typeface="Arial"/>
              <a:buNone/>
            </a:pPr>
            <a:r>
              <a:rPr lang="ru">
                <a:solidFill>
                  <a:schemeClr val="dk1"/>
                </a:solidFill>
              </a:rPr>
              <a:t>a. Avoid obscurity of expression.</a:t>
            </a:r>
            <a:endParaRPr>
              <a:solidFill>
                <a:schemeClr val="dk1"/>
              </a:solidFill>
            </a:endParaRPr>
          </a:p>
          <a:p>
            <a:pPr indent="0" lvl="0" marL="0" rtl="0" algn="l">
              <a:spcBef>
                <a:spcPts val="1200"/>
              </a:spcBef>
              <a:spcAft>
                <a:spcPts val="0"/>
              </a:spcAft>
              <a:buClr>
                <a:schemeClr val="dk1"/>
              </a:buClr>
              <a:buSzPts val="1100"/>
              <a:buFont typeface="Arial"/>
              <a:buNone/>
            </a:pPr>
            <a:r>
              <a:rPr lang="ru">
                <a:solidFill>
                  <a:schemeClr val="dk1"/>
                </a:solidFill>
              </a:rPr>
              <a:t>b. Avoid ambiguity.</a:t>
            </a:r>
            <a:endParaRPr>
              <a:solidFill>
                <a:schemeClr val="dk1"/>
              </a:solidFill>
            </a:endParaRPr>
          </a:p>
          <a:p>
            <a:pPr indent="0" lvl="0" marL="0" rtl="0" algn="l">
              <a:spcBef>
                <a:spcPts val="1200"/>
              </a:spcBef>
              <a:spcAft>
                <a:spcPts val="0"/>
              </a:spcAft>
              <a:buClr>
                <a:schemeClr val="dk1"/>
              </a:buClr>
              <a:buSzPts val="1100"/>
              <a:buFont typeface="Arial"/>
              <a:buNone/>
            </a:pPr>
            <a:r>
              <a:rPr lang="ru">
                <a:solidFill>
                  <a:schemeClr val="dk1"/>
                </a:solidFill>
              </a:rPr>
              <a:t>c. Be brief (avoid unnecessary prolixity).</a:t>
            </a:r>
            <a:endParaRPr>
              <a:solidFill>
                <a:schemeClr val="dk1"/>
              </a:solidFill>
            </a:endParaRPr>
          </a:p>
          <a:p>
            <a:pPr indent="0" lvl="0" marL="0" rtl="0" algn="l">
              <a:spcBef>
                <a:spcPts val="1200"/>
              </a:spcBef>
              <a:spcAft>
                <a:spcPts val="1200"/>
              </a:spcAft>
              <a:buNone/>
            </a:pPr>
            <a:r>
              <a:rPr lang="ru">
                <a:solidFill>
                  <a:schemeClr val="dk1"/>
                </a:solidFill>
              </a:rPr>
              <a:t>d. Be orderly.</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Grice, 1975 “Logic and Conversation”</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solidFill>
                  <a:schemeClr val="dk1"/>
                </a:solidFill>
              </a:rPr>
              <a:t>These are general principles of rational cooperative behavior not specific to the language use</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rPr lang="ru">
                <a:solidFill>
                  <a:schemeClr val="dk1"/>
                </a:solidFill>
              </a:rPr>
              <a:t>Can you think of some examples outside of the linguistic domain?</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Grice, 1975 “Logic and Conversation”</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ru" sz="1400">
                <a:solidFill>
                  <a:schemeClr val="dk1"/>
                </a:solidFill>
              </a:rPr>
              <a:t>Alan: </a:t>
            </a:r>
            <a:r>
              <a:rPr i="1" lang="ru" sz="1400">
                <a:solidFill>
                  <a:schemeClr val="dk1"/>
                </a:solidFill>
              </a:rPr>
              <a:t>Are you going to Paul’s party?</a:t>
            </a:r>
            <a:endParaRPr i="1" sz="1400">
              <a:solidFill>
                <a:schemeClr val="dk1"/>
              </a:solidFill>
            </a:endParaRPr>
          </a:p>
          <a:p>
            <a:pPr indent="0" lvl="0" marL="0" rtl="0" algn="l">
              <a:spcBef>
                <a:spcPts val="1200"/>
              </a:spcBef>
              <a:spcAft>
                <a:spcPts val="0"/>
              </a:spcAft>
              <a:buNone/>
            </a:pPr>
            <a:r>
              <a:rPr lang="ru" sz="1400">
                <a:solidFill>
                  <a:schemeClr val="dk1"/>
                </a:solidFill>
              </a:rPr>
              <a:t>Barb: </a:t>
            </a:r>
            <a:r>
              <a:rPr i="1" lang="ru" sz="1400">
                <a:solidFill>
                  <a:schemeClr val="dk1"/>
                </a:solidFill>
              </a:rPr>
              <a:t>I have to work</a:t>
            </a:r>
            <a:r>
              <a:rPr lang="ru" sz="1400">
                <a:solidFill>
                  <a:schemeClr val="dk1"/>
                </a:solidFill>
              </a:rPr>
              <a:t>.</a:t>
            </a:r>
            <a:endParaRPr sz="1400">
              <a:solidFill>
                <a:schemeClr val="dk1"/>
              </a:solidFill>
            </a:endParaRPr>
          </a:p>
          <a:p>
            <a:pPr indent="0" lvl="0" marL="0" rtl="0" algn="l">
              <a:spcBef>
                <a:spcPts val="1200"/>
              </a:spcBef>
              <a:spcAft>
                <a:spcPts val="0"/>
              </a:spcAft>
              <a:buNone/>
            </a:pPr>
            <a:r>
              <a:rPr lang="ru" sz="1400">
                <a:solidFill>
                  <a:schemeClr val="dk1"/>
                </a:solidFill>
              </a:rPr>
              <a:t>Barb </a:t>
            </a:r>
            <a:r>
              <a:rPr i="1" lang="ru" sz="1400">
                <a:solidFill>
                  <a:schemeClr val="dk1"/>
                </a:solidFill>
              </a:rPr>
              <a:t>meant</a:t>
            </a:r>
            <a:r>
              <a:rPr lang="ru" sz="1400">
                <a:solidFill>
                  <a:schemeClr val="dk1"/>
                </a:solidFill>
              </a:rPr>
              <a:t> that she is not going to Paul’s party by </a:t>
            </a:r>
            <a:r>
              <a:rPr i="1" lang="ru" sz="1400">
                <a:solidFill>
                  <a:schemeClr val="dk1"/>
                </a:solidFill>
              </a:rPr>
              <a:t>saying</a:t>
            </a:r>
            <a:r>
              <a:rPr lang="ru" sz="1400">
                <a:solidFill>
                  <a:schemeClr val="dk1"/>
                </a:solidFill>
              </a:rPr>
              <a:t> that she has to work. She did not say that she is not going to Paul’s party, and the sentence she uttered does not mean that. Grice introduced the technical terms </a:t>
            </a:r>
            <a:r>
              <a:rPr b="1" i="1" lang="ru" sz="1400">
                <a:solidFill>
                  <a:schemeClr val="dk1"/>
                </a:solidFill>
              </a:rPr>
              <a:t>implicate</a:t>
            </a:r>
            <a:r>
              <a:rPr lang="ru" sz="1400">
                <a:solidFill>
                  <a:schemeClr val="dk1"/>
                </a:solidFill>
              </a:rPr>
              <a:t> and </a:t>
            </a:r>
            <a:r>
              <a:rPr b="1" i="1" lang="ru" sz="1400">
                <a:solidFill>
                  <a:schemeClr val="dk1"/>
                </a:solidFill>
              </a:rPr>
              <a:t>implicature</a:t>
            </a:r>
            <a:r>
              <a:rPr lang="ru" sz="1400">
                <a:solidFill>
                  <a:schemeClr val="dk1"/>
                </a:solidFill>
              </a:rPr>
              <a:t> for the case in which what the speaker said is distinct from what the speaker thereby meant or implied. Thus Barb implicated that she is not going; that she is not going was her implicature.</a:t>
            </a:r>
            <a:endParaRPr sz="1400">
              <a:solidFill>
                <a:schemeClr val="dk1"/>
              </a:solidFill>
            </a:endParaRPr>
          </a:p>
          <a:p>
            <a:pPr indent="0" lvl="0" marL="0" rtl="0" algn="l">
              <a:spcBef>
                <a:spcPts val="1200"/>
              </a:spcBef>
              <a:spcAft>
                <a:spcPts val="0"/>
              </a:spcAft>
              <a:buNone/>
            </a:pPr>
            <a:r>
              <a:t/>
            </a:r>
            <a:endParaRPr sz="1100">
              <a:solidFill>
                <a:schemeClr val="dk1"/>
              </a:solidFill>
            </a:endParaRPr>
          </a:p>
          <a:p>
            <a:pPr indent="0" lvl="0" marL="0" rtl="0" algn="l">
              <a:spcBef>
                <a:spcPts val="1200"/>
              </a:spcBef>
              <a:spcAft>
                <a:spcPts val="1200"/>
              </a:spcAft>
              <a:buNone/>
            </a:pPr>
            <a:r>
              <a:t/>
            </a:r>
            <a:endParaRPr sz="11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