
<file path=[Content_Types].xml><?xml version="1.0" encoding="utf-8"?>
<Types xmlns="http://schemas.openxmlformats.org/package/2006/content-types">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2.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9.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24.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11.xml"/>
  <Override ContentType="application/vnd.openxmlformats-officedocument.presentationml.slide+xml" PartName="/ppt/slides/slide22.xml"/>
  <Override ContentType="application/vnd.openxmlformats-officedocument.presentationml.slide+xml" PartName="/ppt/slides/slide1.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3.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35281122991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35281122991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35281122991_0_3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35281122991_0_3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35281122991_0_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35281122991_0_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35281122991_0_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35281122991_0_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35281122991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35281122991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35281122991_0_1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35281122991_0_1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35281122991_0_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35281122991_0_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3528112299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3528112299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35281122991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35281122991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35281122991_0_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35281122991_0_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34e29547949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34e29547949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35281122991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35281122991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1" name="Shape 171"/>
        <p:cNvGrpSpPr/>
        <p:nvPr/>
      </p:nvGrpSpPr>
      <p:grpSpPr>
        <a:xfrm>
          <a:off x="0" y="0"/>
          <a:ext cx="0" cy="0"/>
          <a:chOff x="0" y="0"/>
          <a:chExt cx="0" cy="0"/>
        </a:xfrm>
      </p:grpSpPr>
      <p:sp>
        <p:nvSpPr>
          <p:cNvPr id="172" name="Google Shape;172;g35281122991_0_1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3" name="Google Shape;173;g35281122991_0_1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7" name="Shape 177"/>
        <p:cNvGrpSpPr/>
        <p:nvPr/>
      </p:nvGrpSpPr>
      <p:grpSpPr>
        <a:xfrm>
          <a:off x="0" y="0"/>
          <a:ext cx="0" cy="0"/>
          <a:chOff x="0" y="0"/>
          <a:chExt cx="0" cy="0"/>
        </a:xfrm>
      </p:grpSpPr>
      <p:sp>
        <p:nvSpPr>
          <p:cNvPr id="178" name="Google Shape;178;g35281122991_0_8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79" name="Google Shape;179;g35281122991_0_8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4" name="Shape 184"/>
        <p:cNvGrpSpPr/>
        <p:nvPr/>
      </p:nvGrpSpPr>
      <p:grpSpPr>
        <a:xfrm>
          <a:off x="0" y="0"/>
          <a:ext cx="0" cy="0"/>
          <a:chOff x="0" y="0"/>
          <a:chExt cx="0" cy="0"/>
        </a:xfrm>
      </p:grpSpPr>
      <p:sp>
        <p:nvSpPr>
          <p:cNvPr id="185" name="Google Shape;185;g35281122991_0_1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86" name="Google Shape;186;g35281122991_0_1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g34e29547949_0_1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2" name="Google Shape;192;g34e29547949_0_1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3528112299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3528112299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 name="Shape 68"/>
        <p:cNvGrpSpPr/>
        <p:nvPr/>
      </p:nvGrpSpPr>
      <p:grpSpPr>
        <a:xfrm>
          <a:off x="0" y="0"/>
          <a:ext cx="0" cy="0"/>
          <a:chOff x="0" y="0"/>
          <a:chExt cx="0" cy="0"/>
        </a:xfrm>
      </p:grpSpPr>
      <p:sp>
        <p:nvSpPr>
          <p:cNvPr id="69" name="Google Shape;69;g35281122991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0" name="Google Shape;70;g35281122991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35281122991_0_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35281122991_0_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g35281122991_0_1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2" name="Google Shape;82;g35281122991_0_1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6" name="Shape 86"/>
        <p:cNvGrpSpPr/>
        <p:nvPr/>
      </p:nvGrpSpPr>
      <p:grpSpPr>
        <a:xfrm>
          <a:off x="0" y="0"/>
          <a:ext cx="0" cy="0"/>
          <a:chOff x="0" y="0"/>
          <a:chExt cx="0" cy="0"/>
        </a:xfrm>
      </p:grpSpPr>
      <p:sp>
        <p:nvSpPr>
          <p:cNvPr id="87" name="Google Shape;87;g35281122991_0_1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 name="Google Shape;88;g35281122991_0_1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 name="Shape 92"/>
        <p:cNvGrpSpPr/>
        <p:nvPr/>
      </p:nvGrpSpPr>
      <p:grpSpPr>
        <a:xfrm>
          <a:off x="0" y="0"/>
          <a:ext cx="0" cy="0"/>
          <a:chOff x="0" y="0"/>
          <a:chExt cx="0" cy="0"/>
        </a:xfrm>
      </p:grpSpPr>
      <p:sp>
        <p:nvSpPr>
          <p:cNvPr id="93" name="Google Shape;93;g35281122991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4" name="Google Shape;94;g35281122991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35281122991_0_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35281122991_0_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ru"/>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ru"/>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2.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ru"/>
              <a:t>Речевые акты</a:t>
            </a:r>
            <a:endParaRPr/>
          </a:p>
        </p:txBody>
      </p:sp>
      <p:sp>
        <p:nvSpPr>
          <p:cNvPr id="55" name="Google Shape;55;p13"/>
          <p:cNvSpPr txBox="1"/>
          <p:nvPr>
            <p:ph idx="1" type="subTitle"/>
          </p:nvPr>
        </p:nvSpPr>
        <p:spPr>
          <a:xfrm>
            <a:off x="311700" y="2956925"/>
            <a:ext cx="8520600" cy="1049700"/>
          </a:xfrm>
          <a:prstGeom prst="rect">
            <a:avLst/>
          </a:prstGeom>
        </p:spPr>
        <p:txBody>
          <a:bodyPr anchorCtr="0" anchor="t" bIns="91425" lIns="91425" spcFirstLastPara="1" rIns="91425" wrap="square" tIns="91425">
            <a:normAutofit fontScale="77500" lnSpcReduction="20000"/>
          </a:bodyPr>
          <a:lstStyle/>
          <a:p>
            <a:pPr indent="0" lvl="0" marL="0" rtl="0" algn="ctr">
              <a:spcBef>
                <a:spcPts val="0"/>
              </a:spcBef>
              <a:spcAft>
                <a:spcPts val="0"/>
              </a:spcAft>
              <a:buClr>
                <a:schemeClr val="dk1"/>
              </a:buClr>
              <a:buSzPct val="39285"/>
              <a:buFont typeface="Arial"/>
              <a:buNone/>
            </a:pPr>
            <a:r>
              <a:rPr lang="ru"/>
              <a:t>Формальная и экспериментальная прагматика</a:t>
            </a:r>
            <a:endParaRPr/>
          </a:p>
          <a:p>
            <a:pPr indent="0" lvl="0" marL="0" rtl="0" algn="ctr">
              <a:spcBef>
                <a:spcPts val="0"/>
              </a:spcBef>
              <a:spcAft>
                <a:spcPts val="0"/>
              </a:spcAft>
              <a:buClr>
                <a:schemeClr val="dk1"/>
              </a:buClr>
              <a:buSzPct val="39285"/>
              <a:buFont typeface="Arial"/>
              <a:buNone/>
            </a:pPr>
            <a:r>
              <a:t/>
            </a:r>
            <a:endParaRPr/>
          </a:p>
          <a:p>
            <a:pPr indent="0" lvl="0" marL="0" rtl="0" algn="ctr">
              <a:spcBef>
                <a:spcPts val="0"/>
              </a:spcBef>
              <a:spcAft>
                <a:spcPts val="0"/>
              </a:spcAft>
              <a:buClr>
                <a:schemeClr val="dk1"/>
              </a:buClr>
              <a:buSzPct val="39285"/>
              <a:buFont typeface="Arial"/>
              <a:buNone/>
            </a:pPr>
            <a:r>
              <a:rPr lang="ru"/>
              <a:t>Даша Попова</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1920"/>
              <a:t>Теория речевых актов: </a:t>
            </a:r>
            <a:r>
              <a:rPr lang="ru" sz="1920"/>
              <a:t>условия успешности и коммуникативные неудачи</a:t>
            </a:r>
            <a:endParaRPr sz="1920"/>
          </a:p>
        </p:txBody>
      </p:sp>
      <p:sp>
        <p:nvSpPr>
          <p:cNvPr id="110" name="Google Shape;110;p22"/>
          <p:cNvSpPr txBox="1"/>
          <p:nvPr>
            <p:ph idx="1" type="body"/>
          </p:nvPr>
        </p:nvSpPr>
        <p:spPr>
          <a:xfrm>
            <a:off x="311700" y="938750"/>
            <a:ext cx="8520600" cy="39903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Clr>
                <a:schemeClr val="dk1"/>
              </a:buClr>
              <a:buSzPct val="61111"/>
              <a:buFont typeface="Arial"/>
              <a:buNone/>
            </a:pPr>
            <a:r>
              <a:rPr lang="ru">
                <a:solidFill>
                  <a:schemeClr val="dk1"/>
                </a:solidFill>
              </a:rPr>
              <a:t>Если пропозиции характеризуются условиями истинности, то речевые акты -- условиями успешности.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b="1" lang="ru">
                <a:solidFill>
                  <a:schemeClr val="dk1"/>
                </a:solidFill>
              </a:rPr>
              <a:t>Условия успешности</a:t>
            </a:r>
            <a:r>
              <a:rPr lang="ru">
                <a:solidFill>
                  <a:schemeClr val="dk1"/>
                </a:solidFill>
              </a:rPr>
              <a:t> предполагают, что слушающий способен опознать иллокутивную цель речевого акта.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Несоблюдение условий успешности ведет к коммуникативным, или иллокутивным, неудачам.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Иллокутивная цель не всегда адекватно распознается cлушающим, в таком случае мы имеем дело с коммуникативной неудачей.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A. Вы не могли бы открыть окно? </a:t>
            </a:r>
            <a:endParaRPr>
              <a:solidFill>
                <a:schemeClr val="dk1"/>
              </a:solidFill>
            </a:endParaRPr>
          </a:p>
          <a:p>
            <a:pPr indent="0" lvl="0" marL="457200" rtl="0" algn="l">
              <a:lnSpc>
                <a:spcPct val="100000"/>
              </a:lnSpc>
              <a:spcBef>
                <a:spcPts val="0"/>
              </a:spcBef>
              <a:spcAft>
                <a:spcPts val="0"/>
              </a:spcAft>
              <a:buNone/>
            </a:pPr>
            <a:r>
              <a:rPr lang="ru">
                <a:solidFill>
                  <a:schemeClr val="dk1"/>
                </a:solidFill>
              </a:rPr>
              <a:t>B. Да, я бы мог.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А. Я могу задать вопрос?</a:t>
            </a:r>
            <a:endParaRPr>
              <a:solidFill>
                <a:schemeClr val="dk1"/>
              </a:solidFill>
            </a:endParaRPr>
          </a:p>
          <a:p>
            <a:pPr indent="0" lvl="0" marL="457200" rtl="0" algn="l">
              <a:lnSpc>
                <a:spcPct val="100000"/>
              </a:lnSpc>
              <a:spcBef>
                <a:spcPts val="0"/>
              </a:spcBef>
              <a:spcAft>
                <a:spcPts val="0"/>
              </a:spcAft>
              <a:buNone/>
            </a:pPr>
            <a:r>
              <a:rPr lang="ru">
                <a:solidFill>
                  <a:schemeClr val="dk1"/>
                </a:solidFill>
              </a:rPr>
              <a:t>В. Не знаю, сможете ли Вы.</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В этих диалогах второй собеседник не распознает иллокутивную цель первого собеседника (или делает вид, что не распознает).</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Как вам кажется, является ли коммуникативной неудачей следующий пример?</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Ты никогда не моешь посуду! (в сценарии ссоры, интенция: я хочу, чтобы ты помыл посуду)</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Какие существуют, на ваш взгляд, способы выхода из коммуникативной неудачи?</a:t>
            </a:r>
            <a:endParaRPr>
              <a:solidFill>
                <a:schemeClr val="dk1"/>
              </a:solidFill>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1920"/>
              <a:t>Теория речевых актов: условия успешности и коммуникативные неудачи</a:t>
            </a:r>
            <a:endParaRPr sz="1920"/>
          </a:p>
        </p:txBody>
      </p:sp>
      <p:sp>
        <p:nvSpPr>
          <p:cNvPr id="116" name="Google Shape;116;p23"/>
          <p:cNvSpPr txBox="1"/>
          <p:nvPr>
            <p:ph idx="1" type="body"/>
          </p:nvPr>
        </p:nvSpPr>
        <p:spPr>
          <a:xfrm>
            <a:off x="311700" y="1152475"/>
            <a:ext cx="8520600" cy="3534300"/>
          </a:xfrm>
          <a:prstGeom prst="rect">
            <a:avLst/>
          </a:prstGeom>
        </p:spPr>
        <p:txBody>
          <a:bodyPr anchorCtr="0" anchor="t" bIns="91425" lIns="91425" spcFirstLastPara="1" rIns="91425" wrap="square" tIns="91425">
            <a:normAutofit fontScale="85000" lnSpcReduction="20000"/>
          </a:bodyPr>
          <a:lstStyle/>
          <a:p>
            <a:pPr indent="0" lvl="0" marL="0" rtl="0" algn="l">
              <a:lnSpc>
                <a:spcPct val="100000"/>
              </a:lnSpc>
              <a:spcBef>
                <a:spcPts val="0"/>
              </a:spcBef>
              <a:spcAft>
                <a:spcPts val="0"/>
              </a:spcAft>
              <a:buNone/>
            </a:pPr>
            <a:r>
              <a:rPr lang="ru">
                <a:solidFill>
                  <a:schemeClr val="dk1"/>
                </a:solidFill>
              </a:rPr>
              <a:t>Интересной разновидностью коммуникативных неудач являются </a:t>
            </a:r>
            <a:r>
              <a:rPr b="1" lang="ru">
                <a:solidFill>
                  <a:schemeClr val="dk1"/>
                </a:solidFill>
              </a:rPr>
              <a:t>иллокутивные самоубийства </a:t>
            </a:r>
            <a:r>
              <a:rPr lang="ru">
                <a:solidFill>
                  <a:schemeClr val="dk1"/>
                </a:solidFill>
              </a:rPr>
              <a:t>[Вендлер, 1985], т.е. высказывания, само произнесение которых приводит к коммуникативной неудаче.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Некоторые примеры иллокутивных самоубийств: </a:t>
            </a:r>
            <a:endParaRPr>
              <a:solidFill>
                <a:schemeClr val="dk1"/>
              </a:solidFill>
            </a:endParaRPr>
          </a:p>
          <a:p>
            <a:pPr indent="0" lvl="0" marL="0" rtl="0" algn="l">
              <a:lnSpc>
                <a:spcPct val="100000"/>
              </a:lnSpc>
              <a:spcBef>
                <a:spcPts val="0"/>
              </a:spcBef>
              <a:spcAft>
                <a:spcPts val="0"/>
              </a:spcAft>
              <a:buNone/>
            </a:pPr>
            <a:r>
              <a:rPr lang="ru">
                <a:solidFill>
                  <a:schemeClr val="dk1"/>
                </a:solidFill>
              </a:rPr>
              <a:t>a. Я молчу, что … </a:t>
            </a:r>
            <a:endParaRPr>
              <a:solidFill>
                <a:schemeClr val="dk1"/>
              </a:solidFill>
            </a:endParaRPr>
          </a:p>
          <a:p>
            <a:pPr indent="0" lvl="0" marL="0" rtl="0" algn="l">
              <a:lnSpc>
                <a:spcPct val="100000"/>
              </a:lnSpc>
              <a:spcBef>
                <a:spcPts val="0"/>
              </a:spcBef>
              <a:spcAft>
                <a:spcPts val="0"/>
              </a:spcAft>
              <a:buNone/>
            </a:pPr>
            <a:r>
              <a:rPr lang="ru">
                <a:solidFill>
                  <a:schemeClr val="dk1"/>
                </a:solidFill>
              </a:rPr>
              <a:t>b. Я намекаю, что… </a:t>
            </a:r>
            <a:endParaRPr>
              <a:solidFill>
                <a:schemeClr val="dk1"/>
              </a:solidFill>
            </a:endParaRPr>
          </a:p>
          <a:p>
            <a:pPr indent="0" lvl="0" marL="0" rtl="0" algn="l">
              <a:lnSpc>
                <a:spcPct val="100000"/>
              </a:lnSpc>
              <a:spcBef>
                <a:spcPts val="0"/>
              </a:spcBef>
              <a:spcAft>
                <a:spcPts val="0"/>
              </a:spcAft>
              <a:buNone/>
            </a:pPr>
            <a:r>
              <a:rPr lang="ru">
                <a:solidFill>
                  <a:schemeClr val="dk1"/>
                </a:solidFill>
              </a:rPr>
              <a:t>c. Идет дождь, но я так не считаю. – парадокс Мура</a:t>
            </a:r>
            <a:endParaRPr>
              <a:solidFill>
                <a:schemeClr val="dk1"/>
              </a:solidFill>
            </a:endParaRPr>
          </a:p>
          <a:p>
            <a:pPr indent="0" lvl="0" marL="0" rtl="0" algn="l">
              <a:lnSpc>
                <a:spcPct val="100000"/>
              </a:lnSpc>
              <a:spcBef>
                <a:spcPts val="0"/>
              </a:spcBef>
              <a:spcAft>
                <a:spcPts val="0"/>
              </a:spcAft>
              <a:buNone/>
            </a:pPr>
            <a:r>
              <a:rPr lang="ru">
                <a:solidFill>
                  <a:schemeClr val="dk1"/>
                </a:solidFill>
              </a:rPr>
              <a:t>d. Я всегда лгу. – парадокс лжеца</a:t>
            </a:r>
            <a:endParaRPr>
              <a:solidFill>
                <a:schemeClr val="dk1"/>
              </a:solidFill>
            </a:endParaRPr>
          </a:p>
          <a:p>
            <a:pPr indent="0" lvl="0" marL="0" rtl="0" algn="l">
              <a:lnSpc>
                <a:spcPct val="100000"/>
              </a:lnSpc>
              <a:spcBef>
                <a:spcPts val="0"/>
              </a:spcBef>
              <a:spcAft>
                <a:spcPts val="0"/>
              </a:spcAft>
              <a:buNone/>
            </a:pPr>
            <a:r>
              <a:rPr lang="ru">
                <a:solidFill>
                  <a:schemeClr val="dk1"/>
                </a:solidFill>
              </a:rPr>
              <a:t>e. Я голословно заявляю, что… </a:t>
            </a:r>
            <a:endParaRPr>
              <a:solidFill>
                <a:schemeClr val="dk1"/>
              </a:solidFill>
            </a:endParaRPr>
          </a:p>
          <a:p>
            <a:pPr indent="0" lvl="0" marL="0" rtl="0" algn="l">
              <a:lnSpc>
                <a:spcPct val="100000"/>
              </a:lnSpc>
              <a:spcBef>
                <a:spcPts val="0"/>
              </a:spcBef>
              <a:spcAft>
                <a:spcPts val="0"/>
              </a:spcAft>
              <a:buNone/>
            </a:pPr>
            <a:r>
              <a:rPr lang="ru">
                <a:solidFill>
                  <a:schemeClr val="dk1"/>
                </a:solidFill>
              </a:rPr>
              <a:t>f. Не слушай ничьих советов… </a:t>
            </a:r>
            <a:endParaRPr>
              <a:solidFill>
                <a:schemeClr val="dk1"/>
              </a:solidFill>
            </a:endParaRPr>
          </a:p>
          <a:p>
            <a:pPr indent="0" lvl="0" marL="0" rtl="0" algn="l">
              <a:lnSpc>
                <a:spcPct val="100000"/>
              </a:lnSpc>
              <a:spcBef>
                <a:spcPts val="0"/>
              </a:spcBef>
              <a:spcAft>
                <a:spcPts val="0"/>
              </a:spcAft>
              <a:buNone/>
            </a:pPr>
            <a:r>
              <a:rPr lang="ru">
                <a:solidFill>
                  <a:schemeClr val="dk1"/>
                </a:solidFill>
              </a:rPr>
              <a:t>g. Никогда не говори “никогда”. </a:t>
            </a:r>
            <a:endParaRPr>
              <a:solidFill>
                <a:schemeClr val="dk1"/>
              </a:solidFill>
            </a:endParaRPr>
          </a:p>
          <a:p>
            <a:pPr indent="0" lvl="0" marL="0" rtl="0" algn="l">
              <a:lnSpc>
                <a:spcPct val="100000"/>
              </a:lnSpc>
              <a:spcBef>
                <a:spcPts val="0"/>
              </a:spcBef>
              <a:spcAft>
                <a:spcPts val="0"/>
              </a:spcAft>
              <a:buNone/>
            </a:pPr>
            <a:r>
              <a:rPr lang="ru">
                <a:solidFill>
                  <a:schemeClr val="dk1"/>
                </a:solidFill>
              </a:rPr>
              <a:t>h. Я ни слова не скажу о… </a:t>
            </a:r>
            <a:endParaRPr>
              <a:solidFill>
                <a:schemeClr val="dk1"/>
              </a:solidFill>
            </a:endParaRPr>
          </a:p>
          <a:p>
            <a:pPr indent="0" lvl="0" marL="0" rtl="0" algn="l">
              <a:lnSpc>
                <a:spcPct val="100000"/>
              </a:lnSpc>
              <a:spcBef>
                <a:spcPts val="0"/>
              </a:spcBef>
              <a:spcAft>
                <a:spcPts val="0"/>
              </a:spcAft>
              <a:buNone/>
            </a:pPr>
            <a:r>
              <a:rPr lang="ru">
                <a:solidFill>
                  <a:schemeClr val="dk1"/>
                </a:solidFill>
              </a:rPr>
              <a:t>i. Я не буду даже упоминать о…</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Как вам кажется, являются ли высказывания выше действительно коммуникативными неудачами?</a:t>
            </a:r>
            <a:endParaRPr>
              <a:solidFill>
                <a:schemeClr val="dk1"/>
              </a:solidFill>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Теория речевых актов: косвенные речевые акты</a:t>
            </a:r>
            <a:endParaRPr/>
          </a:p>
        </p:txBody>
      </p:sp>
      <p:sp>
        <p:nvSpPr>
          <p:cNvPr id="122" name="Google Shape;122;p24"/>
          <p:cNvSpPr txBox="1"/>
          <p:nvPr>
            <p:ph idx="1" type="body"/>
          </p:nvPr>
        </p:nvSpPr>
        <p:spPr>
          <a:xfrm>
            <a:off x="311700" y="1152475"/>
            <a:ext cx="8520600" cy="3534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a:solidFill>
                  <a:schemeClr val="dk1"/>
                </a:solidFill>
              </a:rPr>
              <a:t>В отличие от прямых речевых актов, в косвенных речевых актах иллокутивная цель присутствует скрыто и выводится слушающим.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(1)	a. Передайте, пожалуйста, соль. (Прямой речевой акт) </a:t>
            </a:r>
            <a:endParaRPr>
              <a:solidFill>
                <a:schemeClr val="dk1"/>
              </a:solidFill>
            </a:endParaRPr>
          </a:p>
          <a:p>
            <a:pPr indent="457200" lvl="0" marL="0" rtl="0" algn="l">
              <a:lnSpc>
                <a:spcPct val="100000"/>
              </a:lnSpc>
              <a:spcBef>
                <a:spcPts val="0"/>
              </a:spcBef>
              <a:spcAft>
                <a:spcPts val="0"/>
              </a:spcAft>
              <a:buNone/>
            </a:pPr>
            <a:r>
              <a:rPr lang="ru">
                <a:solidFill>
                  <a:schemeClr val="dk1"/>
                </a:solidFill>
              </a:rPr>
              <a:t>b. Не могли бы Вы передать мне соль? (Косвенный речевой акт)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(2)	a. Оставь меня одного. (Прямой речевой акт)</a:t>
            </a:r>
            <a:endParaRPr>
              <a:solidFill>
                <a:schemeClr val="dk1"/>
              </a:solidFill>
            </a:endParaRPr>
          </a:p>
          <a:p>
            <a:pPr indent="457200" lvl="0" marL="0" rtl="0" algn="l">
              <a:lnSpc>
                <a:spcPct val="100000"/>
              </a:lnSpc>
              <a:spcBef>
                <a:spcPts val="0"/>
              </a:spcBef>
              <a:spcAft>
                <a:spcPts val="0"/>
              </a:spcAft>
              <a:buNone/>
            </a:pPr>
            <a:r>
              <a:rPr lang="ru">
                <a:solidFill>
                  <a:schemeClr val="dk1"/>
                </a:solidFill>
              </a:rPr>
              <a:t>b. Я бы хотел побыть один. (Косвенный речевой акт) </a:t>
            </a:r>
            <a:endParaRPr>
              <a:solidFill>
                <a:schemeClr val="dk1"/>
              </a:solidFill>
            </a:endParaRPr>
          </a:p>
          <a:p>
            <a:pPr indent="45720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Порождение косвенных речевых актов описывает достаточно сложной цепочкой рассуждений. </a:t>
            </a:r>
            <a:endParaRPr>
              <a:solidFill>
                <a:schemeClr val="dk1"/>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Теория речевых актов: косвенные речевые акты</a:t>
            </a:r>
            <a:endParaRPr/>
          </a:p>
        </p:txBody>
      </p:sp>
      <p:sp>
        <p:nvSpPr>
          <p:cNvPr id="128" name="Google Shape;128;p25"/>
          <p:cNvSpPr txBox="1"/>
          <p:nvPr>
            <p:ph idx="1" type="body"/>
          </p:nvPr>
        </p:nvSpPr>
        <p:spPr>
          <a:xfrm>
            <a:off x="311700" y="1152475"/>
            <a:ext cx="8520600" cy="37881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ru">
                <a:solidFill>
                  <a:schemeClr val="dk1"/>
                </a:solidFill>
              </a:rPr>
              <a:t>(1)	a. Передайте, пожалуйста, соль. (Прямой речевой акт) </a:t>
            </a:r>
            <a:endParaRPr>
              <a:solidFill>
                <a:schemeClr val="dk1"/>
              </a:solidFill>
            </a:endParaRPr>
          </a:p>
          <a:p>
            <a:pPr indent="457200" lvl="0" marL="0" rtl="0" algn="l">
              <a:lnSpc>
                <a:spcPct val="100000"/>
              </a:lnSpc>
              <a:spcBef>
                <a:spcPts val="0"/>
              </a:spcBef>
              <a:spcAft>
                <a:spcPts val="0"/>
              </a:spcAft>
              <a:buNone/>
            </a:pPr>
            <a:r>
              <a:rPr lang="ru">
                <a:solidFill>
                  <a:schemeClr val="dk1"/>
                </a:solidFill>
              </a:rPr>
              <a:t>b. Не могли бы Вы передать мне соль? (Косвенный речевой акт)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Порождение косвенных речевых актов описывает достаточно сложной цепочкой рассуждений.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Обсуждая пример (1b), Дж. Сёрль (Серль, 1986) анализирует это шаги примерно следующим образом: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 Говорящий буквально задал вопрос о моей способности передать соль. </a:t>
            </a:r>
            <a:endParaRPr>
              <a:solidFill>
                <a:schemeClr val="dk1"/>
              </a:solidFill>
            </a:endParaRPr>
          </a:p>
          <a:p>
            <a:pPr indent="0" lvl="0" marL="0" rtl="0" algn="l">
              <a:lnSpc>
                <a:spcPct val="100000"/>
              </a:lnSpc>
              <a:spcBef>
                <a:spcPts val="0"/>
              </a:spcBef>
              <a:spcAft>
                <a:spcPts val="0"/>
              </a:spcAft>
              <a:buNone/>
            </a:pPr>
            <a:r>
              <a:rPr lang="ru">
                <a:solidFill>
                  <a:schemeClr val="dk1"/>
                </a:solidFill>
              </a:rPr>
              <a:t>➔ Я предполагаю, что он сделал это не просто так, а преследуя некую цель. </a:t>
            </a:r>
            <a:endParaRPr>
              <a:solidFill>
                <a:schemeClr val="dk1"/>
              </a:solidFill>
            </a:endParaRPr>
          </a:p>
          <a:p>
            <a:pPr indent="0" lvl="0" marL="0" rtl="0" algn="l">
              <a:lnSpc>
                <a:spcPct val="100000"/>
              </a:lnSpc>
              <a:spcBef>
                <a:spcPts val="0"/>
              </a:spcBef>
              <a:spcAft>
                <a:spcPts val="0"/>
              </a:spcAft>
              <a:buNone/>
            </a:pPr>
            <a:r>
              <a:rPr lang="ru">
                <a:solidFill>
                  <a:schemeClr val="dk1"/>
                </a:solidFill>
              </a:rPr>
              <a:t>➔ Вряд ли его цель состояла в том, чтобы выяснить, есть ли у меня способность передать соль. </a:t>
            </a:r>
            <a:endParaRPr>
              <a:solidFill>
                <a:schemeClr val="dk1"/>
              </a:solidFill>
            </a:endParaRPr>
          </a:p>
          <a:p>
            <a:pPr indent="0" lvl="0" marL="0" rtl="0" algn="l">
              <a:lnSpc>
                <a:spcPct val="100000"/>
              </a:lnSpc>
              <a:spcBef>
                <a:spcPts val="0"/>
              </a:spcBef>
              <a:spcAft>
                <a:spcPts val="0"/>
              </a:spcAft>
              <a:buNone/>
            </a:pPr>
            <a:r>
              <a:rPr lang="ru">
                <a:solidFill>
                  <a:schemeClr val="dk1"/>
                </a:solidFill>
              </a:rPr>
              <a:t>➔ Я предполагаю, что говорящий уже рассчитывает на то, что я отвечу на его вопрос положительно. </a:t>
            </a:r>
            <a:endParaRPr>
              <a:solidFill>
                <a:schemeClr val="dk1"/>
              </a:solidFill>
            </a:endParaRPr>
          </a:p>
          <a:p>
            <a:pPr indent="0" lvl="0" marL="0" rtl="0" algn="l">
              <a:lnSpc>
                <a:spcPct val="100000"/>
              </a:lnSpc>
              <a:spcBef>
                <a:spcPts val="0"/>
              </a:spcBef>
              <a:spcAft>
                <a:spcPts val="0"/>
              </a:spcAft>
              <a:buNone/>
            </a:pPr>
            <a:r>
              <a:rPr lang="ru">
                <a:solidFill>
                  <a:schemeClr val="dk1"/>
                </a:solidFill>
              </a:rPr>
              <a:t>➔ Это высказывание является не просто вопросом о моей способности передать соль, а содержит в себе другую цель. </a:t>
            </a:r>
            <a:endParaRPr>
              <a:solidFill>
                <a:schemeClr val="dk1"/>
              </a:solidFill>
            </a:endParaRPr>
          </a:p>
          <a:p>
            <a:pPr indent="0" lvl="0" marL="0" rtl="0" algn="l">
              <a:lnSpc>
                <a:spcPct val="100000"/>
              </a:lnSpc>
              <a:spcBef>
                <a:spcPts val="0"/>
              </a:spcBef>
              <a:spcAft>
                <a:spcPts val="0"/>
              </a:spcAft>
              <a:buNone/>
            </a:pPr>
            <a:r>
              <a:rPr lang="ru">
                <a:solidFill>
                  <a:schemeClr val="dk1"/>
                </a:solidFill>
              </a:rPr>
              <a:t>➔ Вопрос предполагает, что я мог бы передать соль. </a:t>
            </a:r>
            <a:endParaRPr>
              <a:solidFill>
                <a:schemeClr val="dk1"/>
              </a:solidFill>
            </a:endParaRPr>
          </a:p>
          <a:p>
            <a:pPr indent="0" lvl="0" marL="0" rtl="0" algn="l">
              <a:lnSpc>
                <a:spcPct val="100000"/>
              </a:lnSpc>
              <a:spcBef>
                <a:spcPts val="0"/>
              </a:spcBef>
              <a:spcAft>
                <a:spcPts val="0"/>
              </a:spcAft>
              <a:buNone/>
            </a:pPr>
            <a:r>
              <a:rPr lang="ru">
                <a:solidFill>
                  <a:schemeClr val="dk1"/>
                </a:solidFill>
              </a:rPr>
              <a:t>➔ Соль может понадобиться говорящему за обедом. </a:t>
            </a:r>
            <a:endParaRPr>
              <a:solidFill>
                <a:schemeClr val="dk1"/>
              </a:solidFill>
            </a:endParaRPr>
          </a:p>
          <a:p>
            <a:pPr indent="0" lvl="0" marL="0" rtl="0" algn="l">
              <a:lnSpc>
                <a:spcPct val="100000"/>
              </a:lnSpc>
              <a:spcBef>
                <a:spcPts val="0"/>
              </a:spcBef>
              <a:spcAft>
                <a:spcPts val="0"/>
              </a:spcAft>
              <a:buNone/>
            </a:pPr>
            <a:r>
              <a:rPr lang="ru">
                <a:solidFill>
                  <a:schemeClr val="dk1"/>
                </a:solidFill>
              </a:rPr>
              <a:t>➔ Следовательно, говорящий просит меня передать соль, и именно это является его иллокутивной целью.</a:t>
            </a:r>
            <a:endParaRPr>
              <a:solidFill>
                <a:schemeClr val="dk1"/>
              </a:solidFill>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Теория речевых актов: свойства (Green 2007)</a:t>
            </a:r>
            <a:endParaRPr/>
          </a:p>
        </p:txBody>
      </p:sp>
      <p:sp>
        <p:nvSpPr>
          <p:cNvPr id="134" name="Google Shape;134;p26"/>
          <p:cNvSpPr txBox="1"/>
          <p:nvPr>
            <p:ph idx="1" type="body"/>
          </p:nvPr>
        </p:nvSpPr>
        <p:spPr>
          <a:xfrm>
            <a:off x="311700" y="1152475"/>
            <a:ext cx="8520600" cy="37881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ru">
                <a:solidFill>
                  <a:schemeClr val="dk1"/>
                </a:solidFill>
              </a:rPr>
              <a:t>i. </a:t>
            </a:r>
            <a:r>
              <a:rPr b="1" lang="ru">
                <a:solidFill>
                  <a:schemeClr val="dk1"/>
                </a:solidFill>
              </a:rPr>
              <a:t>Illocutionary point</a:t>
            </a:r>
            <a:r>
              <a:rPr lang="ru">
                <a:solidFill>
                  <a:schemeClr val="dk1"/>
                </a:solidFill>
              </a:rPr>
              <a:t>: This is the characteristic aim of each type of speech act. For instance, the characteristic aim of an assertion is to describe how things are; the characteristic point of a promise is to commit oneself to a future course of action.</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ii. </a:t>
            </a:r>
            <a:r>
              <a:rPr b="1" lang="ru">
                <a:solidFill>
                  <a:schemeClr val="dk1"/>
                </a:solidFill>
              </a:rPr>
              <a:t>Degree of strength of the illocutionary point</a:t>
            </a:r>
            <a:r>
              <a:rPr lang="ru">
                <a:solidFill>
                  <a:schemeClr val="dk1"/>
                </a:solidFill>
              </a:rPr>
              <a:t>: Two illocutions can have the same point but differ along the dimension of strength. For instance, requesting and insisting that the addressee do something both have the point of attempting to get the addressee to do that thing; however, the latter is stronger than the former.</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iii. </a:t>
            </a:r>
            <a:r>
              <a:rPr b="1" lang="ru">
                <a:solidFill>
                  <a:schemeClr val="dk1"/>
                </a:solidFill>
              </a:rPr>
              <a:t>Mode of achievement</a:t>
            </a:r>
            <a:r>
              <a:rPr lang="ru">
                <a:solidFill>
                  <a:schemeClr val="dk1"/>
                </a:solidFill>
              </a:rPr>
              <a:t>: This is the special way, if any, in which the illocutionary point of a speech act must be achieved. Testifying and asserting both have the point of describing how things are; however, the former also involves invoking one’s authority as a witness while the latter does not. To testify is to assert in one’s capacity as a witness. Commanding and requesting both aim to get the addressee to do something; yet only someone issuing a command does so in her capacity as a person in a position of authority.</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iv. </a:t>
            </a:r>
            <a:r>
              <a:rPr b="1" lang="ru">
                <a:solidFill>
                  <a:schemeClr val="dk1"/>
                </a:solidFill>
              </a:rPr>
              <a:t>Propositional content conditions</a:t>
            </a:r>
            <a:r>
              <a:rPr lang="ru">
                <a:solidFill>
                  <a:schemeClr val="dk1"/>
                </a:solidFill>
              </a:rPr>
              <a:t>: Some illocutions can only be achieved with an appropriate propositional content. For instance, I can only promise what is in the future and under my control. I can only apologize for what is in some sense under my control and already the case. For this reason, promising to make it the case that the sun did not rise yesterday is not possible; neither can I apologize for the truth of Snell’s Law.</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Теория речевых актов: свойства (Green 2007)</a:t>
            </a:r>
            <a:endParaRPr/>
          </a:p>
        </p:txBody>
      </p:sp>
      <p:sp>
        <p:nvSpPr>
          <p:cNvPr id="140" name="Google Shape;140;p27"/>
          <p:cNvSpPr txBox="1"/>
          <p:nvPr>
            <p:ph idx="1" type="body"/>
          </p:nvPr>
        </p:nvSpPr>
        <p:spPr>
          <a:xfrm>
            <a:off x="311700" y="1152475"/>
            <a:ext cx="8520600" cy="3788100"/>
          </a:xfrm>
          <a:prstGeom prst="rect">
            <a:avLst/>
          </a:prstGeom>
        </p:spPr>
        <p:txBody>
          <a:bodyPr anchorCtr="0" anchor="t" bIns="91425" lIns="91425" spcFirstLastPara="1" rIns="91425" wrap="square" tIns="91425">
            <a:normAutofit fontScale="92500" lnSpcReduction="20000"/>
          </a:bodyPr>
          <a:lstStyle/>
          <a:p>
            <a:pPr indent="0" lvl="0" marL="0" rtl="0" algn="l">
              <a:lnSpc>
                <a:spcPct val="100000"/>
              </a:lnSpc>
              <a:spcBef>
                <a:spcPts val="0"/>
              </a:spcBef>
              <a:spcAft>
                <a:spcPts val="0"/>
              </a:spcAft>
              <a:buNone/>
            </a:pPr>
            <a:r>
              <a:rPr lang="ru">
                <a:solidFill>
                  <a:schemeClr val="dk1"/>
                </a:solidFill>
              </a:rPr>
              <a:t>v. </a:t>
            </a:r>
            <a:r>
              <a:rPr b="1" lang="ru">
                <a:solidFill>
                  <a:schemeClr val="dk1"/>
                </a:solidFill>
              </a:rPr>
              <a:t>Preparatory conditions</a:t>
            </a:r>
            <a:r>
              <a:rPr lang="ru">
                <a:solidFill>
                  <a:schemeClr val="dk1"/>
                </a:solidFill>
              </a:rPr>
              <a:t>: These are all other conditions that must be met for the speech act not to misfire. Such conditions often concern the social status of interlocutors. For instance, a person cannot bequeath an object unless she already owns it or has power of attorney; a person cannot marry a couple unless she is legally invested with the authority to do so.</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vi. </a:t>
            </a:r>
            <a:r>
              <a:rPr b="1" lang="ru">
                <a:solidFill>
                  <a:schemeClr val="dk1"/>
                </a:solidFill>
              </a:rPr>
              <a:t>Sincerity conditions</a:t>
            </a:r>
            <a:r>
              <a:rPr lang="ru">
                <a:solidFill>
                  <a:schemeClr val="dk1"/>
                </a:solidFill>
              </a:rPr>
              <a:t>: Many speech acts involve the expression of a psychological state. Assertion expresses belief; apology expresses regret, a promise expresses an intention, and so on. A speech act is sincere only if the speaker is in the psychological state that her speech act expresses.</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vii. </a:t>
            </a:r>
            <a:r>
              <a:rPr b="1" lang="ru">
                <a:solidFill>
                  <a:schemeClr val="dk1"/>
                </a:solidFill>
              </a:rPr>
              <a:t>Degree of strength of the sincerity conditions</a:t>
            </a:r>
            <a:r>
              <a:rPr lang="ru">
                <a:solidFill>
                  <a:schemeClr val="dk1"/>
                </a:solidFill>
              </a:rPr>
              <a:t>: Two speech acts might be the same along other dimensions, but express psychological states that differ from one another in the dimension of strength. Requesting and imploring both express desires, and are identical along the other six dimensions above; however, the latter expresses a stronger desire than the former.</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Теория речевых актов: пример</a:t>
            </a:r>
            <a:endParaRPr/>
          </a:p>
        </p:txBody>
      </p:sp>
      <p:sp>
        <p:nvSpPr>
          <p:cNvPr id="146" name="Google Shape;146;p28"/>
          <p:cNvSpPr txBox="1"/>
          <p:nvPr>
            <p:ph idx="1" type="body"/>
          </p:nvPr>
        </p:nvSpPr>
        <p:spPr>
          <a:xfrm>
            <a:off x="311700" y="1152475"/>
            <a:ext cx="8520600" cy="35343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ru">
                <a:solidFill>
                  <a:schemeClr val="dk1"/>
                </a:solidFill>
              </a:rPr>
              <a:t>I. Купишь тыкву? </a:t>
            </a:r>
            <a:endParaRPr>
              <a:solidFill>
                <a:schemeClr val="dk1"/>
              </a:solidFill>
            </a:endParaRPr>
          </a:p>
          <a:p>
            <a:pPr indent="0" lvl="0" marL="0" rtl="0" algn="l">
              <a:lnSpc>
                <a:spcPct val="100000"/>
              </a:lnSpc>
              <a:spcBef>
                <a:spcPts val="0"/>
              </a:spcBef>
              <a:spcAft>
                <a:spcPts val="0"/>
              </a:spcAft>
              <a:buNone/>
            </a:pPr>
            <a:r>
              <a:rPr lang="ru">
                <a:solidFill>
                  <a:schemeClr val="dk1"/>
                </a:solidFill>
              </a:rPr>
              <a:t>II. Валя испечет тыквенный пирог? </a:t>
            </a:r>
            <a:endParaRPr>
              <a:solidFill>
                <a:schemeClr val="dk1"/>
              </a:solidFill>
            </a:endParaRPr>
          </a:p>
          <a:p>
            <a:pPr indent="0" lvl="0" marL="0" rtl="0" algn="l">
              <a:lnSpc>
                <a:spcPct val="100000"/>
              </a:lnSpc>
              <a:spcBef>
                <a:spcPts val="0"/>
              </a:spcBef>
              <a:spcAft>
                <a:spcPts val="0"/>
              </a:spcAft>
              <a:buNone/>
            </a:pPr>
            <a:r>
              <a:rPr lang="ru">
                <a:solidFill>
                  <a:schemeClr val="dk1"/>
                </a:solidFill>
              </a:rPr>
              <a:t>III. Валя не испечет тыквенный пирог? </a:t>
            </a:r>
            <a:endParaRPr>
              <a:solidFill>
                <a:schemeClr val="dk1"/>
              </a:solidFill>
            </a:endParaRPr>
          </a:p>
          <a:p>
            <a:pPr indent="0" lvl="0" marL="0" rtl="0" algn="l">
              <a:lnSpc>
                <a:spcPct val="100000"/>
              </a:lnSpc>
              <a:spcBef>
                <a:spcPts val="0"/>
              </a:spcBef>
              <a:spcAft>
                <a:spcPts val="0"/>
              </a:spcAft>
              <a:buNone/>
            </a:pPr>
            <a:r>
              <a:rPr lang="ru">
                <a:solidFill>
                  <a:schemeClr val="dk1"/>
                </a:solidFill>
              </a:rPr>
              <a:t>IV. Ты же испечешь тыквенный пирог? </a:t>
            </a:r>
            <a:endParaRPr>
              <a:solidFill>
                <a:schemeClr val="dk1"/>
              </a:solidFill>
            </a:endParaRPr>
          </a:p>
          <a:p>
            <a:pPr indent="0" lvl="0" marL="0" rtl="0" algn="l">
              <a:lnSpc>
                <a:spcPct val="100000"/>
              </a:lnSpc>
              <a:spcBef>
                <a:spcPts val="0"/>
              </a:spcBef>
              <a:spcAft>
                <a:spcPts val="0"/>
              </a:spcAft>
              <a:buNone/>
            </a:pPr>
            <a:r>
              <a:rPr lang="ru">
                <a:solidFill>
                  <a:schemeClr val="dk1"/>
                </a:solidFill>
              </a:rPr>
              <a:t>V. Празднует ли кто-то Хеллоуин? </a:t>
            </a:r>
            <a:endParaRPr>
              <a:solidFill>
                <a:schemeClr val="dk1"/>
              </a:solidFill>
            </a:endParaRPr>
          </a:p>
          <a:p>
            <a:pPr indent="0" lvl="0" marL="0" rtl="0" algn="l">
              <a:lnSpc>
                <a:spcPct val="100000"/>
              </a:lnSpc>
              <a:spcBef>
                <a:spcPts val="0"/>
              </a:spcBef>
              <a:spcAft>
                <a:spcPts val="0"/>
              </a:spcAft>
              <a:buNone/>
            </a:pPr>
            <a:r>
              <a:rPr lang="ru">
                <a:solidFill>
                  <a:schemeClr val="dk1"/>
                </a:solidFill>
              </a:rPr>
              <a:t>VI. Разве Валя испекла пирог? </a:t>
            </a:r>
            <a:endParaRPr>
              <a:solidFill>
                <a:schemeClr val="dk1"/>
              </a:solidFill>
            </a:endParaRPr>
          </a:p>
          <a:p>
            <a:pPr indent="0" lvl="0" marL="0" rtl="0" algn="l">
              <a:lnSpc>
                <a:spcPct val="100000"/>
              </a:lnSpc>
              <a:spcBef>
                <a:spcPts val="0"/>
              </a:spcBef>
              <a:spcAft>
                <a:spcPts val="0"/>
              </a:spcAft>
              <a:buNone/>
            </a:pPr>
            <a:r>
              <a:rPr lang="ru">
                <a:solidFill>
                  <a:schemeClr val="dk1"/>
                </a:solidFill>
              </a:rPr>
              <a:t>VII. Неужели Валя испекла пирог? </a:t>
            </a:r>
            <a:endParaRPr>
              <a:solidFill>
                <a:schemeClr val="dk1"/>
              </a:solidFill>
            </a:endParaRPr>
          </a:p>
          <a:p>
            <a:pPr indent="0" lvl="0" marL="0" rtl="0" algn="l">
              <a:lnSpc>
                <a:spcPct val="100000"/>
              </a:lnSpc>
              <a:spcBef>
                <a:spcPts val="0"/>
              </a:spcBef>
              <a:spcAft>
                <a:spcPts val="0"/>
              </a:spcAft>
              <a:buNone/>
            </a:pPr>
            <a:r>
              <a:rPr lang="ru">
                <a:solidFill>
                  <a:schemeClr val="dk1"/>
                </a:solidFill>
              </a:rPr>
              <a:t>VIII. Не испекла ли Валя пирог? </a:t>
            </a:r>
            <a:endParaRPr>
              <a:solidFill>
                <a:schemeClr val="dk1"/>
              </a:solidFill>
            </a:endParaRPr>
          </a:p>
          <a:p>
            <a:pPr indent="0" lvl="0" marL="0" rtl="0" algn="l">
              <a:lnSpc>
                <a:spcPct val="100000"/>
              </a:lnSpc>
              <a:spcBef>
                <a:spcPts val="0"/>
              </a:spcBef>
              <a:spcAft>
                <a:spcPts val="0"/>
              </a:spcAft>
              <a:buNone/>
            </a:pPr>
            <a:r>
              <a:rPr lang="ru">
                <a:solidFill>
                  <a:schemeClr val="dk1"/>
                </a:solidFill>
              </a:rPr>
              <a:t>IX. Испекла ли Валя пирог? </a:t>
            </a:r>
            <a:endParaRPr>
              <a:solidFill>
                <a:schemeClr val="dk1"/>
              </a:solidFill>
            </a:endParaRPr>
          </a:p>
          <a:p>
            <a:pPr indent="0" lvl="0" marL="0" rtl="0" algn="l">
              <a:lnSpc>
                <a:spcPct val="100000"/>
              </a:lnSpc>
              <a:spcBef>
                <a:spcPts val="0"/>
              </a:spcBef>
              <a:spcAft>
                <a:spcPts val="0"/>
              </a:spcAft>
              <a:buNone/>
            </a:pPr>
            <a:r>
              <a:rPr lang="ru">
                <a:solidFill>
                  <a:schemeClr val="dk1"/>
                </a:solidFill>
              </a:rPr>
              <a:t>X. Валя испекла пирог, да? </a:t>
            </a:r>
            <a:endParaRPr>
              <a:solidFill>
                <a:schemeClr val="dk1"/>
              </a:solidFill>
            </a:endParaRPr>
          </a:p>
          <a:p>
            <a:pPr indent="0" lvl="0" marL="0" rtl="0" algn="l">
              <a:lnSpc>
                <a:spcPct val="100000"/>
              </a:lnSpc>
              <a:spcBef>
                <a:spcPts val="0"/>
              </a:spcBef>
              <a:spcAft>
                <a:spcPts val="0"/>
              </a:spcAft>
              <a:buNone/>
            </a:pPr>
            <a:r>
              <a:rPr lang="ru">
                <a:solidFill>
                  <a:schemeClr val="dk1"/>
                </a:solidFill>
              </a:rPr>
              <a:t>XI. Валя испекла пирог, нет? </a:t>
            </a:r>
            <a:endParaRPr>
              <a:solidFill>
                <a:schemeClr val="dk1"/>
              </a:solidFill>
            </a:endParaRPr>
          </a:p>
          <a:p>
            <a:pPr indent="0" lvl="0" marL="0" rtl="0" algn="l">
              <a:lnSpc>
                <a:spcPct val="100000"/>
              </a:lnSpc>
              <a:spcBef>
                <a:spcPts val="0"/>
              </a:spcBef>
              <a:spcAft>
                <a:spcPts val="0"/>
              </a:spcAft>
              <a:buNone/>
            </a:pPr>
            <a:r>
              <a:rPr lang="ru">
                <a:solidFill>
                  <a:schemeClr val="dk1"/>
                </a:solidFill>
              </a:rPr>
              <a:t>XII. Валя испекла пирог, не так ли? </a:t>
            </a:r>
            <a:endParaRPr>
              <a:solidFill>
                <a:schemeClr val="dk1"/>
              </a:solidFill>
            </a:endParaRPr>
          </a:p>
          <a:p>
            <a:pPr indent="0" lvl="0" marL="0" rtl="0" algn="l">
              <a:lnSpc>
                <a:spcPct val="100000"/>
              </a:lnSpc>
              <a:spcBef>
                <a:spcPts val="0"/>
              </a:spcBef>
              <a:spcAft>
                <a:spcPts val="0"/>
              </a:spcAft>
              <a:buNone/>
            </a:pPr>
            <a:r>
              <a:rPr lang="ru">
                <a:solidFill>
                  <a:schemeClr val="dk1"/>
                </a:solidFill>
              </a:rPr>
              <a:t>XIII. Валя испекла пирог, так? </a:t>
            </a:r>
            <a:endParaRPr>
              <a:solidFill>
                <a:schemeClr val="dk1"/>
              </a:solidFill>
            </a:endParaRPr>
          </a:p>
          <a:p>
            <a:pPr indent="0" lvl="0" marL="0" rtl="0" algn="l">
              <a:lnSpc>
                <a:spcPct val="100000"/>
              </a:lnSpc>
              <a:spcBef>
                <a:spcPts val="0"/>
              </a:spcBef>
              <a:spcAft>
                <a:spcPts val="0"/>
              </a:spcAft>
              <a:buNone/>
            </a:pPr>
            <a:r>
              <a:rPr lang="ru">
                <a:solidFill>
                  <a:schemeClr val="dk1"/>
                </a:solidFill>
              </a:rPr>
              <a:t>XIV. Валя испекла пирог, так ведь? </a:t>
            </a:r>
            <a:endParaRPr>
              <a:solidFill>
                <a:schemeClr val="dk1"/>
              </a:solidFill>
            </a:endParaRPr>
          </a:p>
          <a:p>
            <a:pPr indent="0" lvl="0" marL="0" rtl="0" algn="l">
              <a:lnSpc>
                <a:spcPct val="100000"/>
              </a:lnSpc>
              <a:spcBef>
                <a:spcPts val="0"/>
              </a:spcBef>
              <a:spcAft>
                <a:spcPts val="0"/>
              </a:spcAft>
              <a:buNone/>
            </a:pPr>
            <a:r>
              <a:rPr lang="ru">
                <a:solidFill>
                  <a:schemeClr val="dk1"/>
                </a:solidFill>
              </a:rPr>
              <a:t>XV. Валя испекла пирог, правда? </a:t>
            </a:r>
            <a:endParaRPr>
              <a:solidFill>
                <a:schemeClr val="dk1"/>
              </a:solidFill>
            </a:endParaRPr>
          </a:p>
          <a:p>
            <a:pPr indent="0" lvl="0" marL="0" rtl="0" algn="l">
              <a:lnSpc>
                <a:spcPct val="100000"/>
              </a:lnSpc>
              <a:spcBef>
                <a:spcPts val="0"/>
              </a:spcBef>
              <a:spcAft>
                <a:spcPts val="0"/>
              </a:spcAft>
              <a:buNone/>
            </a:pPr>
            <a:r>
              <a:rPr lang="ru">
                <a:solidFill>
                  <a:schemeClr val="dk1"/>
                </a:solidFill>
              </a:rPr>
              <a:t>XVI. ….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Какая иллокутивная сила? Какие условия успешности? Какой речевой акт? Какой перлокутивный эффект? Возможна ли коммуникативная неудача?</a:t>
            </a:r>
            <a:endParaRPr>
              <a:solidFill>
                <a:schemeClr val="dk1"/>
              </a:solidFill>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Примеры</a:t>
            </a:r>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30200" lvl="0" marL="457200" rtl="0" algn="l">
              <a:lnSpc>
                <a:spcPct val="100000"/>
              </a:lnSpc>
              <a:spcBef>
                <a:spcPts val="0"/>
              </a:spcBef>
              <a:spcAft>
                <a:spcPts val="0"/>
              </a:spcAft>
              <a:buClr>
                <a:srgbClr val="222222"/>
              </a:buClr>
              <a:buSzPts val="1600"/>
              <a:buAutoNum type="arabicParenBoth"/>
            </a:pPr>
            <a:r>
              <a:rPr lang="ru" sz="1600">
                <a:solidFill>
                  <a:srgbClr val="222222"/>
                </a:solidFill>
                <a:highlight>
                  <a:srgbClr val="FFFFFF"/>
                </a:highlight>
              </a:rPr>
              <a:t>Если кто-то совсем не может в это время, договоритесь, пожалуйста, с другими участниками мастерской</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222222"/>
              </a:solidFill>
              <a:highlight>
                <a:srgbClr val="FFFFFF"/>
              </a:highlight>
            </a:endParaRPr>
          </a:p>
          <a:p>
            <a:pPr indent="-330200" lvl="0" marL="457200" rtl="0" algn="l">
              <a:lnSpc>
                <a:spcPct val="100000"/>
              </a:lnSpc>
              <a:spcBef>
                <a:spcPts val="0"/>
              </a:spcBef>
              <a:spcAft>
                <a:spcPts val="0"/>
              </a:spcAft>
              <a:buClr>
                <a:srgbClr val="222222"/>
              </a:buClr>
              <a:buSzPts val="1600"/>
              <a:buAutoNum type="arabicParenBoth"/>
            </a:pPr>
            <a:r>
              <a:rPr lang="ru" sz="1600">
                <a:solidFill>
                  <a:srgbClr val="222222"/>
                </a:solidFill>
                <a:highlight>
                  <a:srgbClr val="FFFFFF"/>
                </a:highlight>
              </a:rPr>
              <a:t>Если кто-то совсем не может в это время, договоритесь с другими участниками мастерской</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222222"/>
              </a:solidFill>
              <a:highlight>
                <a:srgbClr val="FFFFFF"/>
              </a:highlight>
            </a:endParaRPr>
          </a:p>
          <a:p>
            <a:pPr indent="0" lvl="0" marL="0" rtl="0" algn="l">
              <a:lnSpc>
                <a:spcPct val="100000"/>
              </a:lnSpc>
              <a:spcBef>
                <a:spcPts val="0"/>
              </a:spcBef>
              <a:spcAft>
                <a:spcPts val="0"/>
              </a:spcAft>
              <a:buNone/>
            </a:pPr>
            <a:r>
              <a:t/>
            </a:r>
            <a:endParaRPr sz="1600">
              <a:solidFill>
                <a:srgbClr val="222222"/>
              </a:solidFill>
              <a:highlight>
                <a:srgbClr val="FFFFFF"/>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3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 речевой акт комплимента</a:t>
            </a:r>
            <a:endParaRPr/>
          </a:p>
        </p:txBody>
      </p:sp>
      <p:sp>
        <p:nvSpPr>
          <p:cNvPr id="158" name="Google Shape;158;p3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None/>
            </a:pPr>
            <a:r>
              <a:rPr lang="ru" sz="1600">
                <a:solidFill>
                  <a:srgbClr val="222222"/>
                </a:solidFill>
                <a:highlight>
                  <a:srgbClr val="FFFFFF"/>
                </a:highlight>
              </a:rPr>
              <a:t>– экспрессивный речевой акт</a:t>
            </a:r>
            <a:endParaRPr sz="1600">
              <a:solidFill>
                <a:srgbClr val="222222"/>
              </a:solidFill>
              <a:highlight>
                <a:srgbClr val="FFFFFF"/>
              </a:highlight>
            </a:endParaRPr>
          </a:p>
          <a:p>
            <a:pPr indent="0" lvl="0" marL="0" rtl="0" algn="l">
              <a:lnSpc>
                <a:spcPct val="100000"/>
              </a:lnSpc>
              <a:spcBef>
                <a:spcPts val="0"/>
              </a:spcBef>
              <a:spcAft>
                <a:spcPts val="0"/>
              </a:spcAft>
              <a:buNone/>
            </a:pPr>
            <a:r>
              <a:rPr lang="ru" sz="1600">
                <a:solidFill>
                  <a:srgbClr val="222222"/>
                </a:solidFill>
                <a:highlight>
                  <a:srgbClr val="FFFFFF"/>
                </a:highlight>
              </a:rPr>
              <a:t>– Wierzbicka (1987: 201):</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(1) I perceive something good about your Y.</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(2) I'd like to say a good thing about you because of that.</a:t>
            </a:r>
            <a:endParaRPr sz="1600">
              <a:solidFill>
                <a:srgbClr val="222222"/>
              </a:solidFill>
              <a:highlight>
                <a:srgbClr val="FFFFFF"/>
              </a:highlight>
            </a:endParaRPr>
          </a:p>
          <a:p>
            <a:pPr indent="0" lvl="0" marL="0" rtl="0" algn="l">
              <a:lnSpc>
                <a:spcPct val="100000"/>
              </a:lnSpc>
              <a:spcBef>
                <a:spcPts val="0"/>
              </a:spcBef>
              <a:spcAft>
                <a:spcPts val="0"/>
              </a:spcAft>
              <a:buNone/>
            </a:pPr>
            <a:r>
              <a:rPr lang="ru" sz="1600">
                <a:solidFill>
                  <a:srgbClr val="222222"/>
                </a:solidFill>
                <a:highlight>
                  <a:srgbClr val="FFFFFF"/>
                </a:highlight>
              </a:rPr>
              <a:t>(3) I say something good about X and X’s Y.</a:t>
            </a:r>
            <a:endParaRPr sz="1600">
              <a:solidFill>
                <a:srgbClr val="222222"/>
              </a:solidFill>
              <a:highlight>
                <a:srgbClr val="FFFFFF"/>
              </a:highlight>
            </a:endParaRPr>
          </a:p>
          <a:p>
            <a:pPr indent="0" lvl="0" marL="0" rtl="0" algn="l">
              <a:lnSpc>
                <a:spcPct val="100000"/>
              </a:lnSpc>
              <a:spcBef>
                <a:spcPts val="0"/>
              </a:spcBef>
              <a:spcAft>
                <a:spcPts val="0"/>
              </a:spcAft>
              <a:buNone/>
            </a:pPr>
            <a:r>
              <a:t/>
            </a:r>
            <a:endParaRPr sz="1600">
              <a:solidFill>
                <a:srgbClr val="222222"/>
              </a:solidFill>
              <a:highlight>
                <a:srgbClr val="FFFFFF"/>
              </a:highlight>
            </a:endParaRPr>
          </a:p>
          <a:p>
            <a:pPr indent="0" lvl="0" marL="0" rtl="0" algn="l">
              <a:lnSpc>
                <a:spcPct val="100000"/>
              </a:lnSpc>
              <a:spcBef>
                <a:spcPts val="0"/>
              </a:spcBef>
              <a:spcAft>
                <a:spcPts val="0"/>
              </a:spcAft>
              <a:buNone/>
            </a:pPr>
            <a:r>
              <a:rPr lang="ru" sz="1600">
                <a:solidFill>
                  <a:srgbClr val="222222"/>
                </a:solidFill>
                <a:highlight>
                  <a:srgbClr val="FFFFFF"/>
                </a:highlight>
              </a:rPr>
              <a:t>– Jacob et al. (1993:6): условия успешности:</a:t>
            </a:r>
            <a:endParaRPr sz="1600">
              <a:solidFill>
                <a:srgbClr val="222222"/>
              </a:solidFill>
              <a:highlight>
                <a:srgbClr val="FFFFFF"/>
              </a:highlight>
            </a:endParaRPr>
          </a:p>
          <a:p>
            <a:pPr indent="0" lvl="0" marL="0" rtl="0" algn="l">
              <a:lnSpc>
                <a:spcPct val="100000"/>
              </a:lnSpc>
              <a:spcBef>
                <a:spcPts val="0"/>
              </a:spcBef>
              <a:spcAft>
                <a:spcPts val="0"/>
              </a:spcAft>
              <a:buNone/>
            </a:pPr>
            <a:r>
              <a:rPr lang="ru" sz="1600">
                <a:solidFill>
                  <a:srgbClr val="222222"/>
                </a:solidFill>
                <a:highlight>
                  <a:srgbClr val="FFFFFF"/>
                </a:highlight>
              </a:rPr>
              <a:t>A. The Propositional Conditions: The S must indicate a positive value for an attribute, state, or event.</a:t>
            </a:r>
            <a:endParaRPr sz="1600">
              <a:solidFill>
                <a:srgbClr val="222222"/>
              </a:solidFill>
              <a:highlight>
                <a:srgbClr val="FFFFFF"/>
              </a:highlight>
            </a:endParaRPr>
          </a:p>
          <a:p>
            <a:pPr indent="0" lvl="0" marL="0" rtl="0" algn="l">
              <a:lnSpc>
                <a:spcPct val="100000"/>
              </a:lnSpc>
              <a:spcBef>
                <a:spcPts val="0"/>
              </a:spcBef>
              <a:spcAft>
                <a:spcPts val="0"/>
              </a:spcAft>
              <a:buNone/>
            </a:pPr>
            <a:r>
              <a:rPr lang="ru" sz="1600">
                <a:solidFill>
                  <a:srgbClr val="222222"/>
                </a:solidFill>
                <a:highlight>
                  <a:srgbClr val="FFFFFF"/>
                </a:highlight>
              </a:rPr>
              <a:t>B. The Preparatory Conditions: The S must have positive value, the attribute must be noteworthy, and the H must be able to take credit for the attribute.</a:t>
            </a:r>
            <a:endParaRPr sz="1600">
              <a:solidFill>
                <a:srgbClr val="222222"/>
              </a:solidFill>
              <a:highlight>
                <a:srgbClr val="FFFFFF"/>
              </a:highlight>
            </a:endParaRPr>
          </a:p>
          <a:p>
            <a:pPr indent="0" lvl="0" marL="0" rtl="0" algn="l">
              <a:lnSpc>
                <a:spcPct val="100000"/>
              </a:lnSpc>
              <a:spcBef>
                <a:spcPts val="0"/>
              </a:spcBef>
              <a:spcAft>
                <a:spcPts val="0"/>
              </a:spcAft>
              <a:buNone/>
            </a:pPr>
            <a:r>
              <a:rPr lang="ru" sz="1600">
                <a:solidFill>
                  <a:srgbClr val="222222"/>
                </a:solidFill>
                <a:highlight>
                  <a:srgbClr val="FFFFFF"/>
                </a:highlight>
              </a:rPr>
              <a:t>C. The Sincerity Condition: The S must approve the attribute; state or event being mentioned.</a:t>
            </a:r>
            <a:endParaRPr sz="1600">
              <a:solidFill>
                <a:srgbClr val="222222"/>
              </a:solidFill>
              <a:highlight>
                <a:srgbClr val="FFFFFF"/>
              </a:highlight>
            </a:endParaRPr>
          </a:p>
          <a:p>
            <a:pPr indent="0" lvl="0" marL="0" rtl="0" algn="l">
              <a:lnSpc>
                <a:spcPct val="100000"/>
              </a:lnSpc>
              <a:spcBef>
                <a:spcPts val="0"/>
              </a:spcBef>
              <a:spcAft>
                <a:spcPts val="0"/>
              </a:spcAft>
              <a:buNone/>
            </a:pPr>
            <a:r>
              <a:rPr lang="ru" sz="1600">
                <a:solidFill>
                  <a:srgbClr val="222222"/>
                </a:solidFill>
                <a:highlight>
                  <a:srgbClr val="FFFFFF"/>
                </a:highlight>
              </a:rPr>
              <a:t>D. The Essential Conditions: The utterance counts as a recognition and approval of the attribute, state, or event credited to the hearer.</a:t>
            </a:r>
            <a:endParaRPr sz="1600">
              <a:solidFill>
                <a:srgbClr val="222222"/>
              </a:solidFill>
              <a:highlight>
                <a:srgbClr val="FFFFFF"/>
              </a:highlight>
            </a:endParaRPr>
          </a:p>
          <a:p>
            <a:pPr indent="0" lvl="0" marL="0" rtl="0" algn="l">
              <a:lnSpc>
                <a:spcPct val="100000"/>
              </a:lnSpc>
              <a:spcBef>
                <a:spcPts val="0"/>
              </a:spcBef>
              <a:spcAft>
                <a:spcPts val="0"/>
              </a:spcAft>
              <a:buNone/>
            </a:pPr>
            <a:r>
              <a:t/>
            </a:r>
            <a:endParaRPr sz="1600">
              <a:solidFill>
                <a:srgbClr val="222222"/>
              </a:solidFill>
              <a:highlight>
                <a:srgbClr val="FFFFFF"/>
              </a:highlight>
            </a:endParaRPr>
          </a:p>
          <a:p>
            <a:pPr indent="0" lvl="0" marL="0" rtl="0" algn="l">
              <a:lnSpc>
                <a:spcPct val="100000"/>
              </a:lnSpc>
              <a:spcBef>
                <a:spcPts val="0"/>
              </a:spcBef>
              <a:spcAft>
                <a:spcPts val="0"/>
              </a:spcAft>
              <a:buNone/>
            </a:pPr>
            <a:r>
              <a:rPr lang="ru">
                <a:solidFill>
                  <a:schemeClr val="dk1"/>
                </a:solidFill>
              </a:rPr>
              <a:t>Какие условия успешности? Какой перлокутивный эффект? Возможна ли коммуникативная неудача? Может ли быть косвенный комплимент? Может ли комплимент быть частью другого речевого акта?</a:t>
            </a:r>
            <a:endParaRPr>
              <a:solidFill>
                <a:schemeClr val="dk1"/>
              </a:solidFill>
            </a:endParaRPr>
          </a:p>
          <a:p>
            <a:pPr indent="0" lvl="0" marL="0" rtl="0" algn="l">
              <a:lnSpc>
                <a:spcPct val="100000"/>
              </a:lnSpc>
              <a:spcBef>
                <a:spcPts val="0"/>
              </a:spcBef>
              <a:spcAft>
                <a:spcPts val="0"/>
              </a:spcAft>
              <a:buNone/>
            </a:pPr>
            <a:r>
              <a:t/>
            </a:r>
            <a:endParaRPr sz="1600">
              <a:solidFill>
                <a:srgbClr val="222222"/>
              </a:solidFill>
              <a:highlight>
                <a:srgbClr val="FFFFFF"/>
              </a:highlight>
            </a:endParaRPr>
          </a:p>
          <a:p>
            <a:pPr indent="0" lvl="0" marL="0" rtl="0" algn="l">
              <a:lnSpc>
                <a:spcPct val="100000"/>
              </a:lnSpc>
              <a:spcBef>
                <a:spcPts val="0"/>
              </a:spcBef>
              <a:spcAft>
                <a:spcPts val="0"/>
              </a:spcAft>
              <a:buNone/>
            </a:pPr>
            <a:r>
              <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t/>
            </a:r>
            <a:endParaRPr sz="1600">
              <a:solidFill>
                <a:srgbClr val="222222"/>
              </a:solidFill>
              <a:highlight>
                <a:srgbClr val="FFFFFF"/>
              </a:highlight>
            </a:endParaRPr>
          </a:p>
          <a:p>
            <a:pPr indent="0" lvl="0" marL="0" rtl="0" algn="l">
              <a:lnSpc>
                <a:spcPct val="100000"/>
              </a:lnSpc>
              <a:spcBef>
                <a:spcPts val="0"/>
              </a:spcBef>
              <a:spcAft>
                <a:spcPts val="0"/>
              </a:spcAft>
              <a:buNone/>
            </a:pPr>
            <a:r>
              <a:t/>
            </a:r>
            <a:endParaRPr sz="1600">
              <a:solidFill>
                <a:srgbClr val="222222"/>
              </a:solidFill>
              <a:highlight>
                <a:srgbClr val="FFFFFF"/>
              </a:highlight>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3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 прямой и косвенный речевые акты</a:t>
            </a:r>
            <a:endParaRPr/>
          </a:p>
        </p:txBody>
      </p:sp>
      <p:sp>
        <p:nvSpPr>
          <p:cNvPr id="164" name="Google Shape;164;p31"/>
          <p:cNvSpPr txBox="1"/>
          <p:nvPr>
            <p:ph idx="1" type="body"/>
          </p:nvPr>
        </p:nvSpPr>
        <p:spPr>
          <a:xfrm>
            <a:off x="311700" y="1152475"/>
            <a:ext cx="8520600" cy="3718800"/>
          </a:xfrm>
          <a:prstGeom prst="rect">
            <a:avLst/>
          </a:prstGeom>
        </p:spPr>
        <p:txBody>
          <a:bodyPr anchorCtr="0" anchor="t" bIns="91425" lIns="91425" spcFirstLastPara="1" rIns="91425" wrap="square" tIns="91425">
            <a:normAutofit fontScale="92500" lnSpcReduction="10000"/>
          </a:bodyPr>
          <a:lstStyle/>
          <a:p>
            <a:pPr indent="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Solan &amp; Tiersma (2005:61):</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These findings suggest that the legal system should begin to recognize indirect requests for counsel, just as they recognize indirect requests by the police to search a car, and just as they recognize indirect acts of consent by suspects. At the very least, law enforcement officers should be required to explain, once a suspect raises the right to counsel, that his request will be respected and that if he wants to have a lawyer present, all he has to do is say “I want a lawyer.”</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The law is now settled and contains no such requirement. In 1994 – the year after Ainsworth’s article was published in the Yale Law Journal – the Supreme Court held in Davis v. United States that a suspect’s statement that “Maybe I should talk to a lawyer” was not an invocation of the right to counsel, adopting the literalistic threshold of clarity approach. The Court also held that interrogating officers were under no duty to ask clarifying questions, emphasizing that unless and until a suspect makes an unambiguous or unequivocal request for counsel, the police can continue questioning. The ruling was especially aggressive in rejecting the clarification standard, which the government itself had agreed may be the best path to take when a suspect makes an equivocal invocation.</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t/>
            </a:r>
            <a:endParaRPr b="1"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t/>
            </a:r>
            <a:endParaRPr sz="1600">
              <a:solidFill>
                <a:srgbClr val="222222"/>
              </a:solidFill>
              <a:highlight>
                <a:srgbClr val="FFFFFF"/>
              </a:highlight>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Теория речевых актов</a:t>
            </a:r>
            <a:endParaRPr/>
          </a:p>
        </p:txBody>
      </p:sp>
      <p:sp>
        <p:nvSpPr>
          <p:cNvPr id="61" name="Google Shape;61;p14"/>
          <p:cNvSpPr txBox="1"/>
          <p:nvPr>
            <p:ph idx="1" type="body"/>
          </p:nvPr>
        </p:nvSpPr>
        <p:spPr>
          <a:xfrm>
            <a:off x="311700" y="1152475"/>
            <a:ext cx="8520600" cy="35343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None/>
            </a:pPr>
            <a:r>
              <a:rPr lang="ru">
                <a:solidFill>
                  <a:schemeClr val="dk1"/>
                </a:solidFill>
              </a:rPr>
              <a:t>Теория речевых актов связана, прежде всего, с именами Джона Остина, Джона Сёрля и Питера Стросона (Austin, 1962; Searle,1969; Strawson, 1964).</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Речевой акт -- минимальная единица коммуникации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Примеры: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arenBoth"/>
            </a:pPr>
            <a:r>
              <a:rPr lang="ru">
                <a:solidFill>
                  <a:schemeClr val="dk1"/>
                </a:solidFill>
              </a:rPr>
              <a:t>Возьми зонтик!</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arenBoth"/>
            </a:pPr>
            <a:r>
              <a:rPr lang="ru">
                <a:solidFill>
                  <a:schemeClr val="dk1"/>
                </a:solidFill>
              </a:rPr>
              <a:t>Поздравляю с Днём Рождения!</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arenBoth"/>
            </a:pPr>
            <a:r>
              <a:rPr lang="ru">
                <a:solidFill>
                  <a:schemeClr val="dk1"/>
                </a:solidFill>
              </a:rPr>
              <a:t>Сегодня обсуждаем речевые акты</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Речевой акт представляет собой действие (приказ, просьба, обещание и др.), которое осуществляется при помощи того или иного высказывания.</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3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 прямой и косвенный речевые акты</a:t>
            </a:r>
            <a:endParaRPr/>
          </a:p>
        </p:txBody>
      </p:sp>
      <p:sp>
        <p:nvSpPr>
          <p:cNvPr id="170" name="Google Shape;170;p32"/>
          <p:cNvSpPr txBox="1"/>
          <p:nvPr>
            <p:ph idx="1" type="body"/>
          </p:nvPr>
        </p:nvSpPr>
        <p:spPr>
          <a:xfrm>
            <a:off x="311700" y="1152475"/>
            <a:ext cx="8520600" cy="3718800"/>
          </a:xfrm>
          <a:prstGeom prst="rect">
            <a:avLst/>
          </a:prstGeom>
        </p:spPr>
        <p:txBody>
          <a:bodyPr anchorCtr="0" anchor="t" bIns="91425" lIns="91425" spcFirstLastPara="1" rIns="91425" wrap="square" tIns="91425">
            <a:normAutofit fontScale="77500" lnSpcReduction="20000"/>
          </a:bodyPr>
          <a:lstStyle/>
          <a:p>
            <a:pPr indent="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(1) I hereby invoke my right to counsel. – признается судом </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Было не признано разными судами:</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(2)	a. “Maybe I need a lawyer.”</a:t>
            </a:r>
            <a:endParaRPr sz="1600">
              <a:solidFill>
                <a:srgbClr val="222222"/>
              </a:solidFill>
              <a:highlight>
                <a:srgbClr val="FFFFFF"/>
              </a:highlight>
            </a:endParaRPr>
          </a:p>
          <a:p>
            <a:pPr indent="45720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b. “I think I need a lawyer.”</a:t>
            </a:r>
            <a:endParaRPr sz="1600">
              <a:solidFill>
                <a:srgbClr val="222222"/>
              </a:solidFill>
              <a:highlight>
                <a:srgbClr val="FFFFFF"/>
              </a:highlight>
            </a:endParaRPr>
          </a:p>
          <a:p>
            <a:pPr indent="45720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c. “Didn’t you say I have the right to an attorney?”</a:t>
            </a:r>
            <a:endParaRPr sz="1600">
              <a:solidFill>
                <a:srgbClr val="222222"/>
              </a:solidFill>
              <a:highlight>
                <a:srgbClr val="FFFFFF"/>
              </a:highlight>
            </a:endParaRPr>
          </a:p>
          <a:p>
            <a:pPr indent="45720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d. “Wait a minute. Maybe I ought to have an attorney.”</a:t>
            </a:r>
            <a:endParaRPr sz="1600">
              <a:solidFill>
                <a:srgbClr val="222222"/>
              </a:solidFill>
              <a:highlight>
                <a:srgbClr val="FFFFFF"/>
              </a:highlight>
            </a:endParaRPr>
          </a:p>
          <a:p>
            <a:pPr indent="457200" lvl="0" marL="0" rtl="0" algn="l">
              <a:lnSpc>
                <a:spcPct val="100000"/>
              </a:lnSpc>
              <a:spcBef>
                <a:spcPts val="0"/>
              </a:spcBef>
              <a:spcAft>
                <a:spcPts val="0"/>
              </a:spcAft>
              <a:buClr>
                <a:schemeClr val="dk1"/>
              </a:buClr>
              <a:buSzPct val="68750"/>
              <a:buFont typeface="Arial"/>
              <a:buNone/>
            </a:pPr>
            <a:r>
              <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Почему, как вам кажется, люди могут использовать высказывания в (2)?</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В отличие от (2), в (3) приведены высказывания, положительный ответ на которые признавался судом как согласие на обыск:</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(Solan &amp; Tiersma 2005:§3):</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(3)	a. “You don’t mind if we look in you trunk, do you?”</a:t>
            </a:r>
            <a:endParaRPr sz="1600">
              <a:solidFill>
                <a:srgbClr val="222222"/>
              </a:solidFill>
              <a:highlight>
                <a:srgbClr val="FFFFFF"/>
              </a:highlight>
            </a:endParaRPr>
          </a:p>
          <a:p>
            <a:pPr indent="45720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b. “Do you mind if I check it [luggage]?”</a:t>
            </a:r>
            <a:endParaRPr sz="1600">
              <a:solidFill>
                <a:srgbClr val="222222"/>
              </a:solidFill>
              <a:highlight>
                <a:srgbClr val="FFFFFF"/>
              </a:highlight>
            </a:endParaRPr>
          </a:p>
          <a:p>
            <a:pPr indent="45720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c. “Do you mind if I take a look?”</a:t>
            </a:r>
            <a:endParaRPr sz="1600">
              <a:solidFill>
                <a:srgbClr val="222222"/>
              </a:solidFill>
              <a:highlight>
                <a:srgbClr val="FFFFFF"/>
              </a:highlight>
            </a:endParaRPr>
          </a:p>
          <a:p>
            <a:pPr indent="457200" lvl="0" marL="0" rtl="0" algn="l">
              <a:lnSpc>
                <a:spcPct val="100000"/>
              </a:lnSpc>
              <a:spcBef>
                <a:spcPts val="0"/>
              </a:spcBef>
              <a:spcAft>
                <a:spcPts val="0"/>
              </a:spcAft>
              <a:buClr>
                <a:schemeClr val="dk1"/>
              </a:buClr>
              <a:buSzPct val="68750"/>
              <a:buFont typeface="Arial"/>
              <a:buNone/>
            </a:pPr>
            <a:r>
              <a:rPr lang="ru" sz="1600">
                <a:solidFill>
                  <a:srgbClr val="222222"/>
                </a:solidFill>
                <a:highlight>
                  <a:srgbClr val="FFFFFF"/>
                </a:highlight>
              </a:rPr>
              <a:t>d. “Can I have permission to search your vehicle?”</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ct val="68750"/>
              <a:buFont typeface="Arial"/>
              <a:buNone/>
            </a:pPr>
            <a:r>
              <a:t/>
            </a:r>
            <a:endParaRPr sz="1600">
              <a:solidFill>
                <a:srgbClr val="222222"/>
              </a:solidFill>
              <a:highlight>
                <a:srgbClr val="FFFFFF"/>
              </a:highlight>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4" name="Shape 174"/>
        <p:cNvGrpSpPr/>
        <p:nvPr/>
      </p:nvGrpSpPr>
      <p:grpSpPr>
        <a:xfrm>
          <a:off x="0" y="0"/>
          <a:ext cx="0" cy="0"/>
          <a:chOff x="0" y="0"/>
          <a:chExt cx="0" cy="0"/>
        </a:xfrm>
      </p:grpSpPr>
      <p:sp>
        <p:nvSpPr>
          <p:cNvPr id="175" name="Google Shape;175;p3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 требование или предложение?</a:t>
            </a:r>
            <a:endParaRPr/>
          </a:p>
        </p:txBody>
      </p:sp>
      <p:sp>
        <p:nvSpPr>
          <p:cNvPr id="176" name="Google Shape;176;p33"/>
          <p:cNvSpPr txBox="1"/>
          <p:nvPr>
            <p:ph idx="1" type="body"/>
          </p:nvPr>
        </p:nvSpPr>
        <p:spPr>
          <a:xfrm>
            <a:off x="311700" y="1152475"/>
            <a:ext cx="8520600" cy="3718800"/>
          </a:xfrm>
          <a:prstGeom prst="rect">
            <a:avLst/>
          </a:prstGeom>
        </p:spPr>
        <p:txBody>
          <a:bodyPr anchorCtr="0" anchor="t" bIns="91425" lIns="91425" spcFirstLastPara="1" rIns="91425" wrap="square" tIns="91425">
            <a:normAutofit lnSpcReduction="20000"/>
          </a:bodyPr>
          <a:lstStyle/>
          <a:p>
            <a:pPr indent="0" lvl="0" marL="0" rtl="0" algn="l">
              <a:lnSpc>
                <a:spcPct val="100000"/>
              </a:lnSpc>
              <a:spcBef>
                <a:spcPts val="0"/>
              </a:spcBef>
              <a:spcAft>
                <a:spcPts val="0"/>
              </a:spcAft>
              <a:buClr>
                <a:schemeClr val="dk1"/>
              </a:buClr>
              <a:buSzPts val="1100"/>
              <a:buFont typeface="Arial"/>
              <a:buNone/>
            </a:pPr>
            <a:r>
              <a:rPr lang="ru" sz="1600">
                <a:solidFill>
                  <a:srgbClr val="222222"/>
                </a:solidFill>
                <a:highlight>
                  <a:srgbClr val="FFFFFF"/>
                </a:highlight>
              </a:rPr>
              <a:t>Solan &amp; Tiersma (2005:181):</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ru" sz="1600">
                <a:solidFill>
                  <a:srgbClr val="222222"/>
                </a:solidFill>
                <a:highlight>
                  <a:srgbClr val="FFFFFF"/>
                </a:highlight>
              </a:rPr>
              <a:t>Not only is it illegal to commit a crime, but people can also be punished for asking or inducing someone else to do so. This is the crime of solicitation. Usually, the law punishes only the solicitation of more serious crimes. The state must usually prove that the solicitor intended the crime to be committed, although the crime does not actually have to be carried out. What is essential, at least under federal law, is that the solicitor “solicits, commands, induces, or otherwise endeavors to persuade” someone else to engage in the crime. The essence of solicitation is language.</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ru" sz="1400">
                <a:solidFill>
                  <a:srgbClr val="222222"/>
                </a:solidFill>
                <a:highlight>
                  <a:srgbClr val="FFFFFF"/>
                </a:highlight>
              </a:rPr>
              <a:t>Wierzbicka (1987:187):</a:t>
            </a:r>
            <a:endParaRPr sz="14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4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ru" sz="1400">
                <a:solidFill>
                  <a:srgbClr val="222222"/>
                </a:solidFill>
                <a:highlight>
                  <a:srgbClr val="FFFFFF"/>
                </a:highlight>
              </a:rPr>
              <a:t>Utterance U is a suggestion iff</a:t>
            </a:r>
            <a:endParaRPr sz="14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ru" sz="1400">
                <a:solidFill>
                  <a:srgbClr val="222222"/>
                </a:solidFill>
                <a:highlight>
                  <a:srgbClr val="FFFFFF"/>
                </a:highlight>
              </a:rPr>
              <a:t>a. I say that I think that it would be a good thing if you did the act described by U;</a:t>
            </a:r>
            <a:endParaRPr sz="14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ru" sz="1400">
                <a:solidFill>
                  <a:srgbClr val="222222"/>
                </a:solidFill>
                <a:highlight>
                  <a:srgbClr val="FFFFFF"/>
                </a:highlight>
              </a:rPr>
              <a:t>b. I say this because I want you to think about it;</a:t>
            </a:r>
            <a:endParaRPr sz="14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ru" sz="1400">
                <a:solidFill>
                  <a:srgbClr val="222222"/>
                </a:solidFill>
                <a:highlight>
                  <a:srgbClr val="FFFFFF"/>
                </a:highlight>
              </a:rPr>
              <a:t>c. I do not know whether you will do it; and</a:t>
            </a:r>
            <a:endParaRPr sz="14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ru" sz="1400">
                <a:solidFill>
                  <a:srgbClr val="222222"/>
                </a:solidFill>
                <a:highlight>
                  <a:srgbClr val="FFFFFF"/>
                </a:highlight>
              </a:rPr>
              <a:t>d. I do not want to say that I want you to do it.</a:t>
            </a:r>
            <a:endParaRPr sz="16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b="1" sz="16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222222"/>
              </a:solidFill>
              <a:highlight>
                <a:srgbClr val="FFFFFF"/>
              </a:highlight>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3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 требование или предложение?</a:t>
            </a:r>
            <a:endParaRPr/>
          </a:p>
        </p:txBody>
      </p:sp>
      <p:sp>
        <p:nvSpPr>
          <p:cNvPr id="182" name="Google Shape;182;p34"/>
          <p:cNvSpPr txBox="1"/>
          <p:nvPr>
            <p:ph idx="1" type="body"/>
          </p:nvPr>
        </p:nvSpPr>
        <p:spPr>
          <a:xfrm>
            <a:off x="311700" y="1017725"/>
            <a:ext cx="8520600" cy="3957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lang="ru" sz="1400">
                <a:solidFill>
                  <a:srgbClr val="222222"/>
                </a:solidFill>
                <a:highlight>
                  <a:srgbClr val="FFFFFF"/>
                </a:highlight>
              </a:rPr>
              <a:t>Solan &amp; Tiersma (2005:184):</a:t>
            </a:r>
            <a:endParaRPr sz="14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rPr lang="ru" sz="1400">
                <a:solidFill>
                  <a:srgbClr val="222222"/>
                </a:solidFill>
                <a:highlight>
                  <a:srgbClr val="FFFFFF"/>
                </a:highlight>
              </a:rPr>
              <a:t>Another relatively obvious example of a request involved Robert Crandall, the president of American Airlines. Crandall was accused by the federal government of soliciting Howard Putnam, president of Braniff Airlines, to engage in an attempt to monopolize the airline business in the Dallas-Fort Worth area. Both airlines had their hub at the Dallas-Fort Worth airport, and competition between them was intense; as a result, neither airline made much money. One day, Crandall telephoned Putnam about the problem:</a:t>
            </a:r>
            <a:endParaRPr sz="1400">
              <a:solidFill>
                <a:srgbClr val="222222"/>
              </a:solidFill>
              <a:highlight>
                <a:srgbClr val="FFFFFF"/>
              </a:highlight>
            </a:endParaRPr>
          </a:p>
          <a:p>
            <a:pPr indent="0" lvl="0" marL="0" rtl="0" algn="l">
              <a:lnSpc>
                <a:spcPct val="100000"/>
              </a:lnSpc>
              <a:spcBef>
                <a:spcPts val="0"/>
              </a:spcBef>
              <a:spcAft>
                <a:spcPts val="0"/>
              </a:spcAft>
              <a:buClr>
                <a:schemeClr val="dk1"/>
              </a:buClr>
              <a:buSzPts val="1100"/>
              <a:buFont typeface="Arial"/>
              <a:buNone/>
            </a:pPr>
            <a:r>
              <a:t/>
            </a:r>
            <a:endParaRPr sz="1600">
              <a:solidFill>
                <a:srgbClr val="222222"/>
              </a:solidFill>
              <a:highlight>
                <a:srgbClr val="FFFFFF"/>
              </a:highlight>
            </a:endParaRPr>
          </a:p>
        </p:txBody>
      </p:sp>
      <p:pic>
        <p:nvPicPr>
          <p:cNvPr id="183" name="Google Shape;183;p34"/>
          <p:cNvPicPr preferRelativeResize="0"/>
          <p:nvPr/>
        </p:nvPicPr>
        <p:blipFill>
          <a:blip r:embed="rId3">
            <a:alphaModFix/>
          </a:blip>
          <a:stretch>
            <a:fillRect/>
          </a:stretch>
        </p:blipFill>
        <p:spPr>
          <a:xfrm>
            <a:off x="2051200" y="2466650"/>
            <a:ext cx="4259376" cy="2462326"/>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3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Пример: социальные эффекты (Green 2007)</a:t>
            </a:r>
            <a:endParaRPr/>
          </a:p>
        </p:txBody>
      </p:sp>
      <p:sp>
        <p:nvSpPr>
          <p:cNvPr id="189" name="Google Shape;189;p35"/>
          <p:cNvSpPr txBox="1"/>
          <p:nvPr>
            <p:ph idx="1" type="body"/>
          </p:nvPr>
        </p:nvSpPr>
        <p:spPr>
          <a:xfrm>
            <a:off x="311700" y="1017725"/>
            <a:ext cx="8520600" cy="39573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rPr b="1" lang="ru" sz="1500">
                <a:solidFill>
                  <a:schemeClr val="dk1"/>
                </a:solidFill>
              </a:rPr>
              <a:t>illocutionary silencing</a:t>
            </a:r>
            <a:endParaRPr b="1" sz="1500">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ru" sz="1500">
                <a:solidFill>
                  <a:schemeClr val="dk1"/>
                </a:solidFill>
              </a:rPr>
              <a:t>– a pattern of culpable behavior could make a speaker unable to perform one speech act type</a:t>
            </a:r>
            <a:endParaRPr sz="1500">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ru" sz="1500">
                <a:solidFill>
                  <a:schemeClr val="dk1"/>
                </a:solidFill>
              </a:rPr>
              <a:t>– patterns of discrimination of which the perpetrators are not consciously aware, can deprive racial, religious, and ethnic minority groups of the ability to perform speech-act types requiring uptake</a:t>
            </a:r>
            <a:endParaRPr sz="1500">
              <a:solidFill>
                <a:schemeClr val="dk1"/>
              </a:solidFill>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3" name="Shape 193"/>
        <p:cNvGrpSpPr/>
        <p:nvPr/>
      </p:nvGrpSpPr>
      <p:grpSpPr>
        <a:xfrm>
          <a:off x="0" y="0"/>
          <a:ext cx="0" cy="0"/>
          <a:chOff x="0" y="0"/>
          <a:chExt cx="0" cy="0"/>
        </a:xfrm>
      </p:grpSpPr>
      <p:sp>
        <p:nvSpPr>
          <p:cNvPr id="194" name="Google Shape;194;p3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Литература</a:t>
            </a:r>
            <a:endParaRPr/>
          </a:p>
        </p:txBody>
      </p:sp>
      <p:sp>
        <p:nvSpPr>
          <p:cNvPr id="195" name="Google Shape;195;p3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None/>
            </a:pPr>
            <a:r>
              <a:rPr lang="ru" sz="900"/>
              <a:t>Долгоруков В. В., Зевахина Н. А., Попова Д. П. Введение в лингвистическую праг</a:t>
            </a:r>
            <a:r>
              <a:rPr lang="ru" sz="900">
                <a:solidFill>
                  <a:srgbClr val="666666"/>
                </a:solidFill>
              </a:rPr>
              <a:t>матику. М.: ЛЕНАНД, 2020.</a:t>
            </a:r>
            <a:endParaRPr sz="900">
              <a:solidFill>
                <a:srgbClr val="666666"/>
              </a:solidFill>
            </a:endParaRPr>
          </a:p>
          <a:p>
            <a:pPr indent="0" lvl="0" marL="0" rtl="0" algn="l">
              <a:lnSpc>
                <a:spcPct val="100000"/>
              </a:lnSpc>
              <a:spcBef>
                <a:spcPts val="0"/>
              </a:spcBef>
              <a:spcAft>
                <a:spcPts val="0"/>
              </a:spcAft>
              <a:buNone/>
            </a:pPr>
            <a:r>
              <a:rPr lang="ru" sz="900">
                <a:solidFill>
                  <a:srgbClr val="666666"/>
                </a:solidFill>
              </a:rPr>
              <a:t>Вендлер З. (1985). Иллокутивное самоубийство // Новое в зарубежной лингвистике. М.: Прогресс. C. 238-250.</a:t>
            </a:r>
            <a:endParaRPr sz="900">
              <a:solidFill>
                <a:srgbClr val="666666"/>
              </a:solidFill>
            </a:endParaRPr>
          </a:p>
          <a:p>
            <a:pPr indent="0" lvl="0" marL="0" rtl="0" algn="l">
              <a:lnSpc>
                <a:spcPct val="100000"/>
              </a:lnSpc>
              <a:spcBef>
                <a:spcPts val="0"/>
              </a:spcBef>
              <a:spcAft>
                <a:spcPts val="0"/>
              </a:spcAft>
              <a:buNone/>
            </a:pPr>
            <a:r>
              <a:rPr lang="ru" sz="900">
                <a:solidFill>
                  <a:srgbClr val="666666"/>
                </a:solidFill>
              </a:rPr>
              <a:t>Серль Д. Р. (1986). Косвенные речевые акты // Новое в зарубежной лингвистике. Вып. 17. Теория речевых актов. М.: Прогресс. C. 195-222.</a:t>
            </a:r>
            <a:endParaRPr sz="900">
              <a:solidFill>
                <a:srgbClr val="666666"/>
              </a:solidFill>
            </a:endParaRPr>
          </a:p>
          <a:p>
            <a:pPr indent="0" lvl="0" marL="0" rtl="0" algn="l">
              <a:lnSpc>
                <a:spcPct val="100000"/>
              </a:lnSpc>
              <a:spcBef>
                <a:spcPts val="0"/>
              </a:spcBef>
              <a:spcAft>
                <a:spcPts val="0"/>
              </a:spcAft>
              <a:buNone/>
            </a:pPr>
            <a:r>
              <a:rPr lang="ru" sz="900">
                <a:solidFill>
                  <a:srgbClr val="666666"/>
                </a:solidFill>
              </a:rPr>
              <a:t>Austin J. L. (1962). How to do things with words. Oxford University Press.</a:t>
            </a:r>
            <a:endParaRPr sz="900">
              <a:solidFill>
                <a:srgbClr val="666666"/>
              </a:solidFill>
            </a:endParaRPr>
          </a:p>
          <a:p>
            <a:pPr indent="0" lvl="0" marL="0" rtl="0" algn="l">
              <a:lnSpc>
                <a:spcPct val="100000"/>
              </a:lnSpc>
              <a:spcBef>
                <a:spcPts val="0"/>
              </a:spcBef>
              <a:spcAft>
                <a:spcPts val="0"/>
              </a:spcAft>
              <a:buNone/>
            </a:pPr>
            <a:r>
              <a:rPr lang="ru" sz="900">
                <a:solidFill>
                  <a:srgbClr val="666666"/>
                </a:solidFill>
              </a:rPr>
              <a:t>Green, Mitchell. 2007. Speech acts. In Edward N. Zalta (ed.), The Stanford encyclopedia of philosophy, http://plato.stanford.edu/entries/speech-acts/.</a:t>
            </a:r>
            <a:endParaRPr sz="900">
              <a:solidFill>
                <a:srgbClr val="666666"/>
              </a:solidFill>
            </a:endParaRPr>
          </a:p>
          <a:p>
            <a:pPr indent="0" lvl="0" marL="0" rtl="0" algn="l">
              <a:lnSpc>
                <a:spcPct val="100000"/>
              </a:lnSpc>
              <a:spcBef>
                <a:spcPts val="0"/>
              </a:spcBef>
              <a:spcAft>
                <a:spcPts val="0"/>
              </a:spcAft>
              <a:buNone/>
            </a:pPr>
            <a:r>
              <a:rPr lang="ru" sz="900">
                <a:solidFill>
                  <a:srgbClr val="666666"/>
                </a:solidFill>
              </a:rPr>
              <a:t>Jacob, S., M. Aakhus, and Aldrich, A. (1993). This is a really great paper: How to recognize a compliment. Paper presented at the Annual Convention of the International Communication Association, Washington, DC.</a:t>
            </a:r>
            <a:endParaRPr sz="900">
              <a:solidFill>
                <a:srgbClr val="666666"/>
              </a:solidFill>
            </a:endParaRPr>
          </a:p>
          <a:p>
            <a:pPr indent="0" lvl="0" marL="0" rtl="0" algn="l">
              <a:lnSpc>
                <a:spcPct val="100000"/>
              </a:lnSpc>
              <a:spcBef>
                <a:spcPts val="0"/>
              </a:spcBef>
              <a:spcAft>
                <a:spcPts val="0"/>
              </a:spcAft>
              <a:buNone/>
            </a:pPr>
            <a:r>
              <a:rPr lang="ru" sz="900">
                <a:solidFill>
                  <a:srgbClr val="666666"/>
                </a:solidFill>
              </a:rPr>
              <a:t>Lauer, Sven. 2013. Towards a dynamic pragmatics: Stanford University dissertation.</a:t>
            </a:r>
            <a:endParaRPr sz="900">
              <a:solidFill>
                <a:srgbClr val="666666"/>
              </a:solidFill>
            </a:endParaRPr>
          </a:p>
          <a:p>
            <a:pPr indent="0" lvl="0" marL="0" rtl="0" algn="l">
              <a:lnSpc>
                <a:spcPct val="100000"/>
              </a:lnSpc>
              <a:spcBef>
                <a:spcPts val="0"/>
              </a:spcBef>
              <a:spcAft>
                <a:spcPts val="0"/>
              </a:spcAft>
              <a:buNone/>
            </a:pPr>
            <a:r>
              <a:rPr lang="ru" sz="900">
                <a:solidFill>
                  <a:srgbClr val="666666"/>
                </a:solidFill>
              </a:rPr>
              <a:t>Searle J. (1969). Speech Acts. Cambridge: Cambridge University Press.</a:t>
            </a:r>
            <a:endParaRPr sz="900">
              <a:solidFill>
                <a:srgbClr val="666666"/>
              </a:solidFill>
            </a:endParaRPr>
          </a:p>
          <a:p>
            <a:pPr indent="0" lvl="0" marL="0" rtl="0" algn="l">
              <a:lnSpc>
                <a:spcPct val="100000"/>
              </a:lnSpc>
              <a:spcBef>
                <a:spcPts val="0"/>
              </a:spcBef>
              <a:spcAft>
                <a:spcPts val="0"/>
              </a:spcAft>
              <a:buNone/>
            </a:pPr>
            <a:r>
              <a:rPr lang="ru" sz="900">
                <a:solidFill>
                  <a:srgbClr val="666666"/>
                </a:solidFill>
              </a:rPr>
              <a:t>Solan, Lawrence M. &amp; Peter M. Tiersma. 2005. Speaking of crime: The language of criminal justice. Chicago: University of Chicago Press.</a:t>
            </a:r>
            <a:endParaRPr sz="900">
              <a:solidFill>
                <a:srgbClr val="666666"/>
              </a:solidFill>
            </a:endParaRPr>
          </a:p>
          <a:p>
            <a:pPr indent="0" lvl="0" marL="0" rtl="0" algn="l">
              <a:lnSpc>
                <a:spcPct val="100000"/>
              </a:lnSpc>
              <a:spcBef>
                <a:spcPts val="0"/>
              </a:spcBef>
              <a:spcAft>
                <a:spcPts val="0"/>
              </a:spcAft>
              <a:buNone/>
            </a:pPr>
            <a:r>
              <a:rPr lang="ru" sz="900">
                <a:solidFill>
                  <a:srgbClr val="666666"/>
                </a:solidFill>
              </a:rPr>
              <a:t>Strawson P. (1964). Intention and convention in speech acts // The Philosophical Review. Vol. 73. P. 439–460.</a:t>
            </a:r>
            <a:endParaRPr sz="900">
              <a:solidFill>
                <a:srgbClr val="666666"/>
              </a:solidFill>
            </a:endParaRPr>
          </a:p>
          <a:p>
            <a:pPr indent="0" lvl="0" marL="0" rtl="0" algn="l">
              <a:lnSpc>
                <a:spcPct val="100000"/>
              </a:lnSpc>
              <a:spcBef>
                <a:spcPts val="0"/>
              </a:spcBef>
              <a:spcAft>
                <a:spcPts val="0"/>
              </a:spcAft>
              <a:buNone/>
            </a:pPr>
            <a:r>
              <a:rPr lang="ru" sz="900">
                <a:solidFill>
                  <a:srgbClr val="666666"/>
                </a:solidFill>
              </a:rPr>
              <a:t>Wierzbicka, Anna. 1987. English speech act verbs: A semantic dictionary. New York: Academic Press.</a:t>
            </a:r>
            <a:endParaRPr sz="900">
              <a:solidFill>
                <a:srgbClr val="666666"/>
              </a:solidFill>
            </a:endParaRPr>
          </a:p>
          <a:p>
            <a:pPr indent="0" lvl="0" marL="0" rtl="0" algn="l">
              <a:lnSpc>
                <a:spcPct val="100000"/>
              </a:lnSpc>
              <a:spcBef>
                <a:spcPts val="0"/>
              </a:spcBef>
              <a:spcAft>
                <a:spcPts val="0"/>
              </a:spcAft>
              <a:buClr>
                <a:schemeClr val="dk1"/>
              </a:buClr>
              <a:buSzPts val="1100"/>
              <a:buFont typeface="Arial"/>
              <a:buNone/>
            </a:pPr>
            <a:r>
              <a:t/>
            </a:r>
            <a:endParaRPr sz="900">
              <a:solidFill>
                <a:srgbClr val="666666"/>
              </a:solidFill>
            </a:endParaRPr>
          </a:p>
          <a:p>
            <a:pPr indent="0" lvl="0" marL="0" rtl="0" algn="l">
              <a:lnSpc>
                <a:spcPct val="100000"/>
              </a:lnSpc>
              <a:spcBef>
                <a:spcPts val="0"/>
              </a:spcBef>
              <a:spcAft>
                <a:spcPts val="0"/>
              </a:spcAft>
              <a:buNone/>
            </a:pPr>
            <a:r>
              <a:t/>
            </a:r>
            <a:endParaRPr sz="900">
              <a:solidFill>
                <a:srgbClr val="666666"/>
              </a:solidFill>
            </a:endParaRPr>
          </a:p>
          <a:p>
            <a:pPr indent="0" lvl="0" marL="0" rtl="0" algn="l">
              <a:lnSpc>
                <a:spcPct val="100000"/>
              </a:lnSpc>
              <a:spcBef>
                <a:spcPts val="0"/>
              </a:spcBef>
              <a:spcAft>
                <a:spcPts val="0"/>
              </a:spcAft>
              <a:buNone/>
            </a:pPr>
            <a:r>
              <a:t/>
            </a:r>
            <a:endParaRPr sz="900">
              <a:solidFill>
                <a:srgbClr val="666666"/>
              </a:solidFill>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Теория речевых актов: перформативы и констативы</a:t>
            </a:r>
            <a:endParaRPr/>
          </a:p>
        </p:txBody>
      </p:sp>
      <p:sp>
        <p:nvSpPr>
          <p:cNvPr id="67" name="Google Shape;67;p15"/>
          <p:cNvSpPr txBox="1"/>
          <p:nvPr>
            <p:ph idx="1" type="body"/>
          </p:nvPr>
        </p:nvSpPr>
        <p:spPr>
          <a:xfrm>
            <a:off x="311700" y="1152475"/>
            <a:ext cx="8520600" cy="3534300"/>
          </a:xfrm>
          <a:prstGeom prst="rect">
            <a:avLst/>
          </a:prstGeom>
        </p:spPr>
        <p:txBody>
          <a:bodyPr anchorCtr="0" anchor="t" bIns="91425" lIns="91425" spcFirstLastPara="1" rIns="91425" wrap="square" tIns="91425">
            <a:normAutofit fontScale="70000" lnSpcReduction="10000"/>
          </a:bodyPr>
          <a:lstStyle/>
          <a:p>
            <a:pPr indent="0" lvl="0" marL="0" rtl="0" algn="l">
              <a:lnSpc>
                <a:spcPct val="100000"/>
              </a:lnSpc>
              <a:spcBef>
                <a:spcPts val="0"/>
              </a:spcBef>
              <a:spcAft>
                <a:spcPts val="0"/>
              </a:spcAft>
              <a:buClr>
                <a:schemeClr val="dk1"/>
              </a:buClr>
              <a:buSzPct val="61111"/>
              <a:buFont typeface="Arial"/>
              <a:buNone/>
            </a:pPr>
            <a:r>
              <a:rPr lang="ru">
                <a:solidFill>
                  <a:schemeClr val="dk1"/>
                </a:solidFill>
              </a:rPr>
              <a:t>Сравним следующие высказывания: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(1)	a. Аркадий будет заниматься математикой по пятницам. </a:t>
            </a:r>
            <a:endParaRPr>
              <a:solidFill>
                <a:schemeClr val="dk1"/>
              </a:solidFill>
            </a:endParaRPr>
          </a:p>
          <a:p>
            <a:pPr indent="457200" lvl="0" marL="0" rtl="0" algn="l">
              <a:lnSpc>
                <a:spcPct val="100000"/>
              </a:lnSpc>
              <a:spcBef>
                <a:spcPts val="0"/>
              </a:spcBef>
              <a:spcAft>
                <a:spcPts val="0"/>
              </a:spcAft>
              <a:buClr>
                <a:schemeClr val="dk1"/>
              </a:buClr>
              <a:buSzPct val="61111"/>
              <a:buFont typeface="Arial"/>
              <a:buNone/>
            </a:pPr>
            <a:r>
              <a:rPr lang="ru">
                <a:solidFill>
                  <a:schemeClr val="dk1"/>
                </a:solidFill>
              </a:rPr>
              <a:t>b. Ваня построил насест для кур.</a:t>
            </a:r>
            <a:endParaRPr>
              <a:solidFill>
                <a:schemeClr val="dk1"/>
              </a:solidFill>
            </a:endParaRPr>
          </a:p>
          <a:p>
            <a:pPr indent="457200" lvl="0" marL="0" rtl="0" algn="l">
              <a:lnSpc>
                <a:spcPct val="100000"/>
              </a:lnSpc>
              <a:spcBef>
                <a:spcPts val="0"/>
              </a:spcBef>
              <a:spcAft>
                <a:spcPts val="0"/>
              </a:spcAft>
              <a:buClr>
                <a:schemeClr val="dk1"/>
              </a:buClr>
              <a:buSzPct val="61111"/>
              <a:buFont typeface="Arial"/>
              <a:buNone/>
            </a:pPr>
            <a:r>
              <a:rPr lang="ru">
                <a:solidFill>
                  <a:schemeClr val="dk1"/>
                </a:solidFill>
              </a:rPr>
              <a:t>c. Валя пошла за тыквой. </a:t>
            </a:r>
            <a:endParaRPr>
              <a:solidFill>
                <a:schemeClr val="dk1"/>
              </a:solidFill>
            </a:endParaRPr>
          </a:p>
          <a:p>
            <a:pPr indent="45720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(2)	a. Объявляю вас мужем и женой. </a:t>
            </a:r>
            <a:endParaRPr>
              <a:solidFill>
                <a:schemeClr val="dk1"/>
              </a:solidFill>
            </a:endParaRPr>
          </a:p>
          <a:p>
            <a:pPr indent="0" lvl="0" marL="457200" rtl="0" algn="l">
              <a:lnSpc>
                <a:spcPct val="100000"/>
              </a:lnSpc>
              <a:spcBef>
                <a:spcPts val="0"/>
              </a:spcBef>
              <a:spcAft>
                <a:spcPts val="0"/>
              </a:spcAft>
              <a:buClr>
                <a:schemeClr val="dk1"/>
              </a:buClr>
              <a:buSzPct val="61111"/>
              <a:buFont typeface="Arial"/>
              <a:buNone/>
            </a:pPr>
            <a:r>
              <a:rPr lang="ru">
                <a:solidFill>
                  <a:schemeClr val="dk1"/>
                </a:solidFill>
              </a:rPr>
              <a:t>b. Клянусь не есть брюкву! </a:t>
            </a:r>
            <a:endParaRPr>
              <a:solidFill>
                <a:schemeClr val="dk1"/>
              </a:solidFill>
            </a:endParaRPr>
          </a:p>
          <a:p>
            <a:pPr indent="0" lvl="0" marL="45720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Заметим, что примеры 1a-1c могут быть истинными или ложными, а к примерам 2a-2b эти категории применить нельзя, но можно говорить об успешности или неуспешности.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Высказывания первого типа Дж. Остин называет констативами, а второго перформативами.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Констативы представляют собой описание какого-либо действия, а перформативы являются высказываниями, само произнесение которых эквивалентно совершению действия, которые это высказывание характеризует.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Впоследствии Остин отказался от этого различия в пользу позиции,согласно которой все высказывания перформативны в той или иной степени.</a:t>
            </a:r>
            <a:endParaRPr>
              <a:solidFill>
                <a:schemeClr val="dk1"/>
              </a:solidFill>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 name="Shape 71"/>
        <p:cNvGrpSpPr/>
        <p:nvPr/>
      </p:nvGrpSpPr>
      <p:grpSpPr>
        <a:xfrm>
          <a:off x="0" y="0"/>
          <a:ext cx="0" cy="0"/>
          <a:chOff x="0" y="0"/>
          <a:chExt cx="0" cy="0"/>
        </a:xfrm>
      </p:grpSpPr>
      <p:sp>
        <p:nvSpPr>
          <p:cNvPr id="72" name="Google Shape;7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1820"/>
              <a:t>Теория речевых актов: </a:t>
            </a:r>
            <a:r>
              <a:rPr lang="ru" sz="1820"/>
              <a:t>локутивный, иллокутивный и перлокутивный акты</a:t>
            </a:r>
            <a:endParaRPr sz="1820"/>
          </a:p>
        </p:txBody>
      </p:sp>
      <p:sp>
        <p:nvSpPr>
          <p:cNvPr id="73" name="Google Shape;73;p16"/>
          <p:cNvSpPr txBox="1"/>
          <p:nvPr>
            <p:ph idx="1" type="body"/>
          </p:nvPr>
        </p:nvSpPr>
        <p:spPr>
          <a:xfrm>
            <a:off x="311700" y="1017725"/>
            <a:ext cx="8520600" cy="39228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Clr>
                <a:schemeClr val="dk1"/>
              </a:buClr>
              <a:buSzPct val="61111"/>
              <a:buFont typeface="Arial"/>
              <a:buNone/>
            </a:pPr>
            <a:r>
              <a:rPr lang="ru">
                <a:solidFill>
                  <a:schemeClr val="dk1"/>
                </a:solidFill>
              </a:rPr>
              <a:t>Дж. Остин выделяет три уровня речевого акта: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 локутивный акт (произнесение высказывания),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 иллокутивный акт (намерение говорящего)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 перлокутивный акт (результат реализации этого намерения).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Одна и та же пропозиция может быть связана с различными иллокутивными целями (=коммуникативными целями, иллокутивными функциями).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a. Валя купит тыкву.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b. Валя, купи тыкву!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c. Валя купит тыкву?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Высказывание (a) передает иллокутивную цель сообщения, высказывание (b) выражает иллокутивную цель побуждения к действию, а высказывание (c) передает иллокутивную цель запроса информации.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Это только основные иллокутивные цели, на самом деле, их может быть много. Например, иллокутивной целью высказывания (a) может быть выражение обещания, а (c) -- выражение надежды. Грамматические средства предложения соотносятся с иллокутивной целью высказывания, которое строится на базе этого предложения. Грамматическими средствами, или грамматическими иллокутивными показателями, могут выступать наклонение, частицы, порядок слов, интонация.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На основании грамматических иллокутивных средств выделяют три базовых иллокутивных типа предложений: утвердительный, вопросительный и побудительный, см. (a) - (c) соответственно. Другое их название - типы предложений по цели высказывания.</a:t>
            </a:r>
            <a:endParaRPr>
              <a:solidFill>
                <a:schemeClr val="dk1"/>
              </a:solidFill>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ru"/>
              <a:t>Теория речевых актов: </a:t>
            </a:r>
            <a:r>
              <a:rPr lang="ru"/>
              <a:t> классификация речевых актов</a:t>
            </a:r>
            <a:endParaRPr/>
          </a:p>
        </p:txBody>
      </p:sp>
      <p:sp>
        <p:nvSpPr>
          <p:cNvPr id="79" name="Google Shape;79;p17"/>
          <p:cNvSpPr txBox="1"/>
          <p:nvPr>
            <p:ph idx="1" type="body"/>
          </p:nvPr>
        </p:nvSpPr>
        <p:spPr>
          <a:xfrm>
            <a:off x="311700" y="1152475"/>
            <a:ext cx="8520600" cy="3788100"/>
          </a:xfrm>
          <a:prstGeom prst="rect">
            <a:avLst/>
          </a:prstGeom>
        </p:spPr>
        <p:txBody>
          <a:bodyPr anchorCtr="0" anchor="t" bIns="91425" lIns="91425" spcFirstLastPara="1" rIns="91425" wrap="square" tIns="91425">
            <a:normAutofit fontScale="62500" lnSpcReduction="10000"/>
          </a:bodyPr>
          <a:lstStyle/>
          <a:p>
            <a:pPr indent="0" lvl="0" marL="0" rtl="0" algn="l">
              <a:lnSpc>
                <a:spcPct val="100000"/>
              </a:lnSpc>
              <a:spcBef>
                <a:spcPts val="0"/>
              </a:spcBef>
              <a:spcAft>
                <a:spcPts val="0"/>
              </a:spcAft>
              <a:buNone/>
            </a:pPr>
            <a:r>
              <a:rPr lang="ru">
                <a:solidFill>
                  <a:schemeClr val="dk1"/>
                </a:solidFill>
              </a:rPr>
              <a:t>Дж. Сёрль выделяет следующие виды речевых актов: репрезентативы, директивы, комиссивы, экспрессивы и декларативы.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Иллокутивная цель </a:t>
            </a:r>
            <a:r>
              <a:rPr b="1" lang="ru">
                <a:solidFill>
                  <a:schemeClr val="dk1"/>
                </a:solidFill>
              </a:rPr>
              <a:t>репрезентативов</a:t>
            </a:r>
            <a:r>
              <a:rPr lang="ru">
                <a:solidFill>
                  <a:schemeClr val="dk1"/>
                </a:solidFill>
              </a:rPr>
              <a:t> состоит в том, чтобы сообщить об истинном положении дел в мире: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Я сходила на выставку Дали.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Иллокутивная цель </a:t>
            </a:r>
            <a:r>
              <a:rPr b="1" lang="ru">
                <a:solidFill>
                  <a:schemeClr val="dk1"/>
                </a:solidFill>
              </a:rPr>
              <a:t>директивов</a:t>
            </a:r>
            <a:r>
              <a:rPr lang="ru">
                <a:solidFill>
                  <a:schemeClr val="dk1"/>
                </a:solidFill>
              </a:rPr>
              <a:t> заключается в том, чтобы вызвать со стороны слушающего действие: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Я прошу Вас, чтобы …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Иллокутивная цель </a:t>
            </a:r>
            <a:r>
              <a:rPr b="1" lang="ru">
                <a:solidFill>
                  <a:schemeClr val="dk1"/>
                </a:solidFill>
              </a:rPr>
              <a:t>комиссивов</a:t>
            </a:r>
            <a:r>
              <a:rPr lang="ru">
                <a:solidFill>
                  <a:schemeClr val="dk1"/>
                </a:solidFill>
              </a:rPr>
              <a:t> в том, чтобы сообщить о своем обязательстве выполнить действие в будущем: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Я обещаю …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Иллокутивная цель </a:t>
            </a:r>
            <a:r>
              <a:rPr b="1" lang="ru">
                <a:solidFill>
                  <a:schemeClr val="dk1"/>
                </a:solidFill>
              </a:rPr>
              <a:t>экспрессивов</a:t>
            </a:r>
            <a:r>
              <a:rPr lang="ru">
                <a:solidFill>
                  <a:schemeClr val="dk1"/>
                </a:solidFill>
              </a:rPr>
              <a:t> выражение психического состояния говорящего: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Я сожалею, что …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Иллокутивная цель </a:t>
            </a:r>
            <a:r>
              <a:rPr b="1" lang="ru">
                <a:solidFill>
                  <a:schemeClr val="dk1"/>
                </a:solidFill>
              </a:rPr>
              <a:t>декларативов</a:t>
            </a:r>
            <a:r>
              <a:rPr lang="ru">
                <a:solidFill>
                  <a:schemeClr val="dk1"/>
                </a:solidFill>
              </a:rPr>
              <a:t> изменение состояния субъекта в структуре общественных институтов: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Я объявляю …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Все эти речевые акты бывают прямыми и косвенными.</a:t>
            </a:r>
            <a:endParaRPr>
              <a:solidFill>
                <a:schemeClr val="dk1"/>
              </a:solidFill>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3" name="Shape 83"/>
        <p:cNvGrpSpPr/>
        <p:nvPr/>
      </p:nvGrpSpPr>
      <p:grpSpPr>
        <a:xfrm>
          <a:off x="0" y="0"/>
          <a:ext cx="0" cy="0"/>
          <a:chOff x="0" y="0"/>
          <a:chExt cx="0" cy="0"/>
        </a:xfrm>
      </p:grpSpPr>
      <p:sp>
        <p:nvSpPr>
          <p:cNvPr id="84" name="Google Shape;84;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1820"/>
              <a:t>Теория речевых актов: тип предложения и иллокутивный акт</a:t>
            </a:r>
            <a:endParaRPr sz="1820"/>
          </a:p>
        </p:txBody>
      </p:sp>
      <p:sp>
        <p:nvSpPr>
          <p:cNvPr id="85" name="Google Shape;85;p18"/>
          <p:cNvSpPr txBox="1"/>
          <p:nvPr>
            <p:ph idx="1" type="body"/>
          </p:nvPr>
        </p:nvSpPr>
        <p:spPr>
          <a:xfrm>
            <a:off x="311700" y="1017725"/>
            <a:ext cx="8520600" cy="3922800"/>
          </a:xfrm>
          <a:prstGeom prst="rect">
            <a:avLst/>
          </a:prstGeom>
        </p:spPr>
        <p:txBody>
          <a:bodyPr anchorCtr="0" anchor="t" bIns="91425" lIns="91425" spcFirstLastPara="1" rIns="91425" wrap="square" tIns="91425">
            <a:normAutofit fontScale="70000" lnSpcReduction="20000"/>
          </a:bodyPr>
          <a:lstStyle/>
          <a:p>
            <a:pPr indent="0" lvl="0" marL="0" rtl="0" algn="l">
              <a:lnSpc>
                <a:spcPct val="100000"/>
              </a:lnSpc>
              <a:spcBef>
                <a:spcPts val="0"/>
              </a:spcBef>
              <a:spcAft>
                <a:spcPts val="0"/>
              </a:spcAft>
              <a:buClr>
                <a:schemeClr val="dk1"/>
              </a:buClr>
              <a:buSzPct val="61111"/>
              <a:buFont typeface="Arial"/>
              <a:buNone/>
            </a:pPr>
            <a:r>
              <a:rPr lang="ru">
                <a:solidFill>
                  <a:schemeClr val="dk1"/>
                </a:solidFill>
              </a:rPr>
              <a:t>Т</a:t>
            </a:r>
            <a:r>
              <a:rPr lang="ru">
                <a:solidFill>
                  <a:schemeClr val="dk1"/>
                </a:solidFill>
              </a:rPr>
              <a:t>ри базовых иллокутивных типа предложений: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 утвердительный:</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Утки классные</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Интересно, где Алина</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Нужно переставить машину</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Можешь съесть последнюю конфету</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Было бы жалко, если бы что-то случилось с Вашим магазином</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 вопросительный:</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Сегодня среда?</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Что ты делаешь?</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Хочешь мороженого?</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Можешь помочь?</a:t>
            </a:r>
            <a:endParaRPr>
              <a:solidFill>
                <a:schemeClr val="dk1"/>
              </a:solidFill>
            </a:endParaRPr>
          </a:p>
          <a:p>
            <a:pPr indent="0" lvl="0" marL="45720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 побудительный:</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Переставь машину!</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Возьми последнюю конфету</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Пожалуйста, помоги!</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Выздоравливай!</a:t>
            </a:r>
            <a:endParaRPr>
              <a:solidFill>
                <a:schemeClr val="dk1"/>
              </a:solidFill>
            </a:endParaRPr>
          </a:p>
          <a:p>
            <a:pPr indent="-308610" lvl="0" marL="457200" rtl="0" algn="l">
              <a:lnSpc>
                <a:spcPct val="100000"/>
              </a:lnSpc>
              <a:spcBef>
                <a:spcPts val="0"/>
              </a:spcBef>
              <a:spcAft>
                <a:spcPts val="0"/>
              </a:spcAft>
              <a:buClr>
                <a:schemeClr val="dk1"/>
              </a:buClr>
              <a:buSzPct val="100000"/>
              <a:buAutoNum type="arabicParenBoth"/>
            </a:pPr>
            <a:r>
              <a:rPr lang="ru">
                <a:solidFill>
                  <a:schemeClr val="dk1"/>
                </a:solidFill>
              </a:rPr>
              <a:t>Поверни тут</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t/>
            </a:r>
            <a:endParaRPr>
              <a:solidFill>
                <a:schemeClr val="dk1"/>
              </a:solidFill>
            </a:endParaRPr>
          </a:p>
          <a:p>
            <a:pPr indent="0" lvl="0" marL="0" rtl="0" algn="l">
              <a:lnSpc>
                <a:spcPct val="100000"/>
              </a:lnSpc>
              <a:spcBef>
                <a:spcPts val="0"/>
              </a:spcBef>
              <a:spcAft>
                <a:spcPts val="0"/>
              </a:spcAft>
              <a:buNone/>
            </a:pPr>
            <a:r>
              <a:rPr lang="ru">
                <a:solidFill>
                  <a:schemeClr val="dk1"/>
                </a:solidFill>
              </a:rPr>
              <a:t>Какие речевые акты соответствуют (1) - (14)?</a:t>
            </a: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 name="Shape 89"/>
        <p:cNvGrpSpPr/>
        <p:nvPr/>
      </p:nvGrpSpPr>
      <p:grpSpPr>
        <a:xfrm>
          <a:off x="0" y="0"/>
          <a:ext cx="0" cy="0"/>
          <a:chOff x="0" y="0"/>
          <a:chExt cx="0" cy="0"/>
        </a:xfrm>
      </p:grpSpPr>
      <p:sp>
        <p:nvSpPr>
          <p:cNvPr id="90" name="Google Shape;90;p19"/>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1820"/>
              <a:t>Теория речевых актов: тип предложения и иллокутивный акт</a:t>
            </a:r>
            <a:endParaRPr sz="1820"/>
          </a:p>
        </p:txBody>
      </p:sp>
      <p:sp>
        <p:nvSpPr>
          <p:cNvPr id="91" name="Google Shape;91;p19"/>
          <p:cNvSpPr txBox="1"/>
          <p:nvPr>
            <p:ph idx="1" type="body"/>
          </p:nvPr>
        </p:nvSpPr>
        <p:spPr>
          <a:xfrm>
            <a:off x="311700" y="1017725"/>
            <a:ext cx="8520600" cy="3922800"/>
          </a:xfrm>
          <a:prstGeom prst="rect">
            <a:avLst/>
          </a:prstGeom>
        </p:spPr>
        <p:txBody>
          <a:bodyPr anchorCtr="0" anchor="t" bIns="91425" lIns="91425" spcFirstLastPara="1" rIns="91425" wrap="square" tIns="91425">
            <a:normAutofit/>
          </a:bodyPr>
          <a:lstStyle/>
          <a:p>
            <a:pPr indent="-342900" lvl="0" marL="457200" rtl="0" algn="l">
              <a:lnSpc>
                <a:spcPct val="100000"/>
              </a:lnSpc>
              <a:spcBef>
                <a:spcPts val="0"/>
              </a:spcBef>
              <a:spcAft>
                <a:spcPts val="0"/>
              </a:spcAft>
              <a:buClr>
                <a:schemeClr val="dk1"/>
              </a:buClr>
              <a:buSzPts val="1800"/>
              <a:buAutoNum type="arabicParenBoth"/>
            </a:pPr>
            <a:r>
              <a:rPr lang="ru">
                <a:solidFill>
                  <a:schemeClr val="dk1"/>
                </a:solidFill>
              </a:rPr>
              <a:t>Declarative convention: If a speaker S utters a declarative sentence with propositional content p, then S thereby commits to acting as though she believes p.</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arenBoth"/>
            </a:pPr>
            <a:r>
              <a:rPr lang="ru">
                <a:solidFill>
                  <a:schemeClr val="dk1"/>
                </a:solidFill>
              </a:rPr>
              <a:t>Imperative convention: If a speaker S utters an imperative with content p, then S thereby commits to having an effective preference for p.</a:t>
            </a:r>
            <a:endParaRPr>
              <a:solidFill>
                <a:schemeClr val="dk1"/>
              </a:solidFill>
            </a:endParaRPr>
          </a:p>
          <a:p>
            <a:pPr indent="-342900" lvl="0" marL="457200" rtl="0" algn="l">
              <a:lnSpc>
                <a:spcPct val="100000"/>
              </a:lnSpc>
              <a:spcBef>
                <a:spcPts val="0"/>
              </a:spcBef>
              <a:spcAft>
                <a:spcPts val="0"/>
              </a:spcAft>
              <a:buClr>
                <a:schemeClr val="dk1"/>
              </a:buClr>
              <a:buSzPts val="1800"/>
              <a:buAutoNum type="arabicParenBoth"/>
            </a:pPr>
            <a:r>
              <a:rPr lang="ru">
                <a:solidFill>
                  <a:schemeClr val="dk1"/>
                </a:solidFill>
              </a:rPr>
              <a:t>Interrogative convention: If a speaker S utters an interrogative with content Q, then S thereby commits to a preference for the hearer to commit himself to acting as though he believes an answer to Q.</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a:p>
            <a:pPr indent="0" lvl="0" marL="0" rtl="0" algn="l">
              <a:lnSpc>
                <a:spcPct val="100000"/>
              </a:lnSpc>
              <a:spcBef>
                <a:spcPts val="0"/>
              </a:spcBef>
              <a:spcAft>
                <a:spcPts val="0"/>
              </a:spcAft>
              <a:buClr>
                <a:schemeClr val="dk1"/>
              </a:buClr>
              <a:buSzPts val="1100"/>
              <a:buFont typeface="Arial"/>
              <a:buNone/>
            </a:pPr>
            <a:r>
              <a:rPr lang="ru">
                <a:solidFill>
                  <a:schemeClr val="dk1"/>
                </a:solidFill>
              </a:rPr>
              <a:t>(Lauer 2013)</a:t>
            </a:r>
            <a:endParaRPr>
              <a:solidFill>
                <a:schemeClr val="dk1"/>
              </a:solidFill>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2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1820"/>
              <a:t>Теория речевых актов: типология значений и иллокутивный акт</a:t>
            </a:r>
            <a:endParaRPr sz="1820"/>
          </a:p>
        </p:txBody>
      </p:sp>
      <p:sp>
        <p:nvSpPr>
          <p:cNvPr id="97" name="Google Shape;97;p20"/>
          <p:cNvSpPr txBox="1"/>
          <p:nvPr>
            <p:ph idx="1" type="body"/>
          </p:nvPr>
        </p:nvSpPr>
        <p:spPr>
          <a:xfrm>
            <a:off x="311700" y="1017725"/>
            <a:ext cx="8520600" cy="3922800"/>
          </a:xfrm>
          <a:prstGeom prst="rect">
            <a:avLst/>
          </a:prstGeom>
        </p:spPr>
        <p:txBody>
          <a:bodyPr anchorCtr="0" anchor="t" bIns="91425" lIns="91425" spcFirstLastPara="1" rIns="91425" wrap="square" tIns="91425">
            <a:normAutofit/>
          </a:bodyPr>
          <a:lstStyle/>
          <a:p>
            <a:pPr indent="0" lvl="0" marL="0" rtl="0" algn="l">
              <a:lnSpc>
                <a:spcPct val="100000"/>
              </a:lnSpc>
              <a:spcBef>
                <a:spcPts val="0"/>
              </a:spcBef>
              <a:spcAft>
                <a:spcPts val="0"/>
              </a:spcAft>
              <a:buClr>
                <a:schemeClr val="dk1"/>
              </a:buClr>
              <a:buSzPts val="1100"/>
              <a:buFont typeface="Arial"/>
              <a:buNone/>
            </a:pPr>
            <a:r>
              <a:t/>
            </a:r>
            <a:endParaRPr>
              <a:solidFill>
                <a:schemeClr val="dk1"/>
              </a:solidFill>
            </a:endParaRPr>
          </a:p>
        </p:txBody>
      </p:sp>
      <p:pic>
        <p:nvPicPr>
          <p:cNvPr id="98" name="Google Shape;98;p20"/>
          <p:cNvPicPr preferRelativeResize="0"/>
          <p:nvPr/>
        </p:nvPicPr>
        <p:blipFill>
          <a:blip r:embed="rId3">
            <a:alphaModFix/>
          </a:blip>
          <a:stretch>
            <a:fillRect/>
          </a:stretch>
        </p:blipFill>
        <p:spPr>
          <a:xfrm>
            <a:off x="2055100" y="915675"/>
            <a:ext cx="3967176" cy="3874925"/>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SzPts val="990"/>
              <a:buNone/>
            </a:pPr>
            <a:r>
              <a:rPr lang="ru" sz="2120"/>
              <a:t>Теория речевых актов: </a:t>
            </a:r>
            <a:r>
              <a:rPr lang="ru" sz="2120"/>
              <a:t>конститутивные и регулятивные правила</a:t>
            </a:r>
            <a:endParaRPr sz="2120"/>
          </a:p>
        </p:txBody>
      </p:sp>
      <p:sp>
        <p:nvSpPr>
          <p:cNvPr id="104" name="Google Shape;104;p21"/>
          <p:cNvSpPr txBox="1"/>
          <p:nvPr>
            <p:ph idx="1" type="body"/>
          </p:nvPr>
        </p:nvSpPr>
        <p:spPr>
          <a:xfrm>
            <a:off x="311700" y="1152475"/>
            <a:ext cx="8520600" cy="3534300"/>
          </a:xfrm>
          <a:prstGeom prst="rect">
            <a:avLst/>
          </a:prstGeom>
        </p:spPr>
        <p:txBody>
          <a:bodyPr anchorCtr="0" anchor="t" bIns="91425" lIns="91425" spcFirstLastPara="1" rIns="91425" wrap="square" tIns="91425">
            <a:normAutofit fontScale="77500" lnSpcReduction="10000"/>
          </a:bodyPr>
          <a:lstStyle/>
          <a:p>
            <a:pPr indent="0" lvl="0" marL="0" rtl="0" algn="l">
              <a:lnSpc>
                <a:spcPct val="100000"/>
              </a:lnSpc>
              <a:spcBef>
                <a:spcPts val="0"/>
              </a:spcBef>
              <a:spcAft>
                <a:spcPts val="0"/>
              </a:spcAft>
              <a:buClr>
                <a:schemeClr val="dk1"/>
              </a:buClr>
              <a:buSzPct val="61111"/>
              <a:buFont typeface="Arial"/>
              <a:buNone/>
            </a:pPr>
            <a:r>
              <a:rPr lang="ru">
                <a:solidFill>
                  <a:schemeClr val="dk1"/>
                </a:solidFill>
              </a:rPr>
              <a:t>Дж. Сёрль выделяет два типа правил:</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 регулятивные</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 конститутивные</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b="1" lang="ru">
                <a:solidFill>
                  <a:schemeClr val="dk1"/>
                </a:solidFill>
              </a:rPr>
              <a:t>Регулятивные правила</a:t>
            </a:r>
            <a:r>
              <a:rPr lang="ru">
                <a:solidFill>
                  <a:schemeClr val="dk1"/>
                </a:solidFill>
              </a:rPr>
              <a:t> предписывают как должно происходить действие. Например, правила этикета предписывают держать нож в правой руке, а вилку -- в левой.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А </a:t>
            </a:r>
            <a:r>
              <a:rPr b="1" lang="ru">
                <a:solidFill>
                  <a:schemeClr val="dk1"/>
                </a:solidFill>
              </a:rPr>
              <a:t>конститутивные правила</a:t>
            </a:r>
            <a:r>
              <a:rPr lang="ru">
                <a:solidFill>
                  <a:schemeClr val="dk1"/>
                </a:solidFill>
              </a:rPr>
              <a:t> являются условием возможности действия. Например, правила игры в футбол (в частности, запрет касаться мяча рукой всем игрокам, кроме вратаря) являются конститутивными, поскольку нарушение этих правил превращает футбол в какую-то другую игру.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t/>
            </a:r>
            <a:endParaRPr>
              <a:solidFill>
                <a:schemeClr val="dk1"/>
              </a:solidFill>
            </a:endParaRPr>
          </a:p>
          <a:p>
            <a:pPr indent="0" lvl="0" marL="0" rtl="0" algn="l">
              <a:lnSpc>
                <a:spcPct val="100000"/>
              </a:lnSpc>
              <a:spcBef>
                <a:spcPts val="0"/>
              </a:spcBef>
              <a:spcAft>
                <a:spcPts val="0"/>
              </a:spcAft>
              <a:buClr>
                <a:schemeClr val="dk1"/>
              </a:buClr>
              <a:buSzPct val="61111"/>
              <a:buFont typeface="Arial"/>
              <a:buNone/>
            </a:pPr>
            <a:r>
              <a:rPr lang="ru">
                <a:solidFill>
                  <a:schemeClr val="dk1"/>
                </a:solidFill>
              </a:rPr>
              <a:t>Речевые акты отличаются друг от друга именно сложным набором конститутивных правил. Например, речевой акт обещания состоит в том, что говорящий хочет создать у слушающего впечатление, что он совершит в будущем определенное действие. Обещание предполагает, что его содержание соответствует интересам слушающего. Поэтому высказывание “Я обещаю тебя отравить” является не обещанием, а другим речевым актом - угрозой. Особый класс нарушений конститутивных правил речевых актов составляют коммуникативные неудачи.</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