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1" Type="http://schemas.openxmlformats.org/officeDocument/2006/relationships/slide" Target="slides/slide56.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49ee887ea7_2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49ee887ea7_2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49ee887ea7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49ee887ea7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49ee887ea7_2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49ee887ea7_2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49ee887ea7_2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49ee887ea7_2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49ee887ea7_2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49ee887ea7_2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49ee887ea7_2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49ee887ea7_2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49ee887ea7_2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49ee887ea7_2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49ee887ea7_2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49ee887ea7_2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49ee887ea7_2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49ee887ea7_2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49ee887ea7_2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49ee887ea7_2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49ed0af53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49ed0af5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49ee887ea7_2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49ee887ea7_2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49ee887ea7_2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49ee887ea7_2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49ee887ea7_2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49ee887ea7_2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49ee887ea7_2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49ee887ea7_2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49ee887ea7_2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49ee887ea7_2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49ee887ea7_2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49ee887ea7_2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49ee887ea7_2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49ee887ea7_2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49ee887ea7_2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349ee887ea7_2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49ee887ea7_2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349ee887ea7_2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49ee887ea7_2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349ee887ea7_2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49ed0af53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49ed0af53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349ee887ea7_2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349ee887ea7_2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349ee887ea7_2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349ee887ea7_2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349ee887ea7_2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349ee887ea7_2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349ee887ea7_2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349ee887ea7_2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349ee887ea7_2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349ee887ea7_2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349ee887ea7_2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349ee887ea7_2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349ee887ea7_2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349ee887ea7_2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349ee887ea7_2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349ee887ea7_2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349ee887ea7_2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349ee887ea7_2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349ee887ea7_2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349ee887ea7_2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49ee887ea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49ee887ea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349ee887ea7_2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349ee887ea7_2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349ee887ea7_2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349ee887ea7_2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349ee887ea7_2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349ee887ea7_2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349ee887ea7_2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349ee887ea7_2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349ee887ea7_2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349ee887ea7_2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349ee887ea7_2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349ee887ea7_2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349ee887ea7_2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349ee887ea7_2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349ee887ea7_2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349ee887ea7_2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349ee887ea7_2_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349ee887ea7_2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349ee887ea7_2_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349ee887ea7_2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49ee887ea7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49ee887ea7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349ee887ea7_2_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349ee887ea7_2_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349ee887ea7_2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349ee887ea7_2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349ee887ea7_2_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349ee887ea7_2_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349ee887ea7_2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349ee887ea7_2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349ee887ea7_2_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349ee887ea7_2_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349ee887ea7_2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349ee887ea7_2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349ee887ea7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349ee887ea7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49ee887ea7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49ee887ea7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49ee887ea7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49ee887ea7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49ee887ea7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49ee887ea7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49ee887ea7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49ee887ea7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hyperlink" Target="http://judith-tonhauser.github.io/files/Tonhauser-etal-2013-Language.pdf" TargetMode="External"/><Relationship Id="rId4" Type="http://schemas.openxmlformats.org/officeDocument/2006/relationships/image" Target="../media/image1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hyperlink" Target="http://judith-tonhauser.github.io/files/Tonhauser-etal-2013-Language.pdf" TargetMode="External"/><Relationship Id="rId4" Type="http://schemas.openxmlformats.org/officeDocument/2006/relationships/image" Target="../media/image4.png"/><Relationship Id="rId5" Type="http://schemas.openxmlformats.org/officeDocument/2006/relationships/image" Target="../media/image10.png"/><Relationship Id="rId6" Type="http://schemas.openxmlformats.org/officeDocument/2006/relationships/image" Target="../media/image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hyperlink" Target="http://judith-tonhauser.github.io/files/Tonhauser-etal-2013-Language.pdf" TargetMode="External"/><Relationship Id="rId4" Type="http://schemas.openxmlformats.org/officeDocument/2006/relationships/image" Target="../media/image4.png"/><Relationship Id="rId5" Type="http://schemas.openxmlformats.org/officeDocument/2006/relationships/image" Target="../media/image10.png"/><Relationship Id="rId6"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hyperlink" Target="http://judith-tonhauser.github.io/files/Tonhauser-etal-2013-Language.pdf" TargetMode="External"/><Relationship Id="rId4" Type="http://schemas.openxmlformats.org/officeDocument/2006/relationships/image" Target="../media/image4.png"/><Relationship Id="rId5" Type="http://schemas.openxmlformats.org/officeDocument/2006/relationships/image" Target="../media/image10.png"/><Relationship Id="rId6" Type="http://schemas.openxmlformats.org/officeDocument/2006/relationships/image" Target="../media/image5.png"/><Relationship Id="rId7" Type="http://schemas.openxmlformats.org/officeDocument/2006/relationships/image" Target="../media/image1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hyperlink" Target="http://judith-tonhauser.github.io/files/Tonhauser-etal-2013-Language.pdf" TargetMode="External"/><Relationship Id="rId4" Type="http://schemas.openxmlformats.org/officeDocument/2006/relationships/image" Target="../media/image15.png"/><Relationship Id="rId5" Type="http://schemas.openxmlformats.org/officeDocument/2006/relationships/image" Target="../media/image18.png"/><Relationship Id="rId6" Type="http://schemas.openxmlformats.org/officeDocument/2006/relationships/image" Target="../media/image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hyperlink" Target="https://drive.google.com/file/d/1u45BY04bg-HaqAYvOFlqYHK-Ozv9qNbx/view?usp=sharing" TargetMode="External"/><Relationship Id="rId4" Type="http://schemas.openxmlformats.org/officeDocument/2006/relationships/image" Target="../media/image21.png"/><Relationship Id="rId5" Type="http://schemas.openxmlformats.org/officeDocument/2006/relationships/image" Target="../media/image2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hyperlink" Target="https://drive.google.com/file/d/1u45BY04bg-HaqAYvOFlqYHK-Ozv9qNbx/view?usp=sharing" TargetMode="Externa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hyperlink" Target="https://drive.google.com/file/d/1u45BY04bg-HaqAYvOFlqYHK-Ozv9qNbx/view?usp=sharing" TargetMode="External"/><Relationship Id="rId4" Type="http://schemas.openxmlformats.org/officeDocument/2006/relationships/image" Target="../media/image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hyperlink" Target="https://drive.google.com/file/d/1u45BY04bg-HaqAYvOFlqYHK-Ozv9qNbx/view?usp=sharing" TargetMode="External"/><Relationship Id="rId4" Type="http://schemas.openxmlformats.org/officeDocument/2006/relationships/image" Target="../media/image12.png"/><Relationship Id="rId5" Type="http://schemas.openxmlformats.org/officeDocument/2006/relationships/image" Target="../media/image1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hyperlink" Target="https://drive.google.com/file/d/1u45BY04bg-HaqAYvOFlqYHK-Ozv9qNbx/view?usp=sharing" TargetMode="External"/><Relationship Id="rId4" Type="http://schemas.openxmlformats.org/officeDocument/2006/relationships/image" Target="../media/image1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hyperlink" Target="https://drive.google.com/file/d/1u45BY04bg-HaqAYvOFlqYHK-Ozv9qNbx/view?usp=sharing" TargetMode="External"/><Relationship Id="rId4" Type="http://schemas.openxmlformats.org/officeDocument/2006/relationships/image" Target="../media/image1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hyperlink" Target="https://drive.google.com/file/d/1u45BY04bg-HaqAYvOFlqYHK-Ozv9qNbx/view?usp=sharing"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hyperlink" Target="https://drive.google.com/file/d/1u45BY04bg-HaqAYvOFlqYHK-Ozv9qNbx/view?usp=sharing"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ru"/>
              <a:t>Импликатура</a:t>
            </a:r>
            <a:endParaRPr/>
          </a:p>
        </p:txBody>
      </p:sp>
      <p:sp>
        <p:nvSpPr>
          <p:cNvPr id="55" name="Google Shape;55;p13"/>
          <p:cNvSpPr txBox="1"/>
          <p:nvPr>
            <p:ph idx="1" type="subTitle"/>
          </p:nvPr>
        </p:nvSpPr>
        <p:spPr>
          <a:xfrm>
            <a:off x="311700" y="2834125"/>
            <a:ext cx="8520600" cy="1045500"/>
          </a:xfrm>
          <a:prstGeom prst="rect">
            <a:avLst/>
          </a:prstGeom>
        </p:spPr>
        <p:txBody>
          <a:bodyPr anchorCtr="0" anchor="t" bIns="91425" lIns="91425" spcFirstLastPara="1" rIns="91425" wrap="square" tIns="91425">
            <a:normAutofit fontScale="77500" lnSpcReduction="20000"/>
          </a:bodyPr>
          <a:lstStyle/>
          <a:p>
            <a:pPr indent="0" lvl="0" marL="0" rtl="0" algn="ctr">
              <a:spcBef>
                <a:spcPts val="0"/>
              </a:spcBef>
              <a:spcAft>
                <a:spcPts val="0"/>
              </a:spcAft>
              <a:buClr>
                <a:schemeClr val="dk1"/>
              </a:buClr>
              <a:buSzPct val="39285"/>
              <a:buFont typeface="Arial"/>
              <a:buNone/>
            </a:pPr>
            <a:r>
              <a:rPr lang="ru"/>
              <a:t>Формальная и экспериментальная прагматика</a:t>
            </a:r>
            <a:endParaRPr/>
          </a:p>
          <a:p>
            <a:pPr indent="0" lvl="0" marL="0" rtl="0" algn="ctr">
              <a:spcBef>
                <a:spcPts val="0"/>
              </a:spcBef>
              <a:spcAft>
                <a:spcPts val="0"/>
              </a:spcAft>
              <a:buClr>
                <a:schemeClr val="dk1"/>
              </a:buClr>
              <a:buSzPct val="39285"/>
              <a:buFont typeface="Arial"/>
              <a:buNone/>
            </a:pPr>
            <a:r>
              <a:t/>
            </a:r>
            <a:endParaRPr/>
          </a:p>
          <a:p>
            <a:pPr indent="0" lvl="0" marL="0" rtl="0" algn="ctr">
              <a:spcBef>
                <a:spcPts val="0"/>
              </a:spcBef>
              <a:spcAft>
                <a:spcPts val="0"/>
              </a:spcAft>
              <a:buClr>
                <a:schemeClr val="dk1"/>
              </a:buClr>
              <a:buSzPct val="39285"/>
              <a:buFont typeface="Arial"/>
              <a:buNone/>
            </a:pPr>
            <a:r>
              <a:rPr lang="ru"/>
              <a:t>Даша Попова</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Максимы Грайса</a:t>
            </a:r>
            <a:endParaRPr/>
          </a:p>
        </p:txBody>
      </p:sp>
      <p:sp>
        <p:nvSpPr>
          <p:cNvPr id="110" name="Google Shape;110;p22"/>
          <p:cNvSpPr txBox="1"/>
          <p:nvPr>
            <p:ph idx="1" type="body"/>
          </p:nvPr>
        </p:nvSpPr>
        <p:spPr>
          <a:xfrm>
            <a:off x="311700" y="1017725"/>
            <a:ext cx="8520600" cy="37959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ru" sz="4920"/>
              <a:t>Максима способа</a:t>
            </a:r>
            <a:endParaRPr b="1" sz="4920"/>
          </a:p>
          <a:p>
            <a:pPr indent="0" lvl="0" marL="0" rtl="0" algn="l">
              <a:spcBef>
                <a:spcPts val="1200"/>
              </a:spcBef>
              <a:spcAft>
                <a:spcPts val="0"/>
              </a:spcAft>
              <a:buNone/>
            </a:pPr>
            <a:r>
              <a:rPr lang="ru" sz="4920"/>
              <a:t>a. Избегай непонятных выражений</a:t>
            </a:r>
            <a:endParaRPr sz="4920"/>
          </a:p>
          <a:p>
            <a:pPr indent="0" lvl="0" marL="0" rtl="0" algn="l">
              <a:spcBef>
                <a:spcPts val="1200"/>
              </a:spcBef>
              <a:spcAft>
                <a:spcPts val="0"/>
              </a:spcAft>
              <a:buNone/>
            </a:pPr>
            <a:r>
              <a:rPr lang="ru" sz="4920"/>
              <a:t>b. Избегай неоднозначности</a:t>
            </a:r>
            <a:endParaRPr sz="4920"/>
          </a:p>
          <a:p>
            <a:pPr indent="0" lvl="0" marL="0" rtl="0" algn="l">
              <a:spcBef>
                <a:spcPts val="1200"/>
              </a:spcBef>
              <a:spcAft>
                <a:spcPts val="0"/>
              </a:spcAft>
              <a:buNone/>
            </a:pPr>
            <a:r>
              <a:rPr lang="ru" sz="4920"/>
              <a:t>c. Будь краток (избегай ненужного многословия)</a:t>
            </a:r>
            <a:endParaRPr sz="4920"/>
          </a:p>
          <a:p>
            <a:pPr indent="0" lvl="0" marL="0" rtl="0" algn="l">
              <a:spcBef>
                <a:spcPts val="1200"/>
              </a:spcBef>
              <a:spcAft>
                <a:spcPts val="0"/>
              </a:spcAft>
              <a:buNone/>
            </a:pPr>
            <a:r>
              <a:rPr lang="ru" sz="4920"/>
              <a:t>d. Будь аккуратен (систематичен)</a:t>
            </a:r>
            <a:endParaRPr sz="4920"/>
          </a:p>
          <a:p>
            <a:pPr indent="0" lvl="0" marL="0" rtl="0" algn="l">
              <a:spcBef>
                <a:spcPts val="1200"/>
              </a:spcBef>
              <a:spcAft>
                <a:spcPts val="0"/>
              </a:spcAft>
              <a:buNone/>
            </a:pPr>
            <a:r>
              <a:rPr b="1" lang="ru" sz="4920"/>
              <a:t>Maxims of Manner</a:t>
            </a:r>
            <a:endParaRPr b="1" sz="4920"/>
          </a:p>
          <a:p>
            <a:pPr indent="0" lvl="0" marL="0" rtl="0" algn="l">
              <a:spcBef>
                <a:spcPts val="1200"/>
              </a:spcBef>
              <a:spcAft>
                <a:spcPts val="0"/>
              </a:spcAft>
              <a:buNone/>
            </a:pPr>
            <a:r>
              <a:rPr lang="ru" sz="4920"/>
              <a:t>Be perspicuous:</a:t>
            </a:r>
            <a:endParaRPr sz="4920"/>
          </a:p>
          <a:p>
            <a:pPr indent="0" lvl="0" marL="0" rtl="0" algn="l">
              <a:spcBef>
                <a:spcPts val="1200"/>
              </a:spcBef>
              <a:spcAft>
                <a:spcPts val="0"/>
              </a:spcAft>
              <a:buNone/>
            </a:pPr>
            <a:r>
              <a:rPr lang="ru" sz="4920"/>
              <a:t>a. Avoid obscurity of expression.</a:t>
            </a:r>
            <a:endParaRPr sz="4920"/>
          </a:p>
          <a:p>
            <a:pPr indent="0" lvl="0" marL="0" rtl="0" algn="l">
              <a:spcBef>
                <a:spcPts val="1200"/>
              </a:spcBef>
              <a:spcAft>
                <a:spcPts val="0"/>
              </a:spcAft>
              <a:buNone/>
            </a:pPr>
            <a:r>
              <a:rPr lang="ru" sz="4920"/>
              <a:t>b. Avoid ambiguity.</a:t>
            </a:r>
            <a:endParaRPr sz="4920"/>
          </a:p>
          <a:p>
            <a:pPr indent="0" lvl="0" marL="0" rtl="0" algn="l">
              <a:spcBef>
                <a:spcPts val="1200"/>
              </a:spcBef>
              <a:spcAft>
                <a:spcPts val="0"/>
              </a:spcAft>
              <a:buNone/>
            </a:pPr>
            <a:r>
              <a:rPr lang="ru" sz="4920"/>
              <a:t>c. Be brief (avoid unnecessary prolixity).</a:t>
            </a:r>
            <a:endParaRPr sz="4920"/>
          </a:p>
          <a:p>
            <a:pPr indent="0" lvl="0" marL="0" rtl="0" algn="l">
              <a:spcBef>
                <a:spcPts val="1200"/>
              </a:spcBef>
              <a:spcAft>
                <a:spcPts val="0"/>
              </a:spcAft>
              <a:buNone/>
            </a:pPr>
            <a:r>
              <a:rPr lang="ru" sz="4920"/>
              <a:t>d. Be orderly.</a:t>
            </a:r>
            <a:endParaRPr sz="4920"/>
          </a:p>
          <a:p>
            <a:pPr indent="0" lvl="0" marL="0" rtl="0" algn="l">
              <a:spcBef>
                <a:spcPts val="1200"/>
              </a:spcBef>
              <a:spcAft>
                <a:spcPts val="0"/>
              </a:spcAft>
              <a:buNone/>
            </a:pPr>
            <a:r>
              <a:t/>
            </a:r>
            <a:endParaRPr sz="4920"/>
          </a:p>
          <a:p>
            <a:pPr indent="0" lvl="0" marL="0" rtl="0" algn="l">
              <a:spcBef>
                <a:spcPts val="1200"/>
              </a:spcBef>
              <a:spcAft>
                <a:spcPts val="0"/>
              </a:spcAft>
              <a:buNone/>
            </a:pPr>
            <a:r>
              <a:t/>
            </a:r>
            <a:endParaRPr b="1" sz="3750"/>
          </a:p>
          <a:p>
            <a:pPr indent="0" lvl="0" marL="0" rtl="0" algn="l">
              <a:spcBef>
                <a:spcPts val="1200"/>
              </a:spcBef>
              <a:spcAft>
                <a:spcPts val="0"/>
              </a:spcAft>
              <a:buNone/>
            </a:pPr>
            <a:r>
              <a:t/>
            </a:r>
            <a:endParaRPr b="1" sz="3750"/>
          </a:p>
          <a:p>
            <a:pPr indent="0" lvl="0" marL="0" rtl="0" algn="l">
              <a:spcBef>
                <a:spcPts val="1200"/>
              </a:spcBef>
              <a:spcAft>
                <a:spcPts val="1200"/>
              </a:spcAft>
              <a:buNone/>
            </a:pPr>
            <a:r>
              <a:t/>
            </a:r>
            <a:endParaRPr sz="375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Максимы Грайса</a:t>
            </a:r>
            <a:endParaRPr/>
          </a:p>
        </p:txBody>
      </p:sp>
      <p:sp>
        <p:nvSpPr>
          <p:cNvPr id="116" name="Google Shape;116;p23"/>
          <p:cNvSpPr txBox="1"/>
          <p:nvPr>
            <p:ph idx="1" type="body"/>
          </p:nvPr>
        </p:nvSpPr>
        <p:spPr>
          <a:xfrm>
            <a:off x="311700" y="1017725"/>
            <a:ext cx="8520600" cy="3795900"/>
          </a:xfrm>
          <a:prstGeom prst="rect">
            <a:avLst/>
          </a:prstGeom>
        </p:spPr>
        <p:txBody>
          <a:bodyPr anchorCtr="0" anchor="t" bIns="91425" lIns="91425" spcFirstLastPara="1" rIns="91425" wrap="square" tIns="91425">
            <a:normAutofit fontScale="32500" lnSpcReduction="20000"/>
          </a:bodyPr>
          <a:lstStyle/>
          <a:p>
            <a:pPr indent="0" lvl="0" marL="0" rtl="0" algn="l">
              <a:spcBef>
                <a:spcPts val="0"/>
              </a:spcBef>
              <a:spcAft>
                <a:spcPts val="0"/>
              </a:spcAft>
              <a:buNone/>
            </a:pPr>
            <a:r>
              <a:rPr lang="ru" sz="4920"/>
              <a:t>Мы не всегда соблюдаем все эти требования, иногда по желанию, а иногда по необходимости. </a:t>
            </a:r>
            <a:endParaRPr sz="4920"/>
          </a:p>
          <a:p>
            <a:pPr indent="0" lvl="0" marL="0" rtl="0" algn="l">
              <a:spcBef>
                <a:spcPts val="1200"/>
              </a:spcBef>
              <a:spcAft>
                <a:spcPts val="0"/>
              </a:spcAft>
              <a:buNone/>
            </a:pPr>
            <a:r>
              <a:rPr lang="ru" sz="4920"/>
              <a:t>Грайс обозначил три варианта несоблюдения:</a:t>
            </a:r>
            <a:endParaRPr sz="4920"/>
          </a:p>
          <a:p>
            <a:pPr indent="0" lvl="0" marL="0" rtl="0" algn="l">
              <a:spcBef>
                <a:spcPts val="1200"/>
              </a:spcBef>
              <a:spcAft>
                <a:spcPts val="0"/>
              </a:spcAft>
              <a:buNone/>
            </a:pPr>
            <a:r>
              <a:rPr lang="ru" sz="4920"/>
              <a:t>i. Могут возникать противоречия (</a:t>
            </a:r>
            <a:r>
              <a:rPr lang="ru" sz="4920"/>
              <a:t>clash</a:t>
            </a:r>
            <a:r>
              <a:rPr lang="ru" sz="4920"/>
              <a:t>) между максимами. </a:t>
            </a:r>
            <a:endParaRPr sz="4920"/>
          </a:p>
          <a:p>
            <a:pPr indent="0" lvl="0" marL="0" rtl="0" algn="l">
              <a:spcBef>
                <a:spcPts val="1200"/>
              </a:spcBef>
              <a:spcAft>
                <a:spcPts val="0"/>
              </a:spcAft>
              <a:buNone/>
            </a:pPr>
            <a:r>
              <a:rPr lang="ru" sz="4920"/>
              <a:t>ii. Мы можем решить не соблюдать (</a:t>
            </a:r>
            <a:r>
              <a:rPr lang="ru" sz="4920"/>
              <a:t>opt-out of</a:t>
            </a:r>
            <a:r>
              <a:rPr lang="ru" sz="4920"/>
              <a:t>) одну или несколько максим. </a:t>
            </a:r>
            <a:endParaRPr sz="4920"/>
          </a:p>
          <a:p>
            <a:pPr indent="0" lvl="0" marL="0" rtl="0" algn="l">
              <a:spcBef>
                <a:spcPts val="1200"/>
              </a:spcBef>
              <a:spcAft>
                <a:spcPts val="0"/>
              </a:spcAft>
              <a:buNone/>
            </a:pPr>
            <a:r>
              <a:rPr lang="ru" sz="4920"/>
              <a:t>iii. Мы можем демонстративно нарушить (</a:t>
            </a:r>
            <a:r>
              <a:rPr lang="ru" sz="4920"/>
              <a:t>flout, “blatantly fail to fulfill”</a:t>
            </a:r>
            <a:r>
              <a:rPr lang="ru" sz="4920"/>
              <a:t>) одну или несколько максим. </a:t>
            </a:r>
            <a:endParaRPr sz="4920"/>
          </a:p>
          <a:p>
            <a:pPr indent="0" lvl="0" marL="0" rtl="0" algn="l">
              <a:spcBef>
                <a:spcPts val="1200"/>
              </a:spcBef>
              <a:spcAft>
                <a:spcPts val="0"/>
              </a:spcAft>
              <a:buNone/>
            </a:pPr>
            <a:r>
              <a:t/>
            </a:r>
            <a:endParaRPr b="1" sz="4920"/>
          </a:p>
          <a:p>
            <a:pPr indent="0" lvl="0" marL="0" rtl="0" algn="l">
              <a:spcBef>
                <a:spcPts val="1200"/>
              </a:spcBef>
              <a:spcAft>
                <a:spcPts val="0"/>
              </a:spcAft>
              <a:buNone/>
            </a:pPr>
            <a:r>
              <a:t/>
            </a:r>
            <a:endParaRPr b="1" sz="3750"/>
          </a:p>
          <a:p>
            <a:pPr indent="0" lvl="0" marL="0" rtl="0" algn="l">
              <a:spcBef>
                <a:spcPts val="1200"/>
              </a:spcBef>
              <a:spcAft>
                <a:spcPts val="0"/>
              </a:spcAft>
              <a:buNone/>
            </a:pPr>
            <a:r>
              <a:t/>
            </a:r>
            <a:endParaRPr b="1" sz="3750"/>
          </a:p>
          <a:p>
            <a:pPr indent="0" lvl="0" marL="0" rtl="0" algn="l">
              <a:spcBef>
                <a:spcPts val="1200"/>
              </a:spcBef>
              <a:spcAft>
                <a:spcPts val="1200"/>
              </a:spcAft>
              <a:buNone/>
            </a:pPr>
            <a:r>
              <a:t/>
            </a:r>
            <a:endParaRPr sz="375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Максимы Грайса</a:t>
            </a:r>
            <a:endParaRPr/>
          </a:p>
        </p:txBody>
      </p:sp>
      <p:sp>
        <p:nvSpPr>
          <p:cNvPr id="122" name="Google Shape;122;p24"/>
          <p:cNvSpPr txBox="1"/>
          <p:nvPr>
            <p:ph idx="1" type="body"/>
          </p:nvPr>
        </p:nvSpPr>
        <p:spPr>
          <a:xfrm>
            <a:off x="311700" y="1017725"/>
            <a:ext cx="8520600" cy="37959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ru" sz="6120"/>
              <a:t>Качество</a:t>
            </a:r>
            <a:endParaRPr b="1" sz="6120"/>
          </a:p>
          <a:p>
            <a:pPr indent="0" lvl="0" marL="0" rtl="0" algn="l">
              <a:spcBef>
                <a:spcPts val="1200"/>
              </a:spcBef>
              <a:spcAft>
                <a:spcPts val="0"/>
              </a:spcAft>
              <a:buNone/>
            </a:pPr>
            <a:r>
              <a:rPr lang="ru" sz="6120"/>
              <a:t>– фундаментальная максима</a:t>
            </a:r>
            <a:endParaRPr sz="6120"/>
          </a:p>
          <a:p>
            <a:pPr indent="0" lvl="0" marL="0" rtl="0" algn="l">
              <a:spcBef>
                <a:spcPts val="1200"/>
              </a:spcBef>
              <a:spcAft>
                <a:spcPts val="0"/>
              </a:spcAft>
              <a:buNone/>
            </a:pPr>
            <a:r>
              <a:rPr lang="ru" sz="6120"/>
              <a:t>– важна не только правдивость, но и доказательства</a:t>
            </a:r>
            <a:endParaRPr sz="6120"/>
          </a:p>
          <a:p>
            <a:pPr indent="0" lvl="0" marL="0" rtl="0" algn="l">
              <a:spcBef>
                <a:spcPts val="1200"/>
              </a:spcBef>
              <a:spcAft>
                <a:spcPts val="0"/>
              </a:spcAft>
              <a:buNone/>
            </a:pPr>
            <a:r>
              <a:rPr lang="ru" sz="6120"/>
              <a:t>– когда сталкивается с другими максимами, обычно выигрывает</a:t>
            </a:r>
            <a:endParaRPr sz="6120"/>
          </a:p>
          <a:p>
            <a:pPr indent="0" lvl="0" marL="0" rtl="0" algn="l">
              <a:spcBef>
                <a:spcPts val="1200"/>
              </a:spcBef>
              <a:spcAft>
                <a:spcPts val="0"/>
              </a:spcAft>
              <a:buNone/>
            </a:pPr>
            <a:r>
              <a:rPr lang="ru" sz="6120"/>
              <a:t>– возможны сценарии несоблюдения – предположим, что…</a:t>
            </a:r>
            <a:endParaRPr sz="6120"/>
          </a:p>
          <a:p>
            <a:pPr indent="0" lvl="0" marL="0" rtl="0" algn="l">
              <a:spcBef>
                <a:spcPts val="1200"/>
              </a:spcBef>
              <a:spcAft>
                <a:spcPts val="0"/>
              </a:spcAft>
              <a:buNone/>
            </a:pPr>
            <a:r>
              <a:rPr lang="ru" sz="6120"/>
              <a:t>– демонстративные нарушения (?):</a:t>
            </a:r>
            <a:endParaRPr sz="6120"/>
          </a:p>
          <a:p>
            <a:pPr indent="-325763" lvl="0" marL="457200" rtl="0" algn="l">
              <a:spcBef>
                <a:spcPts val="1200"/>
              </a:spcBef>
              <a:spcAft>
                <a:spcPts val="0"/>
              </a:spcAft>
              <a:buSzPct val="100000"/>
              <a:buAutoNum type="arabicParenBoth"/>
            </a:pPr>
            <a:r>
              <a:rPr lang="ru" sz="6120"/>
              <a:t>Да, а я Иван Фёдорович Крузенштерн!</a:t>
            </a:r>
            <a:endParaRPr sz="6120"/>
          </a:p>
          <a:p>
            <a:pPr indent="-325763" lvl="0" marL="457200" rtl="0" algn="l">
              <a:spcBef>
                <a:spcPts val="0"/>
              </a:spcBef>
              <a:spcAft>
                <a:spcPts val="0"/>
              </a:spcAft>
              <a:buSzPct val="100000"/>
              <a:buAutoNum type="arabicParenBoth"/>
            </a:pPr>
            <a:r>
              <a:rPr lang="ru" sz="6120"/>
              <a:t>Эта пара длилась целую вечность.</a:t>
            </a:r>
            <a:endParaRPr sz="6120"/>
          </a:p>
          <a:p>
            <a:pPr indent="-325763" lvl="0" marL="457200" rtl="0" algn="l">
              <a:spcBef>
                <a:spcPts val="0"/>
              </a:spcBef>
              <a:spcAft>
                <a:spcPts val="0"/>
              </a:spcAft>
              <a:buSzPct val="100000"/>
              <a:buAutoNum type="arabicParenBoth"/>
            </a:pPr>
            <a:r>
              <a:rPr lang="ru" sz="6120"/>
              <a:t>Он – молоток!</a:t>
            </a:r>
            <a:endParaRPr sz="6120"/>
          </a:p>
          <a:p>
            <a:pPr indent="-325763" lvl="0" marL="457200" rtl="0" algn="l">
              <a:spcBef>
                <a:spcPts val="0"/>
              </a:spcBef>
              <a:spcAft>
                <a:spcPts val="0"/>
              </a:spcAft>
              <a:buSzPct val="100000"/>
              <a:buAutoNum type="arabicParenBoth"/>
            </a:pPr>
            <a:r>
              <a:rPr lang="ru" sz="6120"/>
              <a:t>Просто чудесно! (сарказм)</a:t>
            </a:r>
            <a:endParaRPr sz="6120"/>
          </a:p>
          <a:p>
            <a:pPr indent="-325763" lvl="0" marL="457200" rtl="0" algn="l">
              <a:spcBef>
                <a:spcPts val="0"/>
              </a:spcBef>
              <a:spcAft>
                <a:spcPts val="0"/>
              </a:spcAft>
              <a:buSzPct val="100000"/>
              <a:buAutoNum type="arabicParenBoth"/>
            </a:pPr>
            <a:r>
              <a:rPr lang="ru" sz="6120"/>
              <a:t>Ты – Нобелевский лауреат, в твоих мечтах!</a:t>
            </a:r>
            <a:endParaRPr sz="6120"/>
          </a:p>
          <a:p>
            <a:pPr indent="0" lvl="0" marL="0" rtl="0" algn="l">
              <a:spcBef>
                <a:spcPts val="1200"/>
              </a:spcBef>
              <a:spcAft>
                <a:spcPts val="0"/>
              </a:spcAft>
              <a:buNone/>
            </a:pPr>
            <a:r>
              <a:t/>
            </a:r>
            <a:endParaRPr sz="4920"/>
          </a:p>
          <a:p>
            <a:pPr indent="0" lvl="0" marL="0" rtl="0" algn="l">
              <a:spcBef>
                <a:spcPts val="1200"/>
              </a:spcBef>
              <a:spcAft>
                <a:spcPts val="0"/>
              </a:spcAft>
              <a:buNone/>
            </a:pPr>
            <a:r>
              <a:t/>
            </a:r>
            <a:endParaRPr b="1" sz="3750"/>
          </a:p>
          <a:p>
            <a:pPr indent="0" lvl="0" marL="0" rtl="0" algn="l">
              <a:spcBef>
                <a:spcPts val="1200"/>
              </a:spcBef>
              <a:spcAft>
                <a:spcPts val="0"/>
              </a:spcAft>
              <a:buNone/>
            </a:pPr>
            <a:r>
              <a:t/>
            </a:r>
            <a:endParaRPr b="1" sz="3750"/>
          </a:p>
          <a:p>
            <a:pPr indent="0" lvl="0" marL="0" rtl="0" algn="l">
              <a:spcBef>
                <a:spcPts val="1200"/>
              </a:spcBef>
              <a:spcAft>
                <a:spcPts val="1200"/>
              </a:spcAft>
              <a:buNone/>
            </a:pPr>
            <a:r>
              <a:t/>
            </a:r>
            <a:endParaRPr sz="375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Максимы Грайса</a:t>
            </a:r>
            <a:endParaRPr/>
          </a:p>
        </p:txBody>
      </p:sp>
      <p:sp>
        <p:nvSpPr>
          <p:cNvPr id="128" name="Google Shape;128;p25"/>
          <p:cNvSpPr txBox="1"/>
          <p:nvPr>
            <p:ph idx="1" type="body"/>
          </p:nvPr>
        </p:nvSpPr>
        <p:spPr>
          <a:xfrm>
            <a:off x="311700" y="1017725"/>
            <a:ext cx="8520600" cy="37959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ru" sz="5600"/>
              <a:t>Максима (максимы) количества</a:t>
            </a:r>
            <a:endParaRPr b="1" sz="5600"/>
          </a:p>
          <a:p>
            <a:pPr indent="0" lvl="0" marL="0" rtl="0" algn="l">
              <a:spcBef>
                <a:spcPts val="1200"/>
              </a:spcBef>
              <a:spcAft>
                <a:spcPts val="0"/>
              </a:spcAft>
              <a:buNone/>
            </a:pPr>
            <a:r>
              <a:rPr lang="ru" sz="5600"/>
              <a:t>a. Твое высказывание должно содержать не меньше информации, чем требуется (для выполнения текущих целей диалога)</a:t>
            </a:r>
            <a:endParaRPr sz="5600"/>
          </a:p>
          <a:p>
            <a:pPr indent="0" lvl="0" marL="0" rtl="0" algn="l">
              <a:spcBef>
                <a:spcPts val="1200"/>
              </a:spcBef>
              <a:spcAft>
                <a:spcPts val="0"/>
              </a:spcAft>
              <a:buNone/>
            </a:pPr>
            <a:r>
              <a:rPr lang="ru" sz="5600"/>
              <a:t>b. Твое высказывание не должно содержать больше информации, чем требуется</a:t>
            </a:r>
            <a:endParaRPr sz="5600"/>
          </a:p>
          <a:p>
            <a:pPr indent="0" lvl="0" marL="0" rtl="0" algn="l">
              <a:spcBef>
                <a:spcPts val="1200"/>
              </a:spcBef>
              <a:spcAft>
                <a:spcPts val="0"/>
              </a:spcAft>
              <a:buNone/>
            </a:pPr>
            <a:r>
              <a:rPr lang="ru" sz="5600"/>
              <a:t>– тонкий баланс между a и b</a:t>
            </a:r>
            <a:endParaRPr sz="5600"/>
          </a:p>
          <a:p>
            <a:pPr indent="0" lvl="0" marL="0" rtl="0" algn="l">
              <a:spcBef>
                <a:spcPts val="1200"/>
              </a:spcBef>
              <a:spcAft>
                <a:spcPts val="0"/>
              </a:spcAft>
              <a:buNone/>
            </a:pPr>
            <a:r>
              <a:rPr lang="ru" sz="5600"/>
              <a:t>– b пересекается с релевантностью</a:t>
            </a:r>
            <a:endParaRPr sz="5600"/>
          </a:p>
          <a:p>
            <a:pPr indent="0" lvl="0" marL="0" rtl="0" algn="l">
              <a:spcBef>
                <a:spcPts val="1200"/>
              </a:spcBef>
              <a:spcAft>
                <a:spcPts val="0"/>
              </a:spcAft>
              <a:buNone/>
            </a:pPr>
            <a:r>
              <a:rPr lang="ru" sz="5600"/>
              <a:t>– информативность не зависит от длины сообщения, длина регулируется максимой способа</a:t>
            </a:r>
            <a:endParaRPr sz="5600"/>
          </a:p>
          <a:p>
            <a:pPr indent="0" lvl="0" marL="0" rtl="0" algn="l">
              <a:spcBef>
                <a:spcPts val="1200"/>
              </a:spcBef>
              <a:spcAft>
                <a:spcPts val="0"/>
              </a:spcAft>
              <a:buNone/>
            </a:pPr>
            <a:r>
              <a:rPr lang="ru" sz="5600"/>
              <a:t>– столкновение количества и качества</a:t>
            </a:r>
            <a:endParaRPr sz="5600"/>
          </a:p>
          <a:p>
            <a:pPr indent="0" lvl="0" marL="0" rtl="0" algn="l">
              <a:spcBef>
                <a:spcPts val="1200"/>
              </a:spcBef>
              <a:spcAft>
                <a:spcPts val="0"/>
              </a:spcAft>
              <a:buNone/>
            </a:pPr>
            <a:r>
              <a:rPr lang="ru" sz="5600"/>
              <a:t>– столкновение количества и вежливости</a:t>
            </a:r>
            <a:endParaRPr sz="5600"/>
          </a:p>
          <a:p>
            <a:pPr indent="0" lvl="0" marL="0" rtl="0" algn="l">
              <a:spcBef>
                <a:spcPts val="1200"/>
              </a:spcBef>
              <a:spcAft>
                <a:spcPts val="0"/>
              </a:spcAft>
              <a:buNone/>
            </a:pPr>
            <a:r>
              <a:rPr lang="ru" sz="5600"/>
              <a:t>– сценарий несоблюдения: без комментариев, были допущены ошибки</a:t>
            </a:r>
            <a:endParaRPr sz="5600"/>
          </a:p>
          <a:p>
            <a:pPr indent="0" lvl="0" marL="0" rtl="0" algn="l">
              <a:spcBef>
                <a:spcPts val="1200"/>
              </a:spcBef>
              <a:spcAft>
                <a:spcPts val="0"/>
              </a:spcAft>
              <a:buNone/>
            </a:pPr>
            <a:r>
              <a:rPr lang="ru" sz="5600"/>
              <a:t>– сценарии нарушения: по Грайсу, тавтологии, например, Boys will be boys.</a:t>
            </a:r>
            <a:endParaRPr sz="5600"/>
          </a:p>
          <a:p>
            <a:pPr indent="0" lvl="0" marL="0" rtl="0" algn="l">
              <a:spcBef>
                <a:spcPts val="1200"/>
              </a:spcBef>
              <a:spcAft>
                <a:spcPts val="0"/>
              </a:spcAft>
              <a:buNone/>
            </a:pPr>
            <a:r>
              <a:t/>
            </a:r>
            <a:endParaRPr sz="6120"/>
          </a:p>
          <a:p>
            <a:pPr indent="0" lvl="0" marL="0" rtl="0" algn="l">
              <a:spcBef>
                <a:spcPts val="1200"/>
              </a:spcBef>
              <a:spcAft>
                <a:spcPts val="0"/>
              </a:spcAft>
              <a:buNone/>
            </a:pPr>
            <a:r>
              <a:t/>
            </a:r>
            <a:endParaRPr sz="4920"/>
          </a:p>
          <a:p>
            <a:pPr indent="0" lvl="0" marL="0" rtl="0" algn="l">
              <a:spcBef>
                <a:spcPts val="1200"/>
              </a:spcBef>
              <a:spcAft>
                <a:spcPts val="0"/>
              </a:spcAft>
              <a:buNone/>
            </a:pPr>
            <a:r>
              <a:t/>
            </a:r>
            <a:endParaRPr b="1" sz="3750"/>
          </a:p>
          <a:p>
            <a:pPr indent="0" lvl="0" marL="0" rtl="0" algn="l">
              <a:spcBef>
                <a:spcPts val="1200"/>
              </a:spcBef>
              <a:spcAft>
                <a:spcPts val="0"/>
              </a:spcAft>
              <a:buNone/>
            </a:pPr>
            <a:r>
              <a:t/>
            </a:r>
            <a:endParaRPr b="1" sz="3750"/>
          </a:p>
          <a:p>
            <a:pPr indent="0" lvl="0" marL="0" rtl="0" algn="l">
              <a:spcBef>
                <a:spcPts val="1200"/>
              </a:spcBef>
              <a:spcAft>
                <a:spcPts val="1200"/>
              </a:spcAft>
              <a:buNone/>
            </a:pPr>
            <a:r>
              <a:t/>
            </a:r>
            <a:endParaRPr sz="375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189125"/>
            <a:ext cx="8520600" cy="403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Максимы Грайса</a:t>
            </a:r>
            <a:endParaRPr/>
          </a:p>
        </p:txBody>
      </p:sp>
      <p:sp>
        <p:nvSpPr>
          <p:cNvPr id="134" name="Google Shape;134;p26"/>
          <p:cNvSpPr txBox="1"/>
          <p:nvPr>
            <p:ph idx="1" type="body"/>
          </p:nvPr>
        </p:nvSpPr>
        <p:spPr>
          <a:xfrm>
            <a:off x="311700" y="1169400"/>
            <a:ext cx="8520600" cy="38751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ru" sz="5600"/>
              <a:t>Максима релевантности</a:t>
            </a:r>
            <a:endParaRPr b="1" sz="5600"/>
          </a:p>
          <a:p>
            <a:pPr indent="0" lvl="0" marL="0" rtl="0" algn="l">
              <a:spcBef>
                <a:spcPts val="1200"/>
              </a:spcBef>
              <a:spcAft>
                <a:spcPts val="0"/>
              </a:spcAft>
              <a:buNone/>
            </a:pPr>
            <a:r>
              <a:rPr lang="ru" sz="5600"/>
              <a:t>– релевантность чему?</a:t>
            </a:r>
            <a:endParaRPr sz="5600"/>
          </a:p>
          <a:p>
            <a:pPr indent="0" lvl="0" marL="0" rtl="0" algn="l">
              <a:spcBef>
                <a:spcPts val="1200"/>
              </a:spcBef>
              <a:spcAft>
                <a:spcPts val="0"/>
              </a:spcAft>
              <a:buNone/>
            </a:pPr>
            <a:r>
              <a:rPr lang="ru" sz="5600"/>
              <a:t>– обсуждаемому вопросу (Ginzburg 1996; Roberts 1996; Beaver &amp; Clark 2008)</a:t>
            </a:r>
            <a:endParaRPr sz="5600"/>
          </a:p>
          <a:p>
            <a:pPr indent="0" lvl="0" marL="0" rtl="0" algn="l">
              <a:spcBef>
                <a:spcPts val="1200"/>
              </a:spcBef>
              <a:spcAft>
                <a:spcPts val="0"/>
              </a:spcAft>
              <a:buNone/>
            </a:pPr>
            <a:r>
              <a:rPr lang="ru" sz="5600"/>
              <a:t>– фундаментальное требование: даже если вы не соблюдаете его, слушающий будет думать, что вы его соблюдаете, будет пытаться притянуть то, что вы говорите к обсуждаемому вопросу</a:t>
            </a:r>
            <a:endParaRPr sz="5600"/>
          </a:p>
          <a:p>
            <a:pPr indent="0" lvl="0" marL="0" rtl="0" algn="l">
              <a:spcBef>
                <a:spcPts val="1200"/>
              </a:spcBef>
              <a:spcAft>
                <a:spcPts val="0"/>
              </a:spcAft>
              <a:buNone/>
            </a:pPr>
            <a:r>
              <a:rPr lang="ru" sz="5600"/>
              <a:t>– пересекается с количеством</a:t>
            </a:r>
            <a:endParaRPr sz="5600"/>
          </a:p>
          <a:p>
            <a:pPr indent="0" lvl="0" marL="0" rtl="0" algn="l">
              <a:spcBef>
                <a:spcPts val="1200"/>
              </a:spcBef>
              <a:spcAft>
                <a:spcPts val="0"/>
              </a:spcAft>
              <a:buNone/>
            </a:pPr>
            <a:r>
              <a:t/>
            </a:r>
            <a:endParaRPr sz="5600"/>
          </a:p>
          <a:p>
            <a:pPr indent="0" lvl="0" marL="0" rtl="0" algn="l">
              <a:spcBef>
                <a:spcPts val="1200"/>
              </a:spcBef>
              <a:spcAft>
                <a:spcPts val="0"/>
              </a:spcAft>
              <a:buNone/>
            </a:pPr>
            <a:r>
              <a:t/>
            </a:r>
            <a:endParaRPr sz="5600"/>
          </a:p>
          <a:p>
            <a:pPr indent="0" lvl="0" marL="0" rtl="0" algn="l">
              <a:spcBef>
                <a:spcPts val="1200"/>
              </a:spcBef>
              <a:spcAft>
                <a:spcPts val="0"/>
              </a:spcAft>
              <a:buNone/>
            </a:pPr>
            <a:r>
              <a:t/>
            </a:r>
            <a:endParaRPr sz="6120"/>
          </a:p>
          <a:p>
            <a:pPr indent="0" lvl="0" marL="0" rtl="0" algn="l">
              <a:spcBef>
                <a:spcPts val="1200"/>
              </a:spcBef>
              <a:spcAft>
                <a:spcPts val="0"/>
              </a:spcAft>
              <a:buNone/>
            </a:pPr>
            <a:r>
              <a:t/>
            </a:r>
            <a:endParaRPr sz="4920"/>
          </a:p>
          <a:p>
            <a:pPr indent="0" lvl="0" marL="0" rtl="0" algn="l">
              <a:spcBef>
                <a:spcPts val="1200"/>
              </a:spcBef>
              <a:spcAft>
                <a:spcPts val="0"/>
              </a:spcAft>
              <a:buNone/>
            </a:pPr>
            <a:r>
              <a:t/>
            </a:r>
            <a:endParaRPr b="1" sz="3750"/>
          </a:p>
          <a:p>
            <a:pPr indent="0" lvl="0" marL="0" rtl="0" algn="l">
              <a:spcBef>
                <a:spcPts val="1200"/>
              </a:spcBef>
              <a:spcAft>
                <a:spcPts val="0"/>
              </a:spcAft>
              <a:buNone/>
            </a:pPr>
            <a:r>
              <a:t/>
            </a:r>
            <a:endParaRPr b="1" sz="3750"/>
          </a:p>
          <a:p>
            <a:pPr indent="0" lvl="0" marL="0" rtl="0" algn="l">
              <a:spcBef>
                <a:spcPts val="1200"/>
              </a:spcBef>
              <a:spcAft>
                <a:spcPts val="1200"/>
              </a:spcAft>
              <a:buNone/>
            </a:pPr>
            <a:r>
              <a:t/>
            </a:r>
            <a:endParaRPr sz="375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7"/>
          <p:cNvSpPr txBox="1"/>
          <p:nvPr>
            <p:ph type="title"/>
          </p:nvPr>
        </p:nvSpPr>
        <p:spPr>
          <a:xfrm>
            <a:off x="311700" y="189125"/>
            <a:ext cx="8520600" cy="403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Максимы Грайса</a:t>
            </a:r>
            <a:endParaRPr/>
          </a:p>
        </p:txBody>
      </p:sp>
      <p:sp>
        <p:nvSpPr>
          <p:cNvPr id="140" name="Google Shape;140;p27"/>
          <p:cNvSpPr txBox="1"/>
          <p:nvPr>
            <p:ph idx="1" type="body"/>
          </p:nvPr>
        </p:nvSpPr>
        <p:spPr>
          <a:xfrm>
            <a:off x="311700" y="661975"/>
            <a:ext cx="8520600" cy="4382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ru" sz="5600"/>
              <a:t>Максима релевантности</a:t>
            </a:r>
            <a:endParaRPr b="1" sz="5600"/>
          </a:p>
          <a:p>
            <a:pPr indent="0" lvl="0" marL="0" rtl="0" algn="l">
              <a:spcBef>
                <a:spcPts val="1200"/>
              </a:spcBef>
              <a:spcAft>
                <a:spcPts val="0"/>
              </a:spcAft>
              <a:buNone/>
            </a:pPr>
            <a:r>
              <a:rPr lang="ru" sz="5600"/>
              <a:t>– конфликт релевантности и качества:</a:t>
            </a:r>
            <a:endParaRPr sz="5600"/>
          </a:p>
          <a:p>
            <a:pPr indent="0" lvl="0" marL="0" rtl="0" algn="l">
              <a:spcBef>
                <a:spcPts val="1200"/>
              </a:spcBef>
              <a:spcAft>
                <a:spcPts val="0"/>
              </a:spcAft>
              <a:buNone/>
            </a:pPr>
            <a:r>
              <a:rPr lang="ru" sz="5600"/>
              <a:t>Source: The detective show Monk, ‘Mr. Monk goes to the Carnival’</a:t>
            </a:r>
            <a:endParaRPr sz="5600"/>
          </a:p>
          <a:p>
            <a:pPr indent="0" lvl="0" marL="0" rtl="0" algn="l">
              <a:spcBef>
                <a:spcPts val="1200"/>
              </a:spcBef>
              <a:spcAft>
                <a:spcPts val="0"/>
              </a:spcAft>
              <a:buNone/>
            </a:pPr>
            <a:r>
              <a:rPr lang="ru" sz="5600"/>
              <a:t>Context: The subject is whether Mr. Monk, who earlier had a nervous breakdown, is ready to be put back on the police force. Stottlemeyer is Monk’s friend and former captain.</a:t>
            </a:r>
            <a:endParaRPr sz="5600"/>
          </a:p>
          <a:p>
            <a:pPr indent="0" lvl="0" marL="0" rtl="0" algn="l">
              <a:spcBef>
                <a:spcPts val="1200"/>
              </a:spcBef>
              <a:spcAft>
                <a:spcPts val="0"/>
              </a:spcAft>
              <a:buNone/>
            </a:pPr>
            <a:r>
              <a:rPr lang="ru" sz="5600"/>
              <a:t>Commission member Is Mr. Monk ready to be put back on the force?</a:t>
            </a:r>
            <a:endParaRPr sz="5600"/>
          </a:p>
          <a:p>
            <a:pPr indent="0" lvl="0" marL="0" rtl="0" algn="l">
              <a:spcBef>
                <a:spcPts val="1200"/>
              </a:spcBef>
              <a:spcAft>
                <a:spcPts val="0"/>
              </a:spcAft>
              <a:buNone/>
            </a:pPr>
            <a:r>
              <a:rPr lang="ru" sz="5600"/>
              <a:t>Stottlemeyer Mr. Monk has excellent instincts.</a:t>
            </a:r>
            <a:endParaRPr sz="5600"/>
          </a:p>
          <a:p>
            <a:pPr indent="0" lvl="0" marL="0" rtl="0" algn="l">
              <a:spcBef>
                <a:spcPts val="1200"/>
              </a:spcBef>
              <a:spcAft>
                <a:spcPts val="0"/>
              </a:spcAft>
              <a:buNone/>
            </a:pPr>
            <a:r>
              <a:rPr lang="ru" sz="5600"/>
              <a:t>Commission member Yes, but is he ready to be reinstated?</a:t>
            </a:r>
            <a:endParaRPr sz="5600"/>
          </a:p>
          <a:p>
            <a:pPr indent="0" lvl="0" marL="0" rtl="0" algn="l">
              <a:spcBef>
                <a:spcPts val="1200"/>
              </a:spcBef>
              <a:spcAft>
                <a:spcPts val="0"/>
              </a:spcAft>
              <a:buNone/>
            </a:pPr>
            <a:r>
              <a:rPr lang="ru" sz="5600"/>
              <a:t>Stottlemeyer He is an excellent investigator.</a:t>
            </a:r>
            <a:endParaRPr sz="5600"/>
          </a:p>
          <a:p>
            <a:pPr indent="0" lvl="0" marL="0" rtl="0" algn="l">
              <a:spcBef>
                <a:spcPts val="1200"/>
              </a:spcBef>
              <a:spcAft>
                <a:spcPts val="0"/>
              </a:spcAft>
              <a:buNone/>
            </a:pPr>
            <a:r>
              <a:rPr lang="ru" sz="5600"/>
              <a:t>Commission member Captain, please. . .</a:t>
            </a:r>
            <a:endParaRPr sz="5600"/>
          </a:p>
          <a:p>
            <a:pPr indent="0" lvl="0" marL="0" rtl="0" algn="l">
              <a:spcBef>
                <a:spcPts val="1200"/>
              </a:spcBef>
              <a:spcAft>
                <a:spcPts val="0"/>
              </a:spcAft>
              <a:buNone/>
            </a:pPr>
            <a:r>
              <a:t/>
            </a:r>
            <a:endParaRPr sz="5600"/>
          </a:p>
          <a:p>
            <a:pPr indent="0" lvl="0" marL="0" rtl="0" algn="l">
              <a:spcBef>
                <a:spcPts val="1200"/>
              </a:spcBef>
              <a:spcAft>
                <a:spcPts val="0"/>
              </a:spcAft>
              <a:buNone/>
            </a:pPr>
            <a:r>
              <a:t/>
            </a:r>
            <a:endParaRPr sz="5600"/>
          </a:p>
          <a:p>
            <a:pPr indent="0" lvl="0" marL="0" rtl="0" algn="l">
              <a:spcBef>
                <a:spcPts val="1200"/>
              </a:spcBef>
              <a:spcAft>
                <a:spcPts val="0"/>
              </a:spcAft>
              <a:buNone/>
            </a:pPr>
            <a:r>
              <a:t/>
            </a:r>
            <a:endParaRPr sz="6120"/>
          </a:p>
          <a:p>
            <a:pPr indent="0" lvl="0" marL="0" rtl="0" algn="l">
              <a:spcBef>
                <a:spcPts val="1200"/>
              </a:spcBef>
              <a:spcAft>
                <a:spcPts val="0"/>
              </a:spcAft>
              <a:buNone/>
            </a:pPr>
            <a:r>
              <a:t/>
            </a:r>
            <a:endParaRPr sz="4920"/>
          </a:p>
          <a:p>
            <a:pPr indent="0" lvl="0" marL="0" rtl="0" algn="l">
              <a:spcBef>
                <a:spcPts val="1200"/>
              </a:spcBef>
              <a:spcAft>
                <a:spcPts val="0"/>
              </a:spcAft>
              <a:buNone/>
            </a:pPr>
            <a:r>
              <a:t/>
            </a:r>
            <a:endParaRPr b="1" sz="3750"/>
          </a:p>
          <a:p>
            <a:pPr indent="0" lvl="0" marL="0" rtl="0" algn="l">
              <a:spcBef>
                <a:spcPts val="1200"/>
              </a:spcBef>
              <a:spcAft>
                <a:spcPts val="0"/>
              </a:spcAft>
              <a:buNone/>
            </a:pPr>
            <a:r>
              <a:t/>
            </a:r>
            <a:endParaRPr b="1" sz="3750"/>
          </a:p>
          <a:p>
            <a:pPr indent="0" lvl="0" marL="0" rtl="0" algn="l">
              <a:spcBef>
                <a:spcPts val="1200"/>
              </a:spcBef>
              <a:spcAft>
                <a:spcPts val="1200"/>
              </a:spcAft>
              <a:buNone/>
            </a:pPr>
            <a:r>
              <a:t/>
            </a:r>
            <a:endParaRPr sz="375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311700" y="189125"/>
            <a:ext cx="8520600" cy="403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Максимы Грайса</a:t>
            </a:r>
            <a:endParaRPr/>
          </a:p>
        </p:txBody>
      </p:sp>
      <p:sp>
        <p:nvSpPr>
          <p:cNvPr id="146" name="Google Shape;146;p28"/>
          <p:cNvSpPr txBox="1"/>
          <p:nvPr>
            <p:ph idx="1" type="body"/>
          </p:nvPr>
        </p:nvSpPr>
        <p:spPr>
          <a:xfrm>
            <a:off x="311700" y="661975"/>
            <a:ext cx="8520600" cy="4382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ru" sz="5600"/>
              <a:t>Максима релевантности</a:t>
            </a:r>
            <a:endParaRPr b="1" sz="5600"/>
          </a:p>
          <a:p>
            <a:pPr indent="0" lvl="0" marL="0" rtl="0" algn="l">
              <a:spcBef>
                <a:spcPts val="1200"/>
              </a:spcBef>
              <a:spcAft>
                <a:spcPts val="0"/>
              </a:spcAft>
              <a:buNone/>
            </a:pPr>
            <a:r>
              <a:rPr lang="ru" sz="5600"/>
              <a:t>– сценарий несоблюдения максимы:</a:t>
            </a:r>
            <a:endParaRPr sz="5600"/>
          </a:p>
          <a:p>
            <a:pPr indent="0" lvl="0" marL="0" rtl="0" algn="l">
              <a:spcBef>
                <a:spcPts val="1200"/>
              </a:spcBef>
              <a:spcAft>
                <a:spcPts val="0"/>
              </a:spcAft>
              <a:buNone/>
            </a:pPr>
            <a:r>
              <a:rPr lang="ru" sz="5600"/>
              <a:t>A: Как собрать этот </a:t>
            </a:r>
            <a:r>
              <a:rPr lang="ru" sz="5600"/>
              <a:t>комод</a:t>
            </a:r>
            <a:r>
              <a:rPr lang="ru" sz="5600"/>
              <a:t>?</a:t>
            </a:r>
            <a:endParaRPr sz="5600"/>
          </a:p>
          <a:p>
            <a:pPr indent="0" lvl="0" marL="0" rtl="0" algn="l">
              <a:spcBef>
                <a:spcPts val="1200"/>
              </a:spcBef>
              <a:spcAft>
                <a:spcPts val="0"/>
              </a:spcAft>
              <a:buNone/>
            </a:pPr>
            <a:r>
              <a:rPr lang="ru" sz="5600"/>
              <a:t>B: Очень осторожно.</a:t>
            </a:r>
            <a:endParaRPr sz="5600"/>
          </a:p>
          <a:p>
            <a:pPr indent="0" lvl="0" marL="0" rtl="0" algn="l">
              <a:spcBef>
                <a:spcPts val="1200"/>
              </a:spcBef>
              <a:spcAft>
                <a:spcPts val="0"/>
              </a:spcAft>
              <a:buNone/>
            </a:pPr>
            <a:r>
              <a:t/>
            </a:r>
            <a:endParaRPr sz="5600"/>
          </a:p>
          <a:p>
            <a:pPr indent="0" lvl="0" marL="0" rtl="0" algn="l">
              <a:spcBef>
                <a:spcPts val="1200"/>
              </a:spcBef>
              <a:spcAft>
                <a:spcPts val="0"/>
              </a:spcAft>
              <a:buNone/>
            </a:pPr>
            <a:r>
              <a:rPr lang="ru" sz="5600"/>
              <a:t>– сценарий нарушения релевантности:</a:t>
            </a:r>
            <a:endParaRPr sz="5600"/>
          </a:p>
          <a:p>
            <a:pPr indent="0" lvl="0" marL="0" rtl="0" algn="l">
              <a:spcBef>
                <a:spcPts val="1200"/>
              </a:spcBef>
              <a:spcAft>
                <a:spcPts val="0"/>
              </a:spcAft>
              <a:buNone/>
            </a:pPr>
            <a:r>
              <a:rPr lang="ru" sz="5600"/>
              <a:t>“Suppose that A and B are talking about a mutual friend, C, who is now working in a bank. A asks B how C is getting on in his job, and B replies, Oh quite well, I think; he likes his colleagues, and he hasn’t been to prison yet.” (from ‘Logic and conversation’)</a:t>
            </a:r>
            <a:endParaRPr sz="5600"/>
          </a:p>
          <a:p>
            <a:pPr indent="0" lvl="0" marL="0" rtl="0" algn="l">
              <a:spcBef>
                <a:spcPts val="1200"/>
              </a:spcBef>
              <a:spcAft>
                <a:spcPts val="0"/>
              </a:spcAft>
              <a:buNone/>
            </a:pPr>
            <a:r>
              <a:t/>
            </a:r>
            <a:endParaRPr sz="5600"/>
          </a:p>
          <a:p>
            <a:pPr indent="0" lvl="0" marL="0" rtl="0" algn="l">
              <a:spcBef>
                <a:spcPts val="1200"/>
              </a:spcBef>
              <a:spcAft>
                <a:spcPts val="0"/>
              </a:spcAft>
              <a:buNone/>
            </a:pPr>
            <a:r>
              <a:t/>
            </a:r>
            <a:endParaRPr sz="5600"/>
          </a:p>
          <a:p>
            <a:pPr indent="0" lvl="0" marL="0" rtl="0" algn="l">
              <a:spcBef>
                <a:spcPts val="1200"/>
              </a:spcBef>
              <a:spcAft>
                <a:spcPts val="0"/>
              </a:spcAft>
              <a:buNone/>
            </a:pPr>
            <a:r>
              <a:t/>
            </a:r>
            <a:endParaRPr sz="5600"/>
          </a:p>
          <a:p>
            <a:pPr indent="0" lvl="0" marL="0" rtl="0" algn="l">
              <a:spcBef>
                <a:spcPts val="1200"/>
              </a:spcBef>
              <a:spcAft>
                <a:spcPts val="0"/>
              </a:spcAft>
              <a:buNone/>
            </a:pPr>
            <a:r>
              <a:t/>
            </a:r>
            <a:endParaRPr sz="6120"/>
          </a:p>
          <a:p>
            <a:pPr indent="0" lvl="0" marL="0" rtl="0" algn="l">
              <a:spcBef>
                <a:spcPts val="1200"/>
              </a:spcBef>
              <a:spcAft>
                <a:spcPts val="0"/>
              </a:spcAft>
              <a:buNone/>
            </a:pPr>
            <a:r>
              <a:t/>
            </a:r>
            <a:endParaRPr sz="4920"/>
          </a:p>
          <a:p>
            <a:pPr indent="0" lvl="0" marL="0" rtl="0" algn="l">
              <a:spcBef>
                <a:spcPts val="1200"/>
              </a:spcBef>
              <a:spcAft>
                <a:spcPts val="0"/>
              </a:spcAft>
              <a:buNone/>
            </a:pPr>
            <a:r>
              <a:t/>
            </a:r>
            <a:endParaRPr b="1" sz="3750"/>
          </a:p>
          <a:p>
            <a:pPr indent="0" lvl="0" marL="0" rtl="0" algn="l">
              <a:spcBef>
                <a:spcPts val="1200"/>
              </a:spcBef>
              <a:spcAft>
                <a:spcPts val="0"/>
              </a:spcAft>
              <a:buNone/>
            </a:pPr>
            <a:r>
              <a:t/>
            </a:r>
            <a:endParaRPr b="1" sz="3750"/>
          </a:p>
          <a:p>
            <a:pPr indent="0" lvl="0" marL="0" rtl="0" algn="l">
              <a:spcBef>
                <a:spcPts val="1200"/>
              </a:spcBef>
              <a:spcAft>
                <a:spcPts val="1200"/>
              </a:spcAft>
              <a:buNone/>
            </a:pPr>
            <a:r>
              <a:t/>
            </a:r>
            <a:endParaRPr sz="375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9"/>
          <p:cNvSpPr txBox="1"/>
          <p:nvPr>
            <p:ph type="title"/>
          </p:nvPr>
        </p:nvSpPr>
        <p:spPr>
          <a:xfrm>
            <a:off x="311700" y="189125"/>
            <a:ext cx="8520600" cy="403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Максимы Грайса</a:t>
            </a:r>
            <a:endParaRPr/>
          </a:p>
        </p:txBody>
      </p:sp>
      <p:sp>
        <p:nvSpPr>
          <p:cNvPr id="152" name="Google Shape;152;p29"/>
          <p:cNvSpPr txBox="1"/>
          <p:nvPr>
            <p:ph idx="1" type="body"/>
          </p:nvPr>
        </p:nvSpPr>
        <p:spPr>
          <a:xfrm>
            <a:off x="311700" y="661975"/>
            <a:ext cx="8520600" cy="4382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ru" sz="5600"/>
              <a:t>Максима способа</a:t>
            </a:r>
            <a:endParaRPr b="1" sz="5600"/>
          </a:p>
          <a:p>
            <a:pPr indent="0" lvl="0" marL="0" rtl="0" algn="l">
              <a:spcBef>
                <a:spcPts val="1200"/>
              </a:spcBef>
              <a:spcAft>
                <a:spcPts val="0"/>
              </a:spcAft>
              <a:buNone/>
            </a:pPr>
            <a:r>
              <a:rPr lang="ru" sz="5600"/>
              <a:t>– противоречия между подмаксимами: короткие сообщения часто неоднозначны (a clash between “Be brief” and “Avoid ambiguity”):</a:t>
            </a:r>
            <a:endParaRPr sz="5600"/>
          </a:p>
          <a:p>
            <a:pPr indent="0" lvl="0" marL="0" rtl="0" algn="l">
              <a:spcBef>
                <a:spcPts val="1200"/>
              </a:spcBef>
              <a:spcAft>
                <a:spcPts val="0"/>
              </a:spcAft>
              <a:buNone/>
            </a:pPr>
            <a:r>
              <a:rPr lang="ru" sz="5600"/>
              <a:t>a. I got into bed and brushed my teeth.</a:t>
            </a:r>
            <a:endParaRPr sz="5600"/>
          </a:p>
          <a:p>
            <a:pPr indent="0" lvl="0" marL="0" rtl="0" algn="l">
              <a:spcBef>
                <a:spcPts val="1200"/>
              </a:spcBef>
              <a:spcAft>
                <a:spcPts val="0"/>
              </a:spcAft>
              <a:buNone/>
            </a:pPr>
            <a:r>
              <a:rPr lang="ru" sz="5600"/>
              <a:t>b. I brushed my teeth and got into bed.</a:t>
            </a:r>
            <a:endParaRPr sz="5600"/>
          </a:p>
          <a:p>
            <a:pPr indent="0" lvl="0" marL="0" rtl="0" algn="l">
              <a:spcBef>
                <a:spcPts val="1200"/>
              </a:spcBef>
              <a:spcAft>
                <a:spcPts val="0"/>
              </a:spcAft>
              <a:buNone/>
            </a:pPr>
            <a:r>
              <a:rPr lang="ru" sz="5600"/>
              <a:t>c. I got into bed and brushed my teeth – but not in that order!</a:t>
            </a:r>
            <a:endParaRPr sz="5600"/>
          </a:p>
          <a:p>
            <a:pPr indent="0" lvl="0" marL="0" rtl="0" algn="l">
              <a:spcBef>
                <a:spcPts val="1200"/>
              </a:spcBef>
              <a:spcAft>
                <a:spcPts val="0"/>
              </a:spcAft>
              <a:buNone/>
            </a:pPr>
            <a:r>
              <a:rPr lang="ru" sz="5600"/>
              <a:t>d. I took pragmatics and I took syntax.</a:t>
            </a:r>
            <a:endParaRPr sz="5600"/>
          </a:p>
          <a:p>
            <a:pPr indent="0" lvl="0" marL="0" rtl="0" algn="l">
              <a:spcBef>
                <a:spcPts val="1200"/>
              </a:spcBef>
              <a:spcAft>
                <a:spcPts val="0"/>
              </a:spcAft>
              <a:buNone/>
            </a:pPr>
            <a:r>
              <a:rPr lang="ru" sz="5600"/>
              <a:t>e. Germany is in Europe and Canada is in North America.</a:t>
            </a:r>
            <a:endParaRPr sz="5600"/>
          </a:p>
          <a:p>
            <a:pPr indent="0" lvl="0" marL="0" rtl="0" algn="l">
              <a:spcBef>
                <a:spcPts val="1200"/>
              </a:spcBef>
              <a:spcAft>
                <a:spcPts val="0"/>
              </a:spcAft>
              <a:buNone/>
            </a:pPr>
            <a:r>
              <a:rPr lang="ru" sz="5600"/>
              <a:t>– Levinson:  Normal events are reported with normal language. Unusual events are reported with unusual language.</a:t>
            </a:r>
            <a:endParaRPr sz="5600"/>
          </a:p>
          <a:p>
            <a:pPr indent="0" lvl="0" marL="0" rtl="0" algn="l">
              <a:spcBef>
                <a:spcPts val="1200"/>
              </a:spcBef>
              <a:spcAft>
                <a:spcPts val="0"/>
              </a:spcAft>
              <a:buNone/>
            </a:pPr>
            <a:r>
              <a:rPr lang="ru" sz="5600"/>
              <a:t>– нарушение максимы: A newspaper review of a newly opened play says that, in the third act, “Soap opera star Rachel Singer produced a series of sounds corresponding closely to the score of an aria from Rigoletto.”</a:t>
            </a:r>
            <a:endParaRPr sz="5600"/>
          </a:p>
          <a:p>
            <a:pPr indent="0" lvl="0" marL="0" rtl="0" algn="l">
              <a:spcBef>
                <a:spcPts val="1200"/>
              </a:spcBef>
              <a:spcAft>
                <a:spcPts val="0"/>
              </a:spcAft>
              <a:buNone/>
            </a:pPr>
            <a:r>
              <a:t/>
            </a:r>
            <a:endParaRPr sz="5600"/>
          </a:p>
          <a:p>
            <a:pPr indent="0" lvl="0" marL="0" rtl="0" algn="l">
              <a:spcBef>
                <a:spcPts val="1200"/>
              </a:spcBef>
              <a:spcAft>
                <a:spcPts val="0"/>
              </a:spcAft>
              <a:buNone/>
            </a:pPr>
            <a:r>
              <a:t/>
            </a:r>
            <a:endParaRPr sz="5600"/>
          </a:p>
          <a:p>
            <a:pPr indent="0" lvl="0" marL="0" rtl="0" algn="l">
              <a:spcBef>
                <a:spcPts val="1200"/>
              </a:spcBef>
              <a:spcAft>
                <a:spcPts val="0"/>
              </a:spcAft>
              <a:buNone/>
            </a:pPr>
            <a:r>
              <a:t/>
            </a:r>
            <a:endParaRPr sz="5600"/>
          </a:p>
          <a:p>
            <a:pPr indent="0" lvl="0" marL="0" rtl="0" algn="l">
              <a:spcBef>
                <a:spcPts val="1200"/>
              </a:spcBef>
              <a:spcAft>
                <a:spcPts val="0"/>
              </a:spcAft>
              <a:buNone/>
            </a:pPr>
            <a:r>
              <a:t/>
            </a:r>
            <a:endParaRPr sz="5600"/>
          </a:p>
          <a:p>
            <a:pPr indent="0" lvl="0" marL="0" rtl="0" algn="l">
              <a:spcBef>
                <a:spcPts val="1200"/>
              </a:spcBef>
              <a:spcAft>
                <a:spcPts val="0"/>
              </a:spcAft>
              <a:buNone/>
            </a:pPr>
            <a:r>
              <a:t/>
            </a:r>
            <a:endParaRPr sz="5600"/>
          </a:p>
          <a:p>
            <a:pPr indent="0" lvl="0" marL="0" rtl="0" algn="l">
              <a:spcBef>
                <a:spcPts val="1200"/>
              </a:spcBef>
              <a:spcAft>
                <a:spcPts val="0"/>
              </a:spcAft>
              <a:buNone/>
            </a:pPr>
            <a:r>
              <a:t/>
            </a:r>
            <a:endParaRPr sz="6120"/>
          </a:p>
          <a:p>
            <a:pPr indent="0" lvl="0" marL="0" rtl="0" algn="l">
              <a:spcBef>
                <a:spcPts val="1200"/>
              </a:spcBef>
              <a:spcAft>
                <a:spcPts val="0"/>
              </a:spcAft>
              <a:buNone/>
            </a:pPr>
            <a:r>
              <a:t/>
            </a:r>
            <a:endParaRPr sz="4920"/>
          </a:p>
          <a:p>
            <a:pPr indent="0" lvl="0" marL="0" rtl="0" algn="l">
              <a:spcBef>
                <a:spcPts val="1200"/>
              </a:spcBef>
              <a:spcAft>
                <a:spcPts val="0"/>
              </a:spcAft>
              <a:buNone/>
            </a:pPr>
            <a:r>
              <a:t/>
            </a:r>
            <a:endParaRPr b="1" sz="3750"/>
          </a:p>
          <a:p>
            <a:pPr indent="0" lvl="0" marL="0" rtl="0" algn="l">
              <a:spcBef>
                <a:spcPts val="1200"/>
              </a:spcBef>
              <a:spcAft>
                <a:spcPts val="0"/>
              </a:spcAft>
              <a:buNone/>
            </a:pPr>
            <a:r>
              <a:t/>
            </a:r>
            <a:endParaRPr b="1" sz="3750"/>
          </a:p>
          <a:p>
            <a:pPr indent="0" lvl="0" marL="0" rtl="0" algn="l">
              <a:spcBef>
                <a:spcPts val="1200"/>
              </a:spcBef>
              <a:spcAft>
                <a:spcPts val="1200"/>
              </a:spcAft>
              <a:buNone/>
            </a:pPr>
            <a:r>
              <a:t/>
            </a:r>
            <a:endParaRPr sz="375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0"/>
          <p:cNvSpPr txBox="1"/>
          <p:nvPr>
            <p:ph type="title"/>
          </p:nvPr>
        </p:nvSpPr>
        <p:spPr>
          <a:xfrm>
            <a:off x="311700" y="189125"/>
            <a:ext cx="8520600" cy="403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Максимы Грайса</a:t>
            </a:r>
            <a:endParaRPr/>
          </a:p>
        </p:txBody>
      </p:sp>
      <p:sp>
        <p:nvSpPr>
          <p:cNvPr id="158" name="Google Shape;158;p30"/>
          <p:cNvSpPr txBox="1"/>
          <p:nvPr>
            <p:ph idx="1" type="body"/>
          </p:nvPr>
        </p:nvSpPr>
        <p:spPr>
          <a:xfrm>
            <a:off x="311700" y="1146325"/>
            <a:ext cx="8520600" cy="38979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ru" sz="5600"/>
              <a:t>Максима вежливости</a:t>
            </a:r>
            <a:endParaRPr b="1" sz="5600"/>
          </a:p>
          <a:p>
            <a:pPr indent="0" lvl="0" marL="0" rtl="0" algn="l">
              <a:spcBef>
                <a:spcPts val="1200"/>
              </a:spcBef>
              <a:spcAft>
                <a:spcPts val="0"/>
              </a:spcAft>
              <a:buNone/>
            </a:pPr>
            <a:r>
              <a:rPr lang="ru" sz="5600"/>
              <a:t>– </a:t>
            </a:r>
            <a:r>
              <a:rPr lang="ru" sz="5600"/>
              <a:t> Lakoff 1973; Brown &amp; Levinson 1987, 1978; Watts 2003</a:t>
            </a:r>
            <a:endParaRPr sz="5600"/>
          </a:p>
          <a:p>
            <a:pPr indent="0" lvl="0" marL="0" rtl="0" algn="l">
              <a:spcBef>
                <a:spcPts val="1200"/>
              </a:spcBef>
              <a:spcAft>
                <a:spcPts val="0"/>
              </a:spcAft>
              <a:buNone/>
            </a:pPr>
            <a:r>
              <a:rPr lang="ru" sz="5600"/>
              <a:t>– очень мощное требование: для некоторых людей или культур, в некоторых ситуациях, может быть важнее всех остальных максим</a:t>
            </a:r>
            <a:endParaRPr sz="5600"/>
          </a:p>
          <a:p>
            <a:pPr indent="0" lvl="0" marL="0" rtl="0" algn="l">
              <a:spcBef>
                <a:spcPts val="1200"/>
              </a:spcBef>
              <a:spcAft>
                <a:spcPts val="0"/>
              </a:spcAft>
              <a:buNone/>
            </a:pPr>
            <a:r>
              <a:t/>
            </a:r>
            <a:endParaRPr sz="5600"/>
          </a:p>
          <a:p>
            <a:pPr indent="0" lvl="0" marL="0" rtl="0" algn="l">
              <a:spcBef>
                <a:spcPts val="1200"/>
              </a:spcBef>
              <a:spcAft>
                <a:spcPts val="0"/>
              </a:spcAft>
              <a:buNone/>
            </a:pPr>
            <a:r>
              <a:t/>
            </a:r>
            <a:endParaRPr sz="5600"/>
          </a:p>
          <a:p>
            <a:pPr indent="0" lvl="0" marL="0" rtl="0" algn="l">
              <a:spcBef>
                <a:spcPts val="1200"/>
              </a:spcBef>
              <a:spcAft>
                <a:spcPts val="0"/>
              </a:spcAft>
              <a:buNone/>
            </a:pPr>
            <a:r>
              <a:t/>
            </a:r>
            <a:endParaRPr sz="5600"/>
          </a:p>
          <a:p>
            <a:pPr indent="0" lvl="0" marL="0" rtl="0" algn="l">
              <a:spcBef>
                <a:spcPts val="1200"/>
              </a:spcBef>
              <a:spcAft>
                <a:spcPts val="0"/>
              </a:spcAft>
              <a:buNone/>
            </a:pPr>
            <a:r>
              <a:t/>
            </a:r>
            <a:endParaRPr sz="5600"/>
          </a:p>
          <a:p>
            <a:pPr indent="0" lvl="0" marL="0" rtl="0" algn="l">
              <a:spcBef>
                <a:spcPts val="1200"/>
              </a:spcBef>
              <a:spcAft>
                <a:spcPts val="0"/>
              </a:spcAft>
              <a:buNone/>
            </a:pPr>
            <a:r>
              <a:t/>
            </a:r>
            <a:endParaRPr sz="5600"/>
          </a:p>
          <a:p>
            <a:pPr indent="0" lvl="0" marL="0" rtl="0" algn="l">
              <a:spcBef>
                <a:spcPts val="1200"/>
              </a:spcBef>
              <a:spcAft>
                <a:spcPts val="0"/>
              </a:spcAft>
              <a:buNone/>
            </a:pPr>
            <a:r>
              <a:t/>
            </a:r>
            <a:endParaRPr sz="6120"/>
          </a:p>
          <a:p>
            <a:pPr indent="0" lvl="0" marL="0" rtl="0" algn="l">
              <a:spcBef>
                <a:spcPts val="1200"/>
              </a:spcBef>
              <a:spcAft>
                <a:spcPts val="0"/>
              </a:spcAft>
              <a:buNone/>
            </a:pPr>
            <a:r>
              <a:t/>
            </a:r>
            <a:endParaRPr sz="4920"/>
          </a:p>
          <a:p>
            <a:pPr indent="0" lvl="0" marL="0" rtl="0" algn="l">
              <a:spcBef>
                <a:spcPts val="1200"/>
              </a:spcBef>
              <a:spcAft>
                <a:spcPts val="0"/>
              </a:spcAft>
              <a:buNone/>
            </a:pPr>
            <a:r>
              <a:t/>
            </a:r>
            <a:endParaRPr b="1" sz="3750"/>
          </a:p>
          <a:p>
            <a:pPr indent="0" lvl="0" marL="0" rtl="0" algn="l">
              <a:spcBef>
                <a:spcPts val="1200"/>
              </a:spcBef>
              <a:spcAft>
                <a:spcPts val="0"/>
              </a:spcAft>
              <a:buNone/>
            </a:pPr>
            <a:r>
              <a:t/>
            </a:r>
            <a:endParaRPr b="1" sz="3750"/>
          </a:p>
          <a:p>
            <a:pPr indent="0" lvl="0" marL="0" rtl="0" algn="l">
              <a:spcBef>
                <a:spcPts val="1200"/>
              </a:spcBef>
              <a:spcAft>
                <a:spcPts val="1200"/>
              </a:spcAft>
              <a:buNone/>
            </a:pPr>
            <a:r>
              <a:t/>
            </a:r>
            <a:endParaRPr sz="375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1"/>
          <p:cNvSpPr txBox="1"/>
          <p:nvPr>
            <p:ph type="title"/>
          </p:nvPr>
        </p:nvSpPr>
        <p:spPr>
          <a:xfrm>
            <a:off x="311700" y="189125"/>
            <a:ext cx="8520600" cy="403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Речевая (конверсациональная) импликатура</a:t>
            </a:r>
            <a:endParaRPr/>
          </a:p>
        </p:txBody>
      </p:sp>
      <p:sp>
        <p:nvSpPr>
          <p:cNvPr id="164" name="Google Shape;164;p31"/>
          <p:cNvSpPr txBox="1"/>
          <p:nvPr>
            <p:ph idx="1" type="body"/>
          </p:nvPr>
        </p:nvSpPr>
        <p:spPr>
          <a:xfrm>
            <a:off x="311700" y="927225"/>
            <a:ext cx="8520600" cy="41172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ru" sz="5600"/>
              <a:t>Импликатура</a:t>
            </a:r>
            <a:endParaRPr b="1" sz="5600"/>
          </a:p>
          <a:p>
            <a:pPr indent="0" lvl="0" marL="0" rtl="0" algn="l">
              <a:spcBef>
                <a:spcPts val="1200"/>
              </a:spcBef>
              <a:spcAft>
                <a:spcPts val="0"/>
              </a:spcAft>
              <a:buNone/>
            </a:pPr>
            <a:r>
              <a:rPr lang="ru" sz="5600"/>
              <a:t>прагматический компонент высказывания, который отсылает к тому, что подразумевается в</a:t>
            </a:r>
            <a:endParaRPr sz="5600"/>
          </a:p>
          <a:p>
            <a:pPr indent="0" lvl="0" marL="0" rtl="0" algn="l">
              <a:spcBef>
                <a:spcPts val="1200"/>
              </a:spcBef>
              <a:spcAft>
                <a:spcPts val="0"/>
              </a:spcAft>
              <a:buNone/>
            </a:pPr>
            <a:r>
              <a:rPr lang="ru" sz="5600"/>
              <a:t>высказывании, но не выражен явно и не является логическим следствием.</a:t>
            </a:r>
            <a:endParaRPr sz="5600"/>
          </a:p>
          <a:p>
            <a:pPr indent="0" lvl="0" marL="0" rtl="0" algn="l">
              <a:spcBef>
                <a:spcPts val="1200"/>
              </a:spcBef>
              <a:spcAft>
                <a:spcPts val="0"/>
              </a:spcAft>
              <a:buNone/>
            </a:pPr>
            <a:r>
              <a:rPr b="1" lang="ru" sz="5600"/>
              <a:t>По Грайсу:</a:t>
            </a:r>
            <a:endParaRPr b="1" sz="5600"/>
          </a:p>
          <a:p>
            <a:pPr indent="0" lvl="0" marL="0" rtl="0" algn="l">
              <a:spcBef>
                <a:spcPts val="1200"/>
              </a:spcBef>
              <a:spcAft>
                <a:spcPts val="0"/>
              </a:spcAft>
              <a:buNone/>
            </a:pPr>
            <a:r>
              <a:rPr lang="ru" sz="5600"/>
              <a:t>“Он [говорящий] сказал, что p; нет оснований считать, что он не соблюдает постулаты или по</a:t>
            </a:r>
            <a:endParaRPr sz="5600"/>
          </a:p>
          <a:p>
            <a:pPr indent="0" lvl="0" marL="0" rtl="0" algn="l">
              <a:spcBef>
                <a:spcPts val="1200"/>
              </a:spcBef>
              <a:spcAft>
                <a:spcPts val="0"/>
              </a:spcAft>
              <a:buNone/>
            </a:pPr>
            <a:r>
              <a:rPr lang="ru" sz="5600"/>
              <a:t>крайней мере принцип кооперации; он не мог сказать p, если бы он не считал, что q; он знает (и</a:t>
            </a:r>
            <a:endParaRPr sz="5600"/>
          </a:p>
          <a:p>
            <a:pPr indent="0" lvl="0" marL="0" rtl="0" algn="l">
              <a:spcBef>
                <a:spcPts val="1200"/>
              </a:spcBef>
              <a:spcAft>
                <a:spcPts val="0"/>
              </a:spcAft>
              <a:buNone/>
            </a:pPr>
            <a:r>
              <a:rPr lang="ru" sz="5600"/>
              <a:t>знает, что я знаю, что он знает), что я могу понять необходимость предположения о том, что он</a:t>
            </a:r>
            <a:endParaRPr sz="5600"/>
          </a:p>
          <a:p>
            <a:pPr indent="0" lvl="0" marL="0" rtl="0" algn="l">
              <a:spcBef>
                <a:spcPts val="1200"/>
              </a:spcBef>
              <a:spcAft>
                <a:spcPts val="0"/>
              </a:spcAft>
              <a:buNone/>
            </a:pPr>
            <a:r>
              <a:rPr lang="ru" sz="5600"/>
              <a:t>думает, что q; он хочет, чтобы я думал или хотя бы готов позволить мне думать что q: итак, он</a:t>
            </a:r>
            <a:endParaRPr sz="5600"/>
          </a:p>
          <a:p>
            <a:pPr indent="0" lvl="0" marL="0" rtl="0" algn="l">
              <a:spcBef>
                <a:spcPts val="1200"/>
              </a:spcBef>
              <a:spcAft>
                <a:spcPts val="0"/>
              </a:spcAft>
              <a:buNone/>
            </a:pPr>
            <a:r>
              <a:rPr lang="ru" sz="5600"/>
              <a:t>имплицировал, что q”</a:t>
            </a:r>
            <a:endParaRPr sz="5600"/>
          </a:p>
          <a:p>
            <a:pPr indent="0" lvl="0" marL="0" rtl="0" algn="l">
              <a:spcBef>
                <a:spcPts val="1200"/>
              </a:spcBef>
              <a:spcAft>
                <a:spcPts val="0"/>
              </a:spcAft>
              <a:buNone/>
            </a:pPr>
            <a:r>
              <a:t/>
            </a:r>
            <a:endParaRPr sz="5600"/>
          </a:p>
          <a:p>
            <a:pPr indent="0" lvl="0" marL="0" rtl="0" algn="l">
              <a:spcBef>
                <a:spcPts val="1200"/>
              </a:spcBef>
              <a:spcAft>
                <a:spcPts val="0"/>
              </a:spcAft>
              <a:buNone/>
            </a:pPr>
            <a:r>
              <a:t/>
            </a:r>
            <a:endParaRPr sz="5600"/>
          </a:p>
          <a:p>
            <a:pPr indent="0" lvl="0" marL="0" rtl="0" algn="l">
              <a:spcBef>
                <a:spcPts val="1200"/>
              </a:spcBef>
              <a:spcAft>
                <a:spcPts val="0"/>
              </a:spcAft>
              <a:buNone/>
            </a:pPr>
            <a:r>
              <a:t/>
            </a:r>
            <a:endParaRPr sz="5600"/>
          </a:p>
          <a:p>
            <a:pPr indent="0" lvl="0" marL="0" rtl="0" algn="l">
              <a:spcBef>
                <a:spcPts val="1200"/>
              </a:spcBef>
              <a:spcAft>
                <a:spcPts val="0"/>
              </a:spcAft>
              <a:buNone/>
            </a:pPr>
            <a:r>
              <a:t/>
            </a:r>
            <a:endParaRPr sz="5600"/>
          </a:p>
          <a:p>
            <a:pPr indent="0" lvl="0" marL="0" rtl="0" algn="l">
              <a:spcBef>
                <a:spcPts val="1200"/>
              </a:spcBef>
              <a:spcAft>
                <a:spcPts val="0"/>
              </a:spcAft>
              <a:buNone/>
            </a:pPr>
            <a:r>
              <a:t/>
            </a:r>
            <a:endParaRPr sz="5600"/>
          </a:p>
          <a:p>
            <a:pPr indent="0" lvl="0" marL="0" rtl="0" algn="l">
              <a:spcBef>
                <a:spcPts val="1200"/>
              </a:spcBef>
              <a:spcAft>
                <a:spcPts val="0"/>
              </a:spcAft>
              <a:buNone/>
            </a:pPr>
            <a:r>
              <a:t/>
            </a:r>
            <a:endParaRPr sz="5600"/>
          </a:p>
          <a:p>
            <a:pPr indent="0" lvl="0" marL="0" rtl="0" algn="l">
              <a:spcBef>
                <a:spcPts val="1200"/>
              </a:spcBef>
              <a:spcAft>
                <a:spcPts val="0"/>
              </a:spcAft>
              <a:buNone/>
            </a:pPr>
            <a:r>
              <a:t/>
            </a:r>
            <a:endParaRPr sz="6120"/>
          </a:p>
          <a:p>
            <a:pPr indent="0" lvl="0" marL="0" rtl="0" algn="l">
              <a:spcBef>
                <a:spcPts val="1200"/>
              </a:spcBef>
              <a:spcAft>
                <a:spcPts val="0"/>
              </a:spcAft>
              <a:buNone/>
            </a:pPr>
            <a:r>
              <a:t/>
            </a:r>
            <a:endParaRPr sz="4920"/>
          </a:p>
          <a:p>
            <a:pPr indent="0" lvl="0" marL="0" rtl="0" algn="l">
              <a:spcBef>
                <a:spcPts val="1200"/>
              </a:spcBef>
              <a:spcAft>
                <a:spcPts val="0"/>
              </a:spcAft>
              <a:buNone/>
            </a:pPr>
            <a:r>
              <a:t/>
            </a:r>
            <a:endParaRPr b="1" sz="3750"/>
          </a:p>
          <a:p>
            <a:pPr indent="0" lvl="0" marL="0" rtl="0" algn="l">
              <a:spcBef>
                <a:spcPts val="1200"/>
              </a:spcBef>
              <a:spcAft>
                <a:spcPts val="0"/>
              </a:spcAft>
              <a:buNone/>
            </a:pPr>
            <a:r>
              <a:t/>
            </a:r>
            <a:endParaRPr b="1" sz="3750"/>
          </a:p>
          <a:p>
            <a:pPr indent="0" lvl="0" marL="0" rtl="0" algn="l">
              <a:spcBef>
                <a:spcPts val="1200"/>
              </a:spcBef>
              <a:spcAft>
                <a:spcPts val="1200"/>
              </a:spcAft>
              <a:buNone/>
            </a:pPr>
            <a:r>
              <a:t/>
            </a:r>
            <a:endParaRPr sz="375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ru" sz="1600"/>
              <a:t>“So here is the miracle: from a merest, sketchiest squiggle of</a:t>
            </a:r>
            <a:endParaRPr sz="1600"/>
          </a:p>
          <a:p>
            <a:pPr indent="0" lvl="0" marL="0" rtl="0" algn="l">
              <a:spcBef>
                <a:spcPts val="1200"/>
              </a:spcBef>
              <a:spcAft>
                <a:spcPts val="0"/>
              </a:spcAft>
              <a:buClr>
                <a:schemeClr val="dk1"/>
              </a:buClr>
              <a:buSzPts val="1100"/>
              <a:buFont typeface="Arial"/>
              <a:buNone/>
            </a:pPr>
            <a:r>
              <a:rPr lang="ru" sz="1600"/>
              <a:t>lines, you and I converge to find adumbration of a coherent scene</a:t>
            </a:r>
            <a:endParaRPr sz="1600"/>
          </a:p>
          <a:p>
            <a:pPr indent="0" lvl="0" marL="0" rtl="0" algn="l">
              <a:spcBef>
                <a:spcPts val="1200"/>
              </a:spcBef>
              <a:spcAft>
                <a:spcPts val="0"/>
              </a:spcAft>
              <a:buClr>
                <a:schemeClr val="dk1"/>
              </a:buClr>
              <a:buSzPts val="1100"/>
              <a:buFont typeface="Arial"/>
              <a:buNone/>
            </a:pPr>
            <a:r>
              <a:rPr lang="ru" sz="1600"/>
              <a:t>[. . . ]. The problem of utterance interpretation is not dissimilar</a:t>
            </a:r>
            <a:endParaRPr sz="1600"/>
          </a:p>
          <a:p>
            <a:pPr indent="0" lvl="0" marL="0" rtl="0" algn="l">
              <a:spcBef>
                <a:spcPts val="1200"/>
              </a:spcBef>
              <a:spcAft>
                <a:spcPts val="0"/>
              </a:spcAft>
              <a:buClr>
                <a:schemeClr val="dk1"/>
              </a:buClr>
              <a:buSzPts val="1100"/>
              <a:buFont typeface="Arial"/>
              <a:buNone/>
            </a:pPr>
            <a:r>
              <a:rPr lang="ru" sz="1600"/>
              <a:t>to this visual miracle. An utterance is not, as it were, a veridical</a:t>
            </a:r>
            <a:endParaRPr sz="1600"/>
          </a:p>
          <a:p>
            <a:pPr indent="0" lvl="0" marL="0" rtl="0" algn="l">
              <a:spcBef>
                <a:spcPts val="1200"/>
              </a:spcBef>
              <a:spcAft>
                <a:spcPts val="0"/>
              </a:spcAft>
              <a:buClr>
                <a:schemeClr val="dk1"/>
              </a:buClr>
              <a:buSzPts val="1100"/>
              <a:buFont typeface="Arial"/>
              <a:buNone/>
            </a:pPr>
            <a:r>
              <a:rPr lang="ru" sz="1600"/>
              <a:t>model or ‘snapshot’ of the scene it describes [. . . ].” (Levinson’s</a:t>
            </a:r>
            <a:endParaRPr sz="1600"/>
          </a:p>
          <a:p>
            <a:pPr indent="0" lvl="0" marL="0" rtl="0" algn="l">
              <a:spcBef>
                <a:spcPts val="1200"/>
              </a:spcBef>
              <a:spcAft>
                <a:spcPts val="0"/>
              </a:spcAft>
              <a:buClr>
                <a:schemeClr val="dk1"/>
              </a:buClr>
              <a:buSzPts val="1100"/>
              <a:buFont typeface="Arial"/>
              <a:buNone/>
            </a:pPr>
            <a:r>
              <a:rPr lang="ru" sz="1600"/>
              <a:t>(2000) Presumptive Meanings)</a:t>
            </a:r>
            <a:endParaRPr sz="1600"/>
          </a:p>
          <a:p>
            <a:pPr indent="0" lvl="0" marL="0" rtl="0" algn="l">
              <a:spcBef>
                <a:spcPts val="1200"/>
              </a:spcBef>
              <a:spcAft>
                <a:spcPts val="1200"/>
              </a:spcAft>
              <a:buNone/>
            </a:pPr>
            <a:r>
              <a:t/>
            </a:r>
            <a:endParaRPr/>
          </a:p>
        </p:txBody>
      </p:sp>
      <p:pic>
        <p:nvPicPr>
          <p:cNvPr id="62" name="Google Shape;62;p14"/>
          <p:cNvPicPr preferRelativeResize="0"/>
          <p:nvPr/>
        </p:nvPicPr>
        <p:blipFill>
          <a:blip r:embed="rId3">
            <a:alphaModFix/>
          </a:blip>
          <a:stretch>
            <a:fillRect/>
          </a:stretch>
        </p:blipFill>
        <p:spPr>
          <a:xfrm>
            <a:off x="6378213" y="894800"/>
            <a:ext cx="2581275" cy="31623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2"/>
          <p:cNvSpPr txBox="1"/>
          <p:nvPr>
            <p:ph type="title"/>
          </p:nvPr>
        </p:nvSpPr>
        <p:spPr>
          <a:xfrm>
            <a:off x="311700" y="189125"/>
            <a:ext cx="8520600" cy="403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Речевая (конверсациональная) импликатура</a:t>
            </a:r>
            <a:endParaRPr/>
          </a:p>
        </p:txBody>
      </p:sp>
      <p:sp>
        <p:nvSpPr>
          <p:cNvPr id="170" name="Google Shape;170;p32"/>
          <p:cNvSpPr txBox="1"/>
          <p:nvPr>
            <p:ph idx="1" type="body"/>
          </p:nvPr>
        </p:nvSpPr>
        <p:spPr>
          <a:xfrm>
            <a:off x="311700" y="927225"/>
            <a:ext cx="8520600" cy="41172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ru" sz="5600"/>
              <a:t>I am now in a position to characterize the notion of conversational implicature. A man</a:t>
            </a:r>
            <a:endParaRPr sz="5600"/>
          </a:p>
          <a:p>
            <a:pPr indent="0" lvl="0" marL="0" rtl="0" algn="l">
              <a:spcBef>
                <a:spcPts val="1200"/>
              </a:spcBef>
              <a:spcAft>
                <a:spcPts val="0"/>
              </a:spcAft>
              <a:buNone/>
            </a:pPr>
            <a:r>
              <a:rPr lang="ru" sz="5600"/>
              <a:t>who, by (in, when) saying (or making as if to say) that p has implicated that q, may be</a:t>
            </a:r>
            <a:endParaRPr sz="5600"/>
          </a:p>
          <a:p>
            <a:pPr indent="0" lvl="0" marL="0" rtl="0" algn="l">
              <a:spcBef>
                <a:spcPts val="1200"/>
              </a:spcBef>
              <a:spcAft>
                <a:spcPts val="0"/>
              </a:spcAft>
              <a:buNone/>
            </a:pPr>
            <a:r>
              <a:rPr lang="ru" sz="5600"/>
              <a:t>said to have conversationally implicated that q, PROVIDED THAT (1) he is to be presumed</a:t>
            </a:r>
            <a:endParaRPr sz="5600"/>
          </a:p>
          <a:p>
            <a:pPr indent="0" lvl="0" marL="0" rtl="0" algn="l">
              <a:spcBef>
                <a:spcPts val="1200"/>
              </a:spcBef>
              <a:spcAft>
                <a:spcPts val="0"/>
              </a:spcAft>
              <a:buNone/>
            </a:pPr>
            <a:r>
              <a:rPr lang="ru" sz="5600"/>
              <a:t>to be observing the conversational maxims, or at least the cooperative principle; (2)</a:t>
            </a:r>
            <a:endParaRPr sz="5600"/>
          </a:p>
          <a:p>
            <a:pPr indent="0" lvl="0" marL="0" rtl="0" algn="l">
              <a:spcBef>
                <a:spcPts val="1200"/>
              </a:spcBef>
              <a:spcAft>
                <a:spcPts val="0"/>
              </a:spcAft>
              <a:buNone/>
            </a:pPr>
            <a:r>
              <a:rPr lang="ru" sz="5600"/>
              <a:t>the supposition that he is aware that, or thinks that, q is required in order to make</a:t>
            </a:r>
            <a:endParaRPr sz="5600"/>
          </a:p>
          <a:p>
            <a:pPr indent="0" lvl="0" marL="0" rtl="0" algn="l">
              <a:spcBef>
                <a:spcPts val="1200"/>
              </a:spcBef>
              <a:spcAft>
                <a:spcPts val="0"/>
              </a:spcAft>
              <a:buNone/>
            </a:pPr>
            <a:r>
              <a:rPr lang="ru" sz="5600"/>
              <a:t>his saying or making as if to say p (or doing so in THOSE terms) consistent with this</a:t>
            </a:r>
            <a:endParaRPr sz="5600"/>
          </a:p>
          <a:p>
            <a:pPr indent="0" lvl="0" marL="0" rtl="0" algn="l">
              <a:spcBef>
                <a:spcPts val="1200"/>
              </a:spcBef>
              <a:spcAft>
                <a:spcPts val="0"/>
              </a:spcAft>
              <a:buNone/>
            </a:pPr>
            <a:r>
              <a:rPr lang="ru" sz="5600"/>
              <a:t>presumption; and (3) the speaker thinks (and would expect the hearer to think that</a:t>
            </a:r>
            <a:endParaRPr sz="5600"/>
          </a:p>
          <a:p>
            <a:pPr indent="0" lvl="0" marL="0" rtl="0" algn="l">
              <a:spcBef>
                <a:spcPts val="1200"/>
              </a:spcBef>
              <a:spcAft>
                <a:spcPts val="0"/>
              </a:spcAft>
              <a:buNone/>
            </a:pPr>
            <a:r>
              <a:rPr lang="ru" sz="5600"/>
              <a:t>the speaker thinks) that it is within the competence of the hearer to work out, or grasp</a:t>
            </a:r>
            <a:endParaRPr sz="5600"/>
          </a:p>
          <a:p>
            <a:pPr indent="0" lvl="0" marL="0" rtl="0" algn="l">
              <a:spcBef>
                <a:spcPts val="1200"/>
              </a:spcBef>
              <a:spcAft>
                <a:spcPts val="0"/>
              </a:spcAft>
              <a:buNone/>
            </a:pPr>
            <a:r>
              <a:rPr lang="ru" sz="5600"/>
              <a:t>intuitively, that the supposition mentioned in (2) IS required. (Grice 1975:49–50)</a:t>
            </a:r>
            <a:endParaRPr sz="5600"/>
          </a:p>
          <a:p>
            <a:pPr indent="0" lvl="0" marL="0" rtl="0" algn="l">
              <a:spcBef>
                <a:spcPts val="1200"/>
              </a:spcBef>
              <a:spcAft>
                <a:spcPts val="0"/>
              </a:spcAft>
              <a:buNone/>
            </a:pPr>
            <a:r>
              <a:t/>
            </a:r>
            <a:endParaRPr b="1" sz="5600"/>
          </a:p>
          <a:p>
            <a:pPr indent="0" lvl="0" marL="0" rtl="0" algn="l">
              <a:spcBef>
                <a:spcPts val="1200"/>
              </a:spcBef>
              <a:spcAft>
                <a:spcPts val="0"/>
              </a:spcAft>
              <a:buNone/>
            </a:pPr>
            <a:r>
              <a:t/>
            </a:r>
            <a:endParaRPr sz="5600"/>
          </a:p>
          <a:p>
            <a:pPr indent="0" lvl="0" marL="0" rtl="0" algn="l">
              <a:spcBef>
                <a:spcPts val="1200"/>
              </a:spcBef>
              <a:spcAft>
                <a:spcPts val="0"/>
              </a:spcAft>
              <a:buNone/>
            </a:pPr>
            <a:r>
              <a:t/>
            </a:r>
            <a:endParaRPr sz="5600"/>
          </a:p>
          <a:p>
            <a:pPr indent="0" lvl="0" marL="0" rtl="0" algn="l">
              <a:spcBef>
                <a:spcPts val="1200"/>
              </a:spcBef>
              <a:spcAft>
                <a:spcPts val="0"/>
              </a:spcAft>
              <a:buNone/>
            </a:pPr>
            <a:r>
              <a:t/>
            </a:r>
            <a:endParaRPr sz="5600"/>
          </a:p>
          <a:p>
            <a:pPr indent="0" lvl="0" marL="0" rtl="0" algn="l">
              <a:spcBef>
                <a:spcPts val="1200"/>
              </a:spcBef>
              <a:spcAft>
                <a:spcPts val="0"/>
              </a:spcAft>
              <a:buNone/>
            </a:pPr>
            <a:r>
              <a:t/>
            </a:r>
            <a:endParaRPr sz="5600"/>
          </a:p>
          <a:p>
            <a:pPr indent="0" lvl="0" marL="0" rtl="0" algn="l">
              <a:spcBef>
                <a:spcPts val="1200"/>
              </a:spcBef>
              <a:spcAft>
                <a:spcPts val="0"/>
              </a:spcAft>
              <a:buNone/>
            </a:pPr>
            <a:r>
              <a:t/>
            </a:r>
            <a:endParaRPr sz="5600"/>
          </a:p>
          <a:p>
            <a:pPr indent="0" lvl="0" marL="0" rtl="0" algn="l">
              <a:spcBef>
                <a:spcPts val="1200"/>
              </a:spcBef>
              <a:spcAft>
                <a:spcPts val="0"/>
              </a:spcAft>
              <a:buNone/>
            </a:pPr>
            <a:r>
              <a:t/>
            </a:r>
            <a:endParaRPr sz="6120"/>
          </a:p>
          <a:p>
            <a:pPr indent="0" lvl="0" marL="0" rtl="0" algn="l">
              <a:spcBef>
                <a:spcPts val="1200"/>
              </a:spcBef>
              <a:spcAft>
                <a:spcPts val="0"/>
              </a:spcAft>
              <a:buNone/>
            </a:pPr>
            <a:r>
              <a:t/>
            </a:r>
            <a:endParaRPr sz="4920"/>
          </a:p>
          <a:p>
            <a:pPr indent="0" lvl="0" marL="0" rtl="0" algn="l">
              <a:spcBef>
                <a:spcPts val="1200"/>
              </a:spcBef>
              <a:spcAft>
                <a:spcPts val="0"/>
              </a:spcAft>
              <a:buNone/>
            </a:pPr>
            <a:r>
              <a:t/>
            </a:r>
            <a:endParaRPr b="1" sz="3750"/>
          </a:p>
          <a:p>
            <a:pPr indent="0" lvl="0" marL="0" rtl="0" algn="l">
              <a:spcBef>
                <a:spcPts val="1200"/>
              </a:spcBef>
              <a:spcAft>
                <a:spcPts val="0"/>
              </a:spcAft>
              <a:buNone/>
            </a:pPr>
            <a:r>
              <a:t/>
            </a:r>
            <a:endParaRPr b="1" sz="3750"/>
          </a:p>
          <a:p>
            <a:pPr indent="0" lvl="0" marL="0" rtl="0" algn="l">
              <a:spcBef>
                <a:spcPts val="1200"/>
              </a:spcBef>
              <a:spcAft>
                <a:spcPts val="1200"/>
              </a:spcAft>
              <a:buNone/>
            </a:pPr>
            <a:r>
              <a:t/>
            </a:r>
            <a:endParaRPr sz="375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3"/>
          <p:cNvSpPr txBox="1"/>
          <p:nvPr>
            <p:ph type="title"/>
          </p:nvPr>
        </p:nvSpPr>
        <p:spPr>
          <a:xfrm>
            <a:off x="311700" y="189125"/>
            <a:ext cx="8520600" cy="403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Речевая (конверсациональная) импликатура</a:t>
            </a:r>
            <a:endParaRPr/>
          </a:p>
        </p:txBody>
      </p:sp>
      <p:sp>
        <p:nvSpPr>
          <p:cNvPr id="176" name="Google Shape;176;p33"/>
          <p:cNvSpPr txBox="1"/>
          <p:nvPr>
            <p:ph idx="1" type="body"/>
          </p:nvPr>
        </p:nvSpPr>
        <p:spPr>
          <a:xfrm>
            <a:off x="311700" y="927225"/>
            <a:ext cx="8520600" cy="41172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ru" sz="5600"/>
              <a:t>Definition 1 (Adapted from Hirschberg 1985:§2). Proposition q is a conversational implicature of</a:t>
            </a:r>
            <a:endParaRPr sz="5600"/>
          </a:p>
          <a:p>
            <a:pPr indent="0" lvl="0" marL="0" rtl="0" algn="l">
              <a:spcBef>
                <a:spcPts val="1200"/>
              </a:spcBef>
              <a:spcAft>
                <a:spcPts val="0"/>
              </a:spcAft>
              <a:buNone/>
            </a:pPr>
            <a:r>
              <a:rPr lang="ru" sz="5600"/>
              <a:t>utterance U by agent A in context C if, and only if:</a:t>
            </a:r>
            <a:endParaRPr sz="5600"/>
          </a:p>
          <a:p>
            <a:pPr indent="0" lvl="0" marL="0" rtl="0" algn="l">
              <a:spcBef>
                <a:spcPts val="1200"/>
              </a:spcBef>
              <a:spcAft>
                <a:spcPts val="0"/>
              </a:spcAft>
              <a:buNone/>
            </a:pPr>
            <a:r>
              <a:rPr lang="ru" sz="5600"/>
              <a:t>i. A believes that it is mutual, public knowledge of all the discourse participants in C that A is</a:t>
            </a:r>
            <a:endParaRPr sz="5600"/>
          </a:p>
          <a:p>
            <a:pPr indent="0" lvl="0" marL="0" rtl="0" algn="l">
              <a:spcBef>
                <a:spcPts val="1200"/>
              </a:spcBef>
              <a:spcAft>
                <a:spcPts val="0"/>
              </a:spcAft>
              <a:buNone/>
            </a:pPr>
            <a:r>
              <a:rPr lang="ru" sz="5600"/>
              <a:t>obeying the cooperative principle.</a:t>
            </a:r>
            <a:endParaRPr sz="5600"/>
          </a:p>
          <a:p>
            <a:pPr indent="0" lvl="0" marL="0" rtl="0" algn="l">
              <a:spcBef>
                <a:spcPts val="1200"/>
              </a:spcBef>
              <a:spcAft>
                <a:spcPts val="0"/>
              </a:spcAft>
              <a:buNone/>
            </a:pPr>
            <a:r>
              <a:rPr lang="ru" sz="5600"/>
              <a:t>ii. A believes that, to maintain (i) given U, the hearer will assume that A believes q.</a:t>
            </a:r>
            <a:endParaRPr sz="5600"/>
          </a:p>
          <a:p>
            <a:pPr indent="0" lvl="0" marL="0" rtl="0" algn="l">
              <a:spcBef>
                <a:spcPts val="1200"/>
              </a:spcBef>
              <a:spcAft>
                <a:spcPts val="0"/>
              </a:spcAft>
              <a:buNone/>
            </a:pPr>
            <a:r>
              <a:rPr lang="ru" sz="5600"/>
              <a:t>iii. A believes that it is mutual, public knowledge of all the discourse participants that (ii) holds.</a:t>
            </a:r>
            <a:endParaRPr sz="5600"/>
          </a:p>
          <a:p>
            <a:pPr indent="0" lvl="0" marL="0" rtl="0" algn="l">
              <a:spcBef>
                <a:spcPts val="1200"/>
              </a:spcBef>
              <a:spcAft>
                <a:spcPts val="0"/>
              </a:spcAft>
              <a:buNone/>
            </a:pPr>
            <a:r>
              <a:t/>
            </a:r>
            <a:endParaRPr sz="5600"/>
          </a:p>
          <a:p>
            <a:pPr indent="0" lvl="0" marL="0" rtl="0" algn="l">
              <a:spcBef>
                <a:spcPts val="1200"/>
              </a:spcBef>
              <a:spcAft>
                <a:spcPts val="0"/>
              </a:spcAft>
              <a:buNone/>
            </a:pPr>
            <a:r>
              <a:t/>
            </a:r>
            <a:endParaRPr b="1" sz="5600"/>
          </a:p>
          <a:p>
            <a:pPr indent="0" lvl="0" marL="0" rtl="0" algn="l">
              <a:spcBef>
                <a:spcPts val="1200"/>
              </a:spcBef>
              <a:spcAft>
                <a:spcPts val="0"/>
              </a:spcAft>
              <a:buNone/>
            </a:pPr>
            <a:r>
              <a:t/>
            </a:r>
            <a:endParaRPr sz="5600"/>
          </a:p>
          <a:p>
            <a:pPr indent="0" lvl="0" marL="0" rtl="0" algn="l">
              <a:spcBef>
                <a:spcPts val="1200"/>
              </a:spcBef>
              <a:spcAft>
                <a:spcPts val="0"/>
              </a:spcAft>
              <a:buNone/>
            </a:pPr>
            <a:r>
              <a:t/>
            </a:r>
            <a:endParaRPr sz="5600"/>
          </a:p>
          <a:p>
            <a:pPr indent="0" lvl="0" marL="0" rtl="0" algn="l">
              <a:spcBef>
                <a:spcPts val="1200"/>
              </a:spcBef>
              <a:spcAft>
                <a:spcPts val="0"/>
              </a:spcAft>
              <a:buNone/>
            </a:pPr>
            <a:r>
              <a:t/>
            </a:r>
            <a:endParaRPr sz="5600"/>
          </a:p>
          <a:p>
            <a:pPr indent="0" lvl="0" marL="0" rtl="0" algn="l">
              <a:spcBef>
                <a:spcPts val="1200"/>
              </a:spcBef>
              <a:spcAft>
                <a:spcPts val="0"/>
              </a:spcAft>
              <a:buNone/>
            </a:pPr>
            <a:r>
              <a:t/>
            </a:r>
            <a:endParaRPr sz="5600"/>
          </a:p>
          <a:p>
            <a:pPr indent="0" lvl="0" marL="0" rtl="0" algn="l">
              <a:spcBef>
                <a:spcPts val="1200"/>
              </a:spcBef>
              <a:spcAft>
                <a:spcPts val="0"/>
              </a:spcAft>
              <a:buNone/>
            </a:pPr>
            <a:r>
              <a:t/>
            </a:r>
            <a:endParaRPr sz="5600"/>
          </a:p>
          <a:p>
            <a:pPr indent="0" lvl="0" marL="0" rtl="0" algn="l">
              <a:spcBef>
                <a:spcPts val="1200"/>
              </a:spcBef>
              <a:spcAft>
                <a:spcPts val="0"/>
              </a:spcAft>
              <a:buNone/>
            </a:pPr>
            <a:r>
              <a:t/>
            </a:r>
            <a:endParaRPr sz="6120"/>
          </a:p>
          <a:p>
            <a:pPr indent="0" lvl="0" marL="0" rtl="0" algn="l">
              <a:spcBef>
                <a:spcPts val="1200"/>
              </a:spcBef>
              <a:spcAft>
                <a:spcPts val="0"/>
              </a:spcAft>
              <a:buNone/>
            </a:pPr>
            <a:r>
              <a:t/>
            </a:r>
            <a:endParaRPr sz="4920"/>
          </a:p>
          <a:p>
            <a:pPr indent="0" lvl="0" marL="0" rtl="0" algn="l">
              <a:spcBef>
                <a:spcPts val="1200"/>
              </a:spcBef>
              <a:spcAft>
                <a:spcPts val="0"/>
              </a:spcAft>
              <a:buNone/>
            </a:pPr>
            <a:r>
              <a:t/>
            </a:r>
            <a:endParaRPr b="1" sz="3750"/>
          </a:p>
          <a:p>
            <a:pPr indent="0" lvl="0" marL="0" rtl="0" algn="l">
              <a:spcBef>
                <a:spcPts val="1200"/>
              </a:spcBef>
              <a:spcAft>
                <a:spcPts val="0"/>
              </a:spcAft>
              <a:buNone/>
            </a:pPr>
            <a:r>
              <a:t/>
            </a:r>
            <a:endParaRPr b="1" sz="3750"/>
          </a:p>
          <a:p>
            <a:pPr indent="0" lvl="0" marL="0" rtl="0" algn="l">
              <a:spcBef>
                <a:spcPts val="1200"/>
              </a:spcBef>
              <a:spcAft>
                <a:spcPts val="1200"/>
              </a:spcAft>
              <a:buNone/>
            </a:pPr>
            <a:r>
              <a:t/>
            </a:r>
            <a:endParaRPr sz="375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4"/>
          <p:cNvSpPr txBox="1"/>
          <p:nvPr>
            <p:ph type="title"/>
          </p:nvPr>
        </p:nvSpPr>
        <p:spPr>
          <a:xfrm>
            <a:off x="311700" y="189125"/>
            <a:ext cx="8520600" cy="403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Речевая импликатура: вычислимость  </a:t>
            </a:r>
            <a:endParaRPr/>
          </a:p>
        </p:txBody>
      </p:sp>
      <p:sp>
        <p:nvSpPr>
          <p:cNvPr id="182" name="Google Shape;182;p34"/>
          <p:cNvSpPr txBox="1"/>
          <p:nvPr>
            <p:ph idx="1" type="body"/>
          </p:nvPr>
        </p:nvSpPr>
        <p:spPr>
          <a:xfrm>
            <a:off x="311700" y="927225"/>
            <a:ext cx="8520600" cy="411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ru"/>
              <a:t>Kyle to Ellen: “I have $9.”</a:t>
            </a:r>
            <a:endParaRPr/>
          </a:p>
          <a:p>
            <a:pPr indent="0" lvl="0" marL="0" rtl="0" algn="l">
              <a:spcBef>
                <a:spcPts val="1200"/>
              </a:spcBef>
              <a:spcAft>
                <a:spcPts val="0"/>
              </a:spcAft>
              <a:buClr>
                <a:schemeClr val="dk1"/>
              </a:buClr>
              <a:buSzPts val="1100"/>
              <a:buFont typeface="Arial"/>
              <a:buNone/>
            </a:pPr>
            <a:r>
              <a:rPr lang="ru"/>
              <a:t>Conversational implicature: Kyle does not &gt; $9.</a:t>
            </a:r>
            <a:endParaRPr/>
          </a:p>
          <a:p>
            <a:pPr indent="0" lvl="0" marL="0" rtl="0" algn="l">
              <a:spcBef>
                <a:spcPts val="1200"/>
              </a:spcBef>
              <a:spcAft>
                <a:spcPts val="1200"/>
              </a:spcAft>
              <a:buClr>
                <a:schemeClr val="dk1"/>
              </a:buClr>
              <a:buSzPts val="1100"/>
              <a:buFont typeface="Arial"/>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5"/>
          <p:cNvSpPr txBox="1"/>
          <p:nvPr>
            <p:ph type="title"/>
          </p:nvPr>
        </p:nvSpPr>
        <p:spPr>
          <a:xfrm>
            <a:off x="311700" y="189125"/>
            <a:ext cx="8520600" cy="403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Речевая импликатура: вычислимость (количество) </a:t>
            </a:r>
            <a:endParaRPr/>
          </a:p>
        </p:txBody>
      </p:sp>
      <p:sp>
        <p:nvSpPr>
          <p:cNvPr id="188" name="Google Shape;188;p35"/>
          <p:cNvSpPr txBox="1"/>
          <p:nvPr>
            <p:ph idx="1" type="body"/>
          </p:nvPr>
        </p:nvSpPr>
        <p:spPr>
          <a:xfrm>
            <a:off x="311700" y="927225"/>
            <a:ext cx="8520600" cy="41172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lang="ru"/>
              <a:t>Kyle to Ellen: “I have $9.”</a:t>
            </a:r>
            <a:endParaRPr/>
          </a:p>
          <a:p>
            <a:pPr indent="0" lvl="0" marL="0" rtl="0" algn="l">
              <a:spcBef>
                <a:spcPts val="1200"/>
              </a:spcBef>
              <a:spcAft>
                <a:spcPts val="0"/>
              </a:spcAft>
              <a:buNone/>
            </a:pPr>
            <a:r>
              <a:rPr lang="ru"/>
              <a:t>Conversational implicature: Kyle does not &gt; $9.</a:t>
            </a:r>
            <a:endParaRPr/>
          </a:p>
          <a:p>
            <a:pPr indent="0" lvl="0" marL="0" rtl="0" algn="l">
              <a:spcBef>
                <a:spcPts val="1200"/>
              </a:spcBef>
              <a:spcAft>
                <a:spcPts val="0"/>
              </a:spcAft>
              <a:buNone/>
            </a:pPr>
            <a:r>
              <a:rPr lang="ru"/>
              <a:t>a. Contextual premise: Both Kyle and Ellen need $10 for their movie tickets.</a:t>
            </a:r>
            <a:endParaRPr/>
          </a:p>
          <a:p>
            <a:pPr indent="0" lvl="0" marL="0" rtl="0" algn="l">
              <a:spcBef>
                <a:spcPts val="1200"/>
              </a:spcBef>
              <a:spcAft>
                <a:spcPts val="0"/>
              </a:spcAft>
              <a:buNone/>
            </a:pPr>
            <a:r>
              <a:rPr lang="ru"/>
              <a:t>b. Contextual premise: It is mutual, public information that Kyle has complete knowledge of how much money he has on him.</a:t>
            </a:r>
            <a:endParaRPr/>
          </a:p>
          <a:p>
            <a:pPr indent="0" lvl="0" marL="0" rtl="0" algn="l">
              <a:spcBef>
                <a:spcPts val="1200"/>
              </a:spcBef>
              <a:spcAft>
                <a:spcPts val="0"/>
              </a:spcAft>
              <a:buNone/>
            </a:pPr>
            <a:r>
              <a:rPr lang="ru"/>
              <a:t>c. Assume Kyle is cooperative at least insofar as he is obeying Quantity and Quality.</a:t>
            </a:r>
            <a:endParaRPr/>
          </a:p>
          <a:p>
            <a:pPr indent="0" lvl="0" marL="0" rtl="0" algn="l">
              <a:spcBef>
                <a:spcPts val="1200"/>
              </a:spcBef>
              <a:spcAft>
                <a:spcPts val="0"/>
              </a:spcAft>
              <a:buNone/>
            </a:pPr>
            <a:r>
              <a:rPr lang="ru"/>
              <a:t>d. Then he will assert what is maximally relevant, informative, and true.</a:t>
            </a:r>
            <a:endParaRPr/>
          </a:p>
          <a:p>
            <a:pPr indent="0" lvl="0" marL="0" rtl="0" algn="l">
              <a:spcBef>
                <a:spcPts val="1200"/>
              </a:spcBef>
              <a:spcAft>
                <a:spcPts val="0"/>
              </a:spcAft>
              <a:buNone/>
            </a:pPr>
            <a:r>
              <a:rPr lang="ru"/>
              <a:t>e. By (a), the proposition p that Kyle has $n for 9 &lt; n &lt;= 10 is more informative and relevant in this context than the proposition that he has $9.</a:t>
            </a:r>
            <a:endParaRPr/>
          </a:p>
          <a:p>
            <a:pPr indent="0" lvl="0" marL="0" rtl="0" algn="l">
              <a:spcBef>
                <a:spcPts val="1200"/>
              </a:spcBef>
              <a:spcAft>
                <a:spcPts val="0"/>
              </a:spcAft>
              <a:buNone/>
            </a:pPr>
            <a:r>
              <a:rPr lang="ru"/>
              <a:t>f. Therefore, Kyle must lack sufficient evidence to assert p.</a:t>
            </a:r>
            <a:endParaRPr/>
          </a:p>
          <a:p>
            <a:pPr indent="0" lvl="0" marL="0" rtl="0" algn="l">
              <a:spcBef>
                <a:spcPts val="1200"/>
              </a:spcBef>
              <a:spcAft>
                <a:spcPts val="0"/>
              </a:spcAft>
              <a:buNone/>
            </a:pPr>
            <a:r>
              <a:rPr lang="ru"/>
              <a:t>g. By (b), he must lack evidence for p because it is false.</a:t>
            </a:r>
            <a:endParaRPr/>
          </a:p>
          <a:p>
            <a:pPr indent="0" lvl="0" marL="0" rtl="0" algn="l">
              <a:spcBef>
                <a:spcPts val="1200"/>
              </a:spcBef>
              <a:spcAft>
                <a:spcPts val="0"/>
              </a:spcAft>
              <a:buNone/>
            </a:pPr>
            <a:r>
              <a:rPr lang="ru"/>
              <a:t>Once we have calculated the implicature and agreed that it was intended, then we can also conclude that Kyle doesn’t have $11, $12, etc. These are unlikely to be conversational implicatures, though, since they are not relevant in our context.</a:t>
            </a:r>
            <a:endParaRPr/>
          </a:p>
          <a:p>
            <a:pPr indent="0" lvl="0" marL="0" rtl="0" algn="l">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6"/>
          <p:cNvSpPr txBox="1"/>
          <p:nvPr>
            <p:ph type="title"/>
          </p:nvPr>
        </p:nvSpPr>
        <p:spPr>
          <a:xfrm>
            <a:off x="311700" y="189125"/>
            <a:ext cx="8520600" cy="403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Речевая импликатура: вычислимость </a:t>
            </a:r>
            <a:endParaRPr/>
          </a:p>
        </p:txBody>
      </p:sp>
      <p:sp>
        <p:nvSpPr>
          <p:cNvPr id="194" name="Google Shape;194;p36"/>
          <p:cNvSpPr txBox="1"/>
          <p:nvPr>
            <p:ph idx="1" type="body"/>
          </p:nvPr>
        </p:nvSpPr>
        <p:spPr>
          <a:xfrm>
            <a:off x="311700" y="927225"/>
            <a:ext cx="8520600" cy="411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A: Which city does Barbara live in?</a:t>
            </a:r>
            <a:endParaRPr/>
          </a:p>
          <a:p>
            <a:pPr indent="0" lvl="0" marL="0" rtl="0" algn="l">
              <a:spcBef>
                <a:spcPts val="1200"/>
              </a:spcBef>
              <a:spcAft>
                <a:spcPts val="0"/>
              </a:spcAft>
              <a:buNone/>
            </a:pPr>
            <a:r>
              <a:rPr lang="ru"/>
              <a:t>B: She lives in Russia.</a:t>
            </a:r>
            <a:endParaRPr/>
          </a:p>
          <a:p>
            <a:pPr indent="0" lvl="0" marL="0" rtl="0" algn="l">
              <a:spcBef>
                <a:spcPts val="1200"/>
              </a:spcBef>
              <a:spcAft>
                <a:spcPts val="0"/>
              </a:spcAft>
              <a:buNone/>
            </a:pPr>
            <a:r>
              <a:rPr lang="ru"/>
              <a:t>Conversational implicature: B does not know which city Barbara lives in.</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7"/>
          <p:cNvSpPr txBox="1"/>
          <p:nvPr>
            <p:ph type="title"/>
          </p:nvPr>
        </p:nvSpPr>
        <p:spPr>
          <a:xfrm>
            <a:off x="311700" y="189125"/>
            <a:ext cx="8520600" cy="403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Речевая импликатура: вычислимость (релевантность) </a:t>
            </a:r>
            <a:endParaRPr/>
          </a:p>
        </p:txBody>
      </p:sp>
      <p:sp>
        <p:nvSpPr>
          <p:cNvPr id="200" name="Google Shape;200;p37"/>
          <p:cNvSpPr txBox="1"/>
          <p:nvPr>
            <p:ph idx="1" type="body"/>
          </p:nvPr>
        </p:nvSpPr>
        <p:spPr>
          <a:xfrm>
            <a:off x="311700" y="927225"/>
            <a:ext cx="8520600" cy="41172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ru"/>
              <a:t>A: Which city does Barbara live in?</a:t>
            </a:r>
            <a:endParaRPr/>
          </a:p>
          <a:p>
            <a:pPr indent="0" lvl="0" marL="0" rtl="0" algn="l">
              <a:spcBef>
                <a:spcPts val="1200"/>
              </a:spcBef>
              <a:spcAft>
                <a:spcPts val="0"/>
              </a:spcAft>
              <a:buNone/>
            </a:pPr>
            <a:r>
              <a:rPr lang="ru"/>
              <a:t>B: She lives in Russia.</a:t>
            </a:r>
            <a:endParaRPr/>
          </a:p>
          <a:p>
            <a:pPr indent="0" lvl="0" marL="0" rtl="0" algn="l">
              <a:spcBef>
                <a:spcPts val="1200"/>
              </a:spcBef>
              <a:spcAft>
                <a:spcPts val="0"/>
              </a:spcAft>
              <a:buNone/>
            </a:pPr>
            <a:r>
              <a:rPr lang="ru"/>
              <a:t>Conversational implicature: B does not know which city Barbara lives in.</a:t>
            </a:r>
            <a:endParaRPr/>
          </a:p>
          <a:p>
            <a:pPr indent="0" lvl="0" marL="0" rtl="0" algn="l">
              <a:spcBef>
                <a:spcPts val="1200"/>
              </a:spcBef>
              <a:spcAft>
                <a:spcPts val="0"/>
              </a:spcAft>
              <a:buNone/>
            </a:pPr>
            <a:r>
              <a:rPr lang="ru"/>
              <a:t>a. Contextual premise: B is forthcoming about Barbara’s personal life.</a:t>
            </a:r>
            <a:endParaRPr/>
          </a:p>
          <a:p>
            <a:pPr indent="0" lvl="0" marL="0" rtl="0" algn="l">
              <a:spcBef>
                <a:spcPts val="1200"/>
              </a:spcBef>
              <a:spcAft>
                <a:spcPts val="0"/>
              </a:spcAft>
              <a:buNone/>
            </a:pPr>
            <a:r>
              <a:rPr lang="ru"/>
              <a:t>b. Assume B is cooperative.</a:t>
            </a:r>
            <a:endParaRPr/>
          </a:p>
          <a:p>
            <a:pPr indent="0" lvl="0" marL="0" rtl="0" algn="l">
              <a:spcBef>
                <a:spcPts val="1200"/>
              </a:spcBef>
              <a:spcAft>
                <a:spcPts val="0"/>
              </a:spcAft>
              <a:buNone/>
            </a:pPr>
            <a:r>
              <a:rPr lang="ru"/>
              <a:t>c. Assume, towards a contradiction, that B does know which city Barbara lives in (the negation of the implicature).</a:t>
            </a:r>
            <a:endParaRPr/>
          </a:p>
          <a:p>
            <a:pPr indent="0" lvl="0" marL="0" rtl="0" algn="l">
              <a:spcBef>
                <a:spcPts val="1200"/>
              </a:spcBef>
              <a:spcAft>
                <a:spcPts val="0"/>
              </a:spcAft>
              <a:buNone/>
            </a:pPr>
            <a:r>
              <a:rPr lang="ru"/>
              <a:t>d. Supplying the city’s name would do better on Relevance and Quantity than supplying just the country name.</a:t>
            </a:r>
            <a:endParaRPr/>
          </a:p>
          <a:p>
            <a:pPr indent="0" lvl="0" marL="0" rtl="0" algn="l">
              <a:spcBef>
                <a:spcPts val="1200"/>
              </a:spcBef>
              <a:spcAft>
                <a:spcPts val="0"/>
              </a:spcAft>
              <a:buNone/>
            </a:pPr>
            <a:r>
              <a:rPr lang="ru"/>
              <a:t>e. The contextual assumption is that B will supply such information.</a:t>
            </a:r>
            <a:endParaRPr/>
          </a:p>
          <a:p>
            <a:pPr indent="0" lvl="0" marL="0" rtl="0" algn="l">
              <a:spcBef>
                <a:spcPts val="1200"/>
              </a:spcBef>
              <a:spcAft>
                <a:spcPts val="0"/>
              </a:spcAft>
              <a:buNone/>
            </a:pPr>
            <a:r>
              <a:rPr lang="ru"/>
              <a:t>f. This contradicts the cooperativity assumption (b).</a:t>
            </a:r>
            <a:endParaRPr/>
          </a:p>
          <a:p>
            <a:pPr indent="0" lvl="0" marL="0" rtl="0" algn="l">
              <a:spcBef>
                <a:spcPts val="1200"/>
              </a:spcBef>
              <a:spcAft>
                <a:spcPts val="0"/>
              </a:spcAft>
              <a:buNone/>
            </a:pPr>
            <a:r>
              <a:rPr lang="ru"/>
              <a:t>g. We can therefore conclude that the implicature is true.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8"/>
          <p:cNvSpPr txBox="1"/>
          <p:nvPr>
            <p:ph type="title"/>
          </p:nvPr>
        </p:nvSpPr>
        <p:spPr>
          <a:xfrm>
            <a:off x="311700" y="189125"/>
            <a:ext cx="8520600" cy="403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Речевая импликатура: диагностика/свойства </a:t>
            </a:r>
            <a:endParaRPr/>
          </a:p>
        </p:txBody>
      </p:sp>
      <p:sp>
        <p:nvSpPr>
          <p:cNvPr id="206" name="Google Shape;206;p38"/>
          <p:cNvSpPr txBox="1"/>
          <p:nvPr>
            <p:ph idx="1" type="body"/>
          </p:nvPr>
        </p:nvSpPr>
        <p:spPr>
          <a:xfrm>
            <a:off x="311700" y="927225"/>
            <a:ext cx="8520600" cy="4117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ru"/>
              <a:t>– </a:t>
            </a:r>
            <a:r>
              <a:rPr lang="ru"/>
              <a:t>Cancellation (отменяемость): encoding semantically the negation of the target meaning. If the result seems consistent, then the target meaning is likely an implicature.</a:t>
            </a:r>
            <a:endParaRPr/>
          </a:p>
          <a:p>
            <a:pPr indent="0" lvl="0" marL="0" rtl="0" algn="l">
              <a:spcBef>
                <a:spcPts val="1200"/>
              </a:spcBef>
              <a:spcAft>
                <a:spcPts val="0"/>
              </a:spcAft>
              <a:buNone/>
            </a:pPr>
            <a:r>
              <a:rPr lang="ru"/>
              <a:t>– Suspension (подвешенность?): encoding semantically a lack of knowledge about the truth of the target meaning or its negation. If the result seems consistent, then the target meaning is likely an implicature.</a:t>
            </a:r>
            <a:endParaRPr/>
          </a:p>
          <a:p>
            <a:pPr indent="0" lvl="0" marL="0" rtl="0" algn="l">
              <a:spcBef>
                <a:spcPts val="1200"/>
              </a:spcBef>
              <a:spcAft>
                <a:spcPts val="0"/>
              </a:spcAft>
              <a:buNone/>
            </a:pPr>
            <a:r>
              <a:rPr lang="ru"/>
              <a:t>– Reinforcement (усиление): encoding semantically the target meaning itself. If the result seems non-redundant, then the target meaning is likely an implicature.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9"/>
          <p:cNvSpPr txBox="1"/>
          <p:nvPr>
            <p:ph type="title"/>
          </p:nvPr>
        </p:nvSpPr>
        <p:spPr>
          <a:xfrm>
            <a:off x="311700" y="189125"/>
            <a:ext cx="8520600" cy="403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Речевая импликатура: диагностика/свойства </a:t>
            </a:r>
            <a:endParaRPr/>
          </a:p>
        </p:txBody>
      </p:sp>
      <p:sp>
        <p:nvSpPr>
          <p:cNvPr id="212" name="Google Shape;212;p39"/>
          <p:cNvSpPr txBox="1"/>
          <p:nvPr>
            <p:ph idx="1" type="body"/>
          </p:nvPr>
        </p:nvSpPr>
        <p:spPr>
          <a:xfrm>
            <a:off x="311700" y="927225"/>
            <a:ext cx="8520600" cy="4117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ru"/>
              <a:t>Example: The play was good.</a:t>
            </a:r>
            <a:endParaRPr/>
          </a:p>
          <a:p>
            <a:pPr indent="0" lvl="0" marL="0" rtl="0" algn="l">
              <a:spcBef>
                <a:spcPts val="1200"/>
              </a:spcBef>
              <a:spcAft>
                <a:spcPts val="0"/>
              </a:spcAft>
              <a:buNone/>
            </a:pPr>
            <a:r>
              <a:rPr lang="ru"/>
              <a:t>a. Target meaning: the play was not excellent</a:t>
            </a:r>
            <a:endParaRPr/>
          </a:p>
          <a:p>
            <a:pPr indent="0" lvl="0" marL="0" rtl="0" algn="l">
              <a:spcBef>
                <a:spcPts val="1200"/>
              </a:spcBef>
              <a:spcAft>
                <a:spcPts val="0"/>
              </a:spcAft>
              <a:buNone/>
            </a:pPr>
            <a:r>
              <a:rPr lang="ru"/>
              <a:t>b. Cancellation: The play was good – in fact, it was excellent. </a:t>
            </a:r>
            <a:endParaRPr/>
          </a:p>
          <a:p>
            <a:pPr indent="0" lvl="0" marL="0" rtl="0" algn="l">
              <a:spcBef>
                <a:spcPts val="1200"/>
              </a:spcBef>
              <a:spcAft>
                <a:spcPts val="0"/>
              </a:spcAft>
              <a:buNone/>
            </a:pPr>
            <a:r>
              <a:rPr lang="ru"/>
              <a:t>c. Suspension: The play was good, maybe even excellent.</a:t>
            </a:r>
            <a:endParaRPr/>
          </a:p>
          <a:p>
            <a:pPr indent="0" lvl="0" marL="0" rtl="0" algn="l">
              <a:spcBef>
                <a:spcPts val="1200"/>
              </a:spcBef>
              <a:spcAft>
                <a:spcPts val="0"/>
              </a:spcAft>
              <a:buNone/>
            </a:pPr>
            <a:r>
              <a:rPr lang="ru"/>
              <a:t>d. Reinforcement: The play was good, but not excellent.</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40"/>
          <p:cNvSpPr txBox="1"/>
          <p:nvPr>
            <p:ph type="title"/>
          </p:nvPr>
        </p:nvSpPr>
        <p:spPr>
          <a:xfrm>
            <a:off x="311700" y="189125"/>
            <a:ext cx="8520600" cy="403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Речевая импликатура: диагностика/свойства </a:t>
            </a:r>
            <a:endParaRPr/>
          </a:p>
        </p:txBody>
      </p:sp>
      <p:sp>
        <p:nvSpPr>
          <p:cNvPr id="218" name="Google Shape;218;p40"/>
          <p:cNvSpPr txBox="1"/>
          <p:nvPr>
            <p:ph idx="1" type="body"/>
          </p:nvPr>
        </p:nvSpPr>
        <p:spPr>
          <a:xfrm>
            <a:off x="311700" y="927225"/>
            <a:ext cx="8520600" cy="4117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ru"/>
              <a:t>Example: Some of the puppies escaped.</a:t>
            </a:r>
            <a:endParaRPr/>
          </a:p>
          <a:p>
            <a:pPr indent="0" lvl="0" marL="0" rtl="0" algn="l">
              <a:spcBef>
                <a:spcPts val="1200"/>
              </a:spcBef>
              <a:spcAft>
                <a:spcPts val="0"/>
              </a:spcAft>
              <a:buNone/>
            </a:pPr>
            <a:r>
              <a:rPr lang="ru"/>
              <a:t>a. Target meaning: not all of the puppies escaped</a:t>
            </a:r>
            <a:endParaRPr/>
          </a:p>
          <a:p>
            <a:pPr indent="0" lvl="0" marL="0" rtl="0" algn="l">
              <a:spcBef>
                <a:spcPts val="1200"/>
              </a:spcBef>
              <a:spcAft>
                <a:spcPts val="0"/>
              </a:spcAft>
              <a:buNone/>
            </a:pPr>
            <a:r>
              <a:rPr lang="ru"/>
              <a:t>b. Cancellation: Some – in fact all! – of the puppies escaped. (“not not all”)</a:t>
            </a:r>
            <a:endParaRPr/>
          </a:p>
          <a:p>
            <a:pPr indent="0" lvl="0" marL="0" rtl="0" algn="l">
              <a:spcBef>
                <a:spcPts val="1200"/>
              </a:spcBef>
              <a:spcAft>
                <a:spcPts val="0"/>
              </a:spcAft>
              <a:buNone/>
            </a:pPr>
            <a:r>
              <a:rPr lang="ru"/>
              <a:t>c. Suspension: Some, maybe even all, of the puppies escaped.</a:t>
            </a:r>
            <a:endParaRPr/>
          </a:p>
          <a:p>
            <a:pPr indent="0" lvl="0" marL="0" rtl="0" algn="l">
              <a:spcBef>
                <a:spcPts val="1200"/>
              </a:spcBef>
              <a:spcAft>
                <a:spcPts val="0"/>
              </a:spcAft>
              <a:buNone/>
            </a:pPr>
            <a:r>
              <a:rPr lang="ru"/>
              <a:t>d. Reinforcement: Some, but not all, of the puppies escaped.</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1"/>
          <p:cNvSpPr txBox="1"/>
          <p:nvPr>
            <p:ph type="title"/>
          </p:nvPr>
        </p:nvSpPr>
        <p:spPr>
          <a:xfrm>
            <a:off x="311700" y="189125"/>
            <a:ext cx="8520600" cy="403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Речевая импликатура: диагностика/свойства </a:t>
            </a:r>
            <a:endParaRPr/>
          </a:p>
        </p:txBody>
      </p:sp>
      <p:sp>
        <p:nvSpPr>
          <p:cNvPr id="224" name="Google Shape;224;p41"/>
          <p:cNvSpPr txBox="1"/>
          <p:nvPr>
            <p:ph idx="1" type="body"/>
          </p:nvPr>
        </p:nvSpPr>
        <p:spPr>
          <a:xfrm>
            <a:off x="311700" y="927225"/>
            <a:ext cx="8520600" cy="41172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ru"/>
              <a:t>Example: Sue got into bed, then brushed her teeth.</a:t>
            </a:r>
            <a:endParaRPr/>
          </a:p>
          <a:p>
            <a:pPr indent="0" lvl="0" marL="0" rtl="0" algn="l">
              <a:spcBef>
                <a:spcPts val="1200"/>
              </a:spcBef>
              <a:spcAft>
                <a:spcPts val="0"/>
              </a:spcAft>
              <a:buNone/>
            </a:pPr>
            <a:r>
              <a:rPr lang="ru"/>
              <a:t>a. Target meaning: getting into bed happened before teeth brushing</a:t>
            </a:r>
            <a:endParaRPr/>
          </a:p>
          <a:p>
            <a:pPr indent="0" lvl="0" marL="0" rtl="0" algn="l">
              <a:spcBef>
                <a:spcPts val="1200"/>
              </a:spcBef>
              <a:spcAft>
                <a:spcPts val="0"/>
              </a:spcAft>
              <a:buNone/>
            </a:pPr>
            <a:r>
              <a:rPr lang="ru"/>
              <a:t>b. Cancellation: ??Sue got into bed, then brushed her teeth – but not in that order.</a:t>
            </a:r>
            <a:endParaRPr/>
          </a:p>
          <a:p>
            <a:pPr indent="0" lvl="0" marL="0" rtl="0" algn="l">
              <a:spcBef>
                <a:spcPts val="1200"/>
              </a:spcBef>
              <a:spcAft>
                <a:spcPts val="0"/>
              </a:spcAft>
              <a:buNone/>
            </a:pPr>
            <a:r>
              <a:rPr lang="ru"/>
              <a:t>c. Suspension: ??Sue got into bed, then brushed her teeth – possibly in that order.</a:t>
            </a:r>
            <a:endParaRPr/>
          </a:p>
          <a:p>
            <a:pPr indent="0" lvl="0" marL="0" rtl="0" algn="l">
              <a:spcBef>
                <a:spcPts val="1200"/>
              </a:spcBef>
              <a:spcAft>
                <a:spcPts val="0"/>
              </a:spcAft>
              <a:buNone/>
            </a:pPr>
            <a:r>
              <a:rPr lang="ru"/>
              <a:t>d. Reinforcement: ??Sue got into bed, then brushed her teeth – in that order.</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Прагматика – наука о том, как мы обогащаем то, что слышим и читаем, чтобы получить то, что подразумевал говорящий</a:t>
            </a:r>
            <a:endParaRPr/>
          </a:p>
          <a:p>
            <a:pPr indent="0" lvl="0" marL="0" rtl="0" algn="l">
              <a:spcBef>
                <a:spcPts val="1200"/>
              </a:spcBef>
              <a:spcAft>
                <a:spcPts val="0"/>
              </a:spcAft>
              <a:buNone/>
            </a:pPr>
            <a:r>
              <a:rPr lang="ru"/>
              <a:t>Прагматическое обогащение значения – результат базовых принципов рациональности</a:t>
            </a:r>
            <a:endParaRPr/>
          </a:p>
          <a:p>
            <a:pPr indent="0" lvl="0" marL="0" rtl="0" algn="l">
              <a:spcBef>
                <a:spcPts val="1200"/>
              </a:spcBef>
              <a:spcAft>
                <a:spcPts val="1200"/>
              </a:spcAft>
              <a:buNone/>
            </a:pPr>
            <a:r>
              <a:rPr lang="ru"/>
              <a:t>Принципы одинаковы, но, в зависимости от лингвистического, культурного, социального опыта, обогащение может приводить к разным результатам</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2"/>
          <p:cNvSpPr txBox="1"/>
          <p:nvPr>
            <p:ph type="title"/>
          </p:nvPr>
        </p:nvSpPr>
        <p:spPr>
          <a:xfrm>
            <a:off x="311700" y="189125"/>
            <a:ext cx="8520600" cy="403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Речевая импликатура: диагностика/свойства </a:t>
            </a:r>
            <a:endParaRPr/>
          </a:p>
        </p:txBody>
      </p:sp>
      <p:sp>
        <p:nvSpPr>
          <p:cNvPr id="230" name="Google Shape;230;p42"/>
          <p:cNvSpPr txBox="1"/>
          <p:nvPr>
            <p:ph idx="1" type="body"/>
          </p:nvPr>
        </p:nvSpPr>
        <p:spPr>
          <a:xfrm>
            <a:off x="311700" y="927225"/>
            <a:ext cx="8520600" cy="4117200"/>
          </a:xfrm>
          <a:prstGeom prst="rect">
            <a:avLst/>
          </a:prstGeom>
        </p:spPr>
        <p:txBody>
          <a:bodyPr anchorCtr="0" anchor="t" bIns="91425" lIns="91425" spcFirstLastPara="1" rIns="91425" wrap="square" tIns="91425">
            <a:normAutofit fontScale="32500" lnSpcReduction="20000"/>
          </a:bodyPr>
          <a:lstStyle/>
          <a:p>
            <a:pPr indent="0" lvl="0" marL="0" rtl="0" algn="l">
              <a:spcBef>
                <a:spcPts val="0"/>
              </a:spcBef>
              <a:spcAft>
                <a:spcPts val="0"/>
              </a:spcAft>
              <a:buNone/>
            </a:pPr>
            <a:r>
              <a:rPr lang="ru" sz="6000"/>
              <a:t>Example: Еда была съедобной.</a:t>
            </a:r>
            <a:endParaRPr sz="6000"/>
          </a:p>
          <a:p>
            <a:pPr indent="0" lvl="0" marL="0" rtl="0" algn="l">
              <a:spcBef>
                <a:spcPts val="1200"/>
              </a:spcBef>
              <a:spcAft>
                <a:spcPts val="0"/>
              </a:spcAft>
              <a:buNone/>
            </a:pPr>
            <a:r>
              <a:rPr lang="ru" sz="6000"/>
              <a:t>a. Target meaning: еда не была вкусной</a:t>
            </a:r>
            <a:endParaRPr sz="6000"/>
          </a:p>
          <a:p>
            <a:pPr indent="0" lvl="0" marL="0" rtl="0" algn="l">
              <a:spcBef>
                <a:spcPts val="1200"/>
              </a:spcBef>
              <a:spcAft>
                <a:spcPts val="0"/>
              </a:spcAft>
              <a:buNone/>
            </a:pPr>
            <a:r>
              <a:rPr lang="ru" sz="6000"/>
              <a:t>b. Cancellation:</a:t>
            </a:r>
            <a:endParaRPr sz="6000"/>
          </a:p>
          <a:p>
            <a:pPr indent="0" lvl="0" marL="0" rtl="0" algn="l">
              <a:spcBef>
                <a:spcPts val="1200"/>
              </a:spcBef>
              <a:spcAft>
                <a:spcPts val="0"/>
              </a:spcAft>
              <a:buNone/>
            </a:pPr>
            <a:r>
              <a:rPr lang="ru" sz="6000"/>
              <a:t>c. Suspension:</a:t>
            </a:r>
            <a:endParaRPr sz="6000"/>
          </a:p>
          <a:p>
            <a:pPr indent="0" lvl="0" marL="0" rtl="0" algn="l">
              <a:spcBef>
                <a:spcPts val="1200"/>
              </a:spcBef>
              <a:spcAft>
                <a:spcPts val="0"/>
              </a:spcAft>
              <a:buNone/>
            </a:pPr>
            <a:r>
              <a:rPr lang="ru" sz="6000"/>
              <a:t>d. Reinforcement:</a:t>
            </a:r>
            <a:endParaRPr sz="60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3"/>
          <p:cNvSpPr txBox="1"/>
          <p:nvPr>
            <p:ph type="title"/>
          </p:nvPr>
        </p:nvSpPr>
        <p:spPr>
          <a:xfrm>
            <a:off x="311700" y="189125"/>
            <a:ext cx="8520600" cy="403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Речевая импликатура: диагностика/свойства </a:t>
            </a:r>
            <a:endParaRPr/>
          </a:p>
        </p:txBody>
      </p:sp>
      <p:sp>
        <p:nvSpPr>
          <p:cNvPr id="236" name="Google Shape;236;p43"/>
          <p:cNvSpPr txBox="1"/>
          <p:nvPr>
            <p:ph idx="1" type="body"/>
          </p:nvPr>
        </p:nvSpPr>
        <p:spPr>
          <a:xfrm>
            <a:off x="311700" y="927225"/>
            <a:ext cx="8520600" cy="41172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ru" sz="7350"/>
              <a:t>Example: Алина раньше играла в хоккей.</a:t>
            </a:r>
            <a:endParaRPr sz="7350"/>
          </a:p>
          <a:p>
            <a:pPr indent="0" lvl="0" marL="0" rtl="0" algn="l">
              <a:spcBef>
                <a:spcPts val="1200"/>
              </a:spcBef>
              <a:spcAft>
                <a:spcPts val="0"/>
              </a:spcAft>
              <a:buNone/>
            </a:pPr>
            <a:r>
              <a:rPr lang="ru" sz="7350"/>
              <a:t>a. Target meaning: Алина сейчас не играет в хоккей</a:t>
            </a:r>
            <a:endParaRPr sz="7350"/>
          </a:p>
          <a:p>
            <a:pPr indent="0" lvl="0" marL="0" rtl="0" algn="l">
              <a:spcBef>
                <a:spcPts val="1200"/>
              </a:spcBef>
              <a:spcAft>
                <a:spcPts val="0"/>
              </a:spcAft>
              <a:buNone/>
            </a:pPr>
            <a:r>
              <a:rPr lang="ru" sz="7350"/>
              <a:t>b. Cancellation:</a:t>
            </a:r>
            <a:endParaRPr sz="7350"/>
          </a:p>
          <a:p>
            <a:pPr indent="0" lvl="0" marL="0" rtl="0" algn="l">
              <a:spcBef>
                <a:spcPts val="1200"/>
              </a:spcBef>
              <a:spcAft>
                <a:spcPts val="0"/>
              </a:spcAft>
              <a:buNone/>
            </a:pPr>
            <a:r>
              <a:rPr lang="ru" sz="7350"/>
              <a:t>c. Suspension:</a:t>
            </a:r>
            <a:endParaRPr sz="7350"/>
          </a:p>
          <a:p>
            <a:pPr indent="0" lvl="0" marL="0" rtl="0" algn="l">
              <a:spcBef>
                <a:spcPts val="1200"/>
              </a:spcBef>
              <a:spcAft>
                <a:spcPts val="0"/>
              </a:spcAft>
              <a:buNone/>
            </a:pPr>
            <a:r>
              <a:rPr lang="ru" sz="7350"/>
              <a:t>d. Reinforcement:</a:t>
            </a:r>
            <a:endParaRPr sz="7350"/>
          </a:p>
          <a:p>
            <a:pPr indent="0" lvl="0" marL="0" rtl="0" algn="l">
              <a:spcBef>
                <a:spcPts val="1200"/>
              </a:spcBef>
              <a:spcAft>
                <a:spcPts val="0"/>
              </a:spcAft>
              <a:buNone/>
            </a:pPr>
            <a:r>
              <a:t/>
            </a:r>
            <a:endParaRPr sz="325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4"/>
          <p:cNvSpPr txBox="1"/>
          <p:nvPr>
            <p:ph type="title"/>
          </p:nvPr>
        </p:nvSpPr>
        <p:spPr>
          <a:xfrm>
            <a:off x="311700" y="189125"/>
            <a:ext cx="8520600" cy="403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Речевая импликатура: диагностика/свойства </a:t>
            </a:r>
            <a:endParaRPr/>
          </a:p>
        </p:txBody>
      </p:sp>
      <p:sp>
        <p:nvSpPr>
          <p:cNvPr id="242" name="Google Shape;242;p44"/>
          <p:cNvSpPr txBox="1"/>
          <p:nvPr>
            <p:ph idx="1" type="body"/>
          </p:nvPr>
        </p:nvSpPr>
        <p:spPr>
          <a:xfrm>
            <a:off x="311700" y="927225"/>
            <a:ext cx="8520600" cy="41172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ru" sz="9600"/>
              <a:t>Example: Катя не смогла победить в забеге.</a:t>
            </a:r>
            <a:endParaRPr sz="9600"/>
          </a:p>
          <a:p>
            <a:pPr indent="0" lvl="0" marL="0" rtl="0" algn="l">
              <a:spcBef>
                <a:spcPts val="1200"/>
              </a:spcBef>
              <a:spcAft>
                <a:spcPts val="0"/>
              </a:spcAft>
              <a:buNone/>
            </a:pPr>
            <a:r>
              <a:rPr lang="ru" sz="9600"/>
              <a:t>a. Target meaning: Катя не победила в забеге</a:t>
            </a:r>
            <a:endParaRPr sz="9600"/>
          </a:p>
          <a:p>
            <a:pPr indent="0" lvl="0" marL="0" rtl="0" algn="l">
              <a:spcBef>
                <a:spcPts val="1200"/>
              </a:spcBef>
              <a:spcAft>
                <a:spcPts val="0"/>
              </a:spcAft>
              <a:buNone/>
            </a:pPr>
            <a:r>
              <a:rPr lang="ru" sz="9600"/>
              <a:t>b. Cancellation:</a:t>
            </a:r>
            <a:endParaRPr sz="9600"/>
          </a:p>
          <a:p>
            <a:pPr indent="0" lvl="0" marL="0" rtl="0" algn="l">
              <a:spcBef>
                <a:spcPts val="1200"/>
              </a:spcBef>
              <a:spcAft>
                <a:spcPts val="0"/>
              </a:spcAft>
              <a:buNone/>
            </a:pPr>
            <a:r>
              <a:rPr lang="ru" sz="9600"/>
              <a:t>c. Suspension:</a:t>
            </a:r>
            <a:endParaRPr sz="9600"/>
          </a:p>
          <a:p>
            <a:pPr indent="0" lvl="0" marL="0" rtl="0" algn="l">
              <a:spcBef>
                <a:spcPts val="1200"/>
              </a:spcBef>
              <a:spcAft>
                <a:spcPts val="0"/>
              </a:spcAft>
              <a:buNone/>
            </a:pPr>
            <a:r>
              <a:rPr lang="ru" sz="9600"/>
              <a:t>d. Reinforcement:</a:t>
            </a:r>
            <a:endParaRPr sz="9600"/>
          </a:p>
          <a:p>
            <a:pPr indent="0" lvl="0" marL="0" rtl="0" algn="l">
              <a:spcBef>
                <a:spcPts val="1200"/>
              </a:spcBef>
              <a:spcAft>
                <a:spcPts val="0"/>
              </a:spcAft>
              <a:buNone/>
            </a:pPr>
            <a:r>
              <a:t/>
            </a:r>
            <a:endParaRPr sz="3250"/>
          </a:p>
          <a:p>
            <a:pPr indent="0" lvl="0" marL="0" rtl="0" algn="l">
              <a:spcBef>
                <a:spcPts val="1200"/>
              </a:spcBef>
              <a:spcAft>
                <a:spcPts val="0"/>
              </a:spcAft>
              <a:buNone/>
            </a:pPr>
            <a:r>
              <a:t/>
            </a:r>
            <a:endParaRPr sz="325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5"/>
          <p:cNvSpPr txBox="1"/>
          <p:nvPr>
            <p:ph type="title"/>
          </p:nvPr>
        </p:nvSpPr>
        <p:spPr>
          <a:xfrm>
            <a:off x="311700" y="189125"/>
            <a:ext cx="8520600" cy="403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Речевая импликатура: диагностика/свойства </a:t>
            </a:r>
            <a:endParaRPr/>
          </a:p>
        </p:txBody>
      </p:sp>
      <p:sp>
        <p:nvSpPr>
          <p:cNvPr id="248" name="Google Shape;248;p45"/>
          <p:cNvSpPr txBox="1"/>
          <p:nvPr>
            <p:ph idx="1" type="body"/>
          </p:nvPr>
        </p:nvSpPr>
        <p:spPr>
          <a:xfrm>
            <a:off x="311700" y="927225"/>
            <a:ext cx="8520600" cy="41172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ru" sz="9600"/>
              <a:t>Example: Даша хотела бы уметь жонглировать</a:t>
            </a:r>
            <a:endParaRPr sz="9600"/>
          </a:p>
          <a:p>
            <a:pPr indent="0" lvl="0" marL="0" rtl="0" algn="l">
              <a:spcBef>
                <a:spcPts val="1200"/>
              </a:spcBef>
              <a:spcAft>
                <a:spcPts val="0"/>
              </a:spcAft>
              <a:buNone/>
            </a:pPr>
            <a:r>
              <a:rPr lang="ru" sz="9600"/>
              <a:t>a. Target meaning: Даша не умеет жонглировать</a:t>
            </a:r>
            <a:endParaRPr sz="9600"/>
          </a:p>
          <a:p>
            <a:pPr indent="0" lvl="0" marL="0" rtl="0" algn="l">
              <a:spcBef>
                <a:spcPts val="1200"/>
              </a:spcBef>
              <a:spcAft>
                <a:spcPts val="0"/>
              </a:spcAft>
              <a:buNone/>
            </a:pPr>
            <a:r>
              <a:rPr lang="ru" sz="9600"/>
              <a:t>b. Cancellation:</a:t>
            </a:r>
            <a:endParaRPr sz="9600"/>
          </a:p>
          <a:p>
            <a:pPr indent="0" lvl="0" marL="0" rtl="0" algn="l">
              <a:spcBef>
                <a:spcPts val="1200"/>
              </a:spcBef>
              <a:spcAft>
                <a:spcPts val="0"/>
              </a:spcAft>
              <a:buNone/>
            </a:pPr>
            <a:r>
              <a:rPr lang="ru" sz="9600"/>
              <a:t>c. Suspension:</a:t>
            </a:r>
            <a:endParaRPr sz="9600"/>
          </a:p>
          <a:p>
            <a:pPr indent="0" lvl="0" marL="0" rtl="0" algn="l">
              <a:spcBef>
                <a:spcPts val="1200"/>
              </a:spcBef>
              <a:spcAft>
                <a:spcPts val="0"/>
              </a:spcAft>
              <a:buNone/>
            </a:pPr>
            <a:r>
              <a:rPr lang="ru" sz="9600"/>
              <a:t>d. Reinforcement:</a:t>
            </a:r>
            <a:endParaRPr sz="9600"/>
          </a:p>
          <a:p>
            <a:pPr indent="0" lvl="0" marL="0" rtl="0" algn="l">
              <a:spcBef>
                <a:spcPts val="1200"/>
              </a:spcBef>
              <a:spcAft>
                <a:spcPts val="0"/>
              </a:spcAft>
              <a:buNone/>
            </a:pPr>
            <a:r>
              <a:t/>
            </a:r>
            <a:endParaRPr sz="9600"/>
          </a:p>
          <a:p>
            <a:pPr indent="0" lvl="0" marL="0" rtl="0" algn="l">
              <a:spcBef>
                <a:spcPts val="1200"/>
              </a:spcBef>
              <a:spcAft>
                <a:spcPts val="0"/>
              </a:spcAft>
              <a:buNone/>
            </a:pPr>
            <a:r>
              <a:t/>
            </a:r>
            <a:endParaRPr sz="3250"/>
          </a:p>
          <a:p>
            <a:pPr indent="0" lvl="0" marL="0" rtl="0" algn="l">
              <a:spcBef>
                <a:spcPts val="1200"/>
              </a:spcBef>
              <a:spcAft>
                <a:spcPts val="0"/>
              </a:spcAft>
              <a:buNone/>
            </a:pPr>
            <a:r>
              <a:t/>
            </a:r>
            <a:endParaRPr sz="325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6"/>
          <p:cNvSpPr txBox="1"/>
          <p:nvPr>
            <p:ph type="title"/>
          </p:nvPr>
        </p:nvSpPr>
        <p:spPr>
          <a:xfrm>
            <a:off x="311700" y="189125"/>
            <a:ext cx="8520600" cy="403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Речевая импликатура: диагностика/свойства </a:t>
            </a:r>
            <a:endParaRPr/>
          </a:p>
        </p:txBody>
      </p:sp>
      <p:sp>
        <p:nvSpPr>
          <p:cNvPr id="254" name="Google Shape;254;p46"/>
          <p:cNvSpPr txBox="1"/>
          <p:nvPr>
            <p:ph idx="1" type="body"/>
          </p:nvPr>
        </p:nvSpPr>
        <p:spPr>
          <a:xfrm>
            <a:off x="311700" y="927225"/>
            <a:ext cx="8520600" cy="41172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ru" sz="9600"/>
              <a:t>– вычислимость (calculation) на основе максим</a:t>
            </a:r>
            <a:endParaRPr sz="9600"/>
          </a:p>
          <a:p>
            <a:pPr indent="0" lvl="0" marL="0" rtl="0" algn="l">
              <a:spcBef>
                <a:spcPts val="1200"/>
              </a:spcBef>
              <a:spcAft>
                <a:spcPts val="0"/>
              </a:spcAft>
              <a:buNone/>
            </a:pPr>
            <a:r>
              <a:rPr lang="ru" sz="9600"/>
              <a:t>– относительность (indeterminacy): Hirschberg (1985:24) writes, “a conversational implicatum is often a disjunction of several possible interpretations of an utterance and is often indeterminate”</a:t>
            </a:r>
            <a:endParaRPr sz="9600"/>
          </a:p>
          <a:p>
            <a:pPr indent="0" lvl="0" marL="0" rtl="0" algn="l">
              <a:spcBef>
                <a:spcPts val="1200"/>
              </a:spcBef>
              <a:spcAft>
                <a:spcPts val="0"/>
              </a:spcAft>
              <a:buNone/>
            </a:pPr>
            <a:r>
              <a:rPr lang="ru" sz="9600"/>
              <a:t>– неконвенциональность (nonconventionality): the inferences should derive, not (solely) from lexical or constructional idiosyncrasies, but rather from pragmatic interactions</a:t>
            </a:r>
            <a:endParaRPr sz="9600"/>
          </a:p>
          <a:p>
            <a:pPr indent="0" lvl="0" marL="0" rtl="0" algn="l">
              <a:spcBef>
                <a:spcPts val="1200"/>
              </a:spcBef>
              <a:spcAft>
                <a:spcPts val="0"/>
              </a:spcAft>
              <a:buNone/>
            </a:pPr>
            <a:r>
              <a:t/>
            </a:r>
            <a:endParaRPr sz="9600"/>
          </a:p>
          <a:p>
            <a:pPr indent="0" lvl="0" marL="0" rtl="0" algn="l">
              <a:spcBef>
                <a:spcPts val="1200"/>
              </a:spcBef>
              <a:spcAft>
                <a:spcPts val="0"/>
              </a:spcAft>
              <a:buNone/>
            </a:pPr>
            <a:r>
              <a:t/>
            </a:r>
            <a:endParaRPr sz="9600"/>
          </a:p>
          <a:p>
            <a:pPr indent="0" lvl="0" marL="0" rtl="0" algn="l">
              <a:spcBef>
                <a:spcPts val="1200"/>
              </a:spcBef>
              <a:spcAft>
                <a:spcPts val="0"/>
              </a:spcAft>
              <a:buNone/>
            </a:pPr>
            <a:r>
              <a:t/>
            </a:r>
            <a:endParaRPr sz="9600"/>
          </a:p>
          <a:p>
            <a:pPr indent="0" lvl="0" marL="0" rtl="0" algn="l">
              <a:spcBef>
                <a:spcPts val="1200"/>
              </a:spcBef>
              <a:spcAft>
                <a:spcPts val="0"/>
              </a:spcAft>
              <a:buNone/>
            </a:pPr>
            <a:r>
              <a:t/>
            </a:r>
            <a:endParaRPr sz="3250"/>
          </a:p>
          <a:p>
            <a:pPr indent="0" lvl="0" marL="0" rtl="0" algn="l">
              <a:spcBef>
                <a:spcPts val="1200"/>
              </a:spcBef>
              <a:spcAft>
                <a:spcPts val="0"/>
              </a:spcAft>
              <a:buNone/>
            </a:pPr>
            <a:r>
              <a:t/>
            </a:r>
            <a:endParaRPr sz="325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7"/>
          <p:cNvSpPr txBox="1"/>
          <p:nvPr>
            <p:ph type="title"/>
          </p:nvPr>
        </p:nvSpPr>
        <p:spPr>
          <a:xfrm>
            <a:off x="311700" y="269850"/>
            <a:ext cx="8520600" cy="484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Типология значений</a:t>
            </a:r>
            <a:endParaRPr/>
          </a:p>
        </p:txBody>
      </p:sp>
      <p:sp>
        <p:nvSpPr>
          <p:cNvPr id="260" name="Google Shape;260;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61" name="Google Shape;261;p47"/>
          <p:cNvPicPr preferRelativeResize="0"/>
          <p:nvPr/>
        </p:nvPicPr>
        <p:blipFill>
          <a:blip r:embed="rId3">
            <a:alphaModFix/>
          </a:blip>
          <a:stretch>
            <a:fillRect/>
          </a:stretch>
        </p:blipFill>
        <p:spPr>
          <a:xfrm>
            <a:off x="2055100" y="915675"/>
            <a:ext cx="3967176" cy="38749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8"/>
          <p:cNvSpPr txBox="1"/>
          <p:nvPr>
            <p:ph type="title"/>
          </p:nvPr>
        </p:nvSpPr>
        <p:spPr>
          <a:xfrm>
            <a:off x="311700" y="269850"/>
            <a:ext cx="8520600" cy="484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Типология значений</a:t>
            </a:r>
            <a:endParaRPr/>
          </a:p>
        </p:txBody>
      </p:sp>
      <p:sp>
        <p:nvSpPr>
          <p:cNvPr id="267" name="Google Shape;267;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68" name="Google Shape;268;p48"/>
          <p:cNvPicPr preferRelativeResize="0"/>
          <p:nvPr/>
        </p:nvPicPr>
        <p:blipFill>
          <a:blip r:embed="rId3">
            <a:alphaModFix/>
          </a:blip>
          <a:stretch>
            <a:fillRect/>
          </a:stretch>
        </p:blipFill>
        <p:spPr>
          <a:xfrm>
            <a:off x="751925" y="1088675"/>
            <a:ext cx="7553799" cy="37365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Типология значений</a:t>
            </a:r>
            <a:endParaRPr/>
          </a:p>
        </p:txBody>
      </p:sp>
      <p:sp>
        <p:nvSpPr>
          <p:cNvPr id="274" name="Google Shape;274;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308610" lvl="0" marL="457200" rtl="0" algn="l">
              <a:spcBef>
                <a:spcPts val="0"/>
              </a:spcBef>
              <a:spcAft>
                <a:spcPts val="0"/>
              </a:spcAft>
              <a:buSzPct val="100000"/>
              <a:buAutoNum type="arabicParenBoth"/>
            </a:pPr>
            <a:r>
              <a:rPr lang="ru"/>
              <a:t>Some skiers wore dresses.</a:t>
            </a:r>
            <a:endParaRPr/>
          </a:p>
          <a:p>
            <a:pPr indent="0" lvl="0" marL="0" rtl="0" algn="l">
              <a:spcBef>
                <a:spcPts val="1200"/>
              </a:spcBef>
              <a:spcAft>
                <a:spcPts val="0"/>
              </a:spcAft>
              <a:buClr>
                <a:schemeClr val="dk1"/>
              </a:buClr>
              <a:buSzPct val="61111"/>
              <a:buFont typeface="Arial"/>
              <a:buNone/>
            </a:pPr>
            <a:r>
              <a:rPr lang="ru"/>
              <a:t>Meaning of interest: not all skiers wore dresses.</a:t>
            </a:r>
            <a:endParaRPr/>
          </a:p>
          <a:p>
            <a:pPr indent="0" lvl="0" marL="0" rtl="0" algn="l">
              <a:spcBef>
                <a:spcPts val="1200"/>
              </a:spcBef>
              <a:spcAft>
                <a:spcPts val="0"/>
              </a:spcAft>
              <a:buNone/>
            </a:pPr>
            <a:r>
              <a:rPr lang="ru"/>
              <a:t>a. Some, in fact all, skiers wore dresses. (cancellable → Conversational implicature)</a:t>
            </a:r>
            <a:endParaRPr/>
          </a:p>
          <a:p>
            <a:pPr indent="-308610" lvl="0" marL="457200" rtl="0" algn="l">
              <a:spcBef>
                <a:spcPts val="1200"/>
              </a:spcBef>
              <a:spcAft>
                <a:spcPts val="0"/>
              </a:spcAft>
              <a:buSzPct val="100000"/>
              <a:buAutoNum type="arabicParenBoth"/>
            </a:pPr>
            <a:r>
              <a:rPr lang="ru"/>
              <a:t>Vanja managed to finish the exam.</a:t>
            </a:r>
            <a:endParaRPr/>
          </a:p>
          <a:p>
            <a:pPr indent="0" lvl="0" marL="0" rtl="0" algn="l">
              <a:spcBef>
                <a:spcPts val="1200"/>
              </a:spcBef>
              <a:spcAft>
                <a:spcPts val="0"/>
              </a:spcAft>
              <a:buNone/>
            </a:pPr>
            <a:r>
              <a:rPr lang="ru"/>
              <a:t>Meaning of interest: Vanja finished the exam</a:t>
            </a:r>
            <a:endParaRPr/>
          </a:p>
          <a:p>
            <a:pPr indent="0" lvl="0" marL="0" rtl="0" algn="l">
              <a:spcBef>
                <a:spcPts val="1200"/>
              </a:spcBef>
              <a:spcAft>
                <a:spcPts val="0"/>
              </a:spcAft>
              <a:buNone/>
            </a:pPr>
            <a:r>
              <a:rPr lang="ru"/>
              <a:t>a. # Vanja managed to finish the exam, but he didn’t finish it. (not cancellable → Entailed)</a:t>
            </a:r>
            <a:endParaRPr/>
          </a:p>
          <a:p>
            <a:pPr indent="0" lvl="0" marL="0" rtl="0" algn="l">
              <a:spcBef>
                <a:spcPts val="1200"/>
              </a:spcBef>
              <a:spcAft>
                <a:spcPts val="0"/>
              </a:spcAft>
              <a:buNone/>
            </a:pPr>
            <a:r>
              <a:rPr lang="ru"/>
              <a:t>b. Vanja didn’t manage to finish the exam. (not a speaker commitment of the negated</a:t>
            </a:r>
            <a:endParaRPr/>
          </a:p>
          <a:p>
            <a:pPr indent="0" lvl="0" marL="0" rtl="0" algn="l">
              <a:spcBef>
                <a:spcPts val="1200"/>
              </a:spcBef>
              <a:spcAft>
                <a:spcPts val="0"/>
              </a:spcAft>
              <a:buNone/>
            </a:pPr>
            <a:r>
              <a:rPr lang="ru"/>
              <a:t>version → At-issue)</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Типология значений</a:t>
            </a:r>
            <a:endParaRPr/>
          </a:p>
        </p:txBody>
      </p:sp>
      <p:sp>
        <p:nvSpPr>
          <p:cNvPr id="280" name="Google Shape;280;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ru"/>
              <a:t>(3) Sandy stopped smoking.</a:t>
            </a:r>
            <a:endParaRPr/>
          </a:p>
          <a:p>
            <a:pPr indent="0" lvl="0" marL="0" rtl="0" algn="l">
              <a:spcBef>
                <a:spcPts val="1200"/>
              </a:spcBef>
              <a:spcAft>
                <a:spcPts val="0"/>
              </a:spcAft>
              <a:buNone/>
            </a:pPr>
            <a:r>
              <a:rPr lang="ru"/>
              <a:t>Meaning of interest: Sandy smoked in the past</a:t>
            </a:r>
            <a:endParaRPr/>
          </a:p>
          <a:p>
            <a:pPr indent="0" lvl="0" marL="0" rtl="0" algn="l">
              <a:spcBef>
                <a:spcPts val="1200"/>
              </a:spcBef>
              <a:spcAft>
                <a:spcPts val="0"/>
              </a:spcAft>
              <a:buNone/>
            </a:pPr>
            <a:r>
              <a:rPr lang="ru"/>
              <a:t>a. # Sandy stopped smoking — in fact, she never smoked. (not cancellable → Entailed)</a:t>
            </a:r>
            <a:endParaRPr/>
          </a:p>
          <a:p>
            <a:pPr indent="0" lvl="0" marL="0" rtl="0" algn="l">
              <a:spcBef>
                <a:spcPts val="1200"/>
              </a:spcBef>
              <a:spcAft>
                <a:spcPts val="0"/>
              </a:spcAft>
              <a:buNone/>
            </a:pPr>
            <a:r>
              <a:rPr lang="ru"/>
              <a:t>b. Sandy didn’t stop smoking. (speaker commitment of the negated version → Not at-issue)</a:t>
            </a:r>
            <a:endParaRPr/>
          </a:p>
          <a:p>
            <a:pPr indent="0" lvl="0" marL="0" rtl="0" algn="l">
              <a:spcBef>
                <a:spcPts val="1200"/>
              </a:spcBef>
              <a:spcAft>
                <a:spcPts val="0"/>
              </a:spcAft>
              <a:buNone/>
            </a:pPr>
            <a:r>
              <a:rPr lang="ru"/>
              <a:t>c. Sandy smoked in the past, but she stopped smoking. (can be backgrounded → Presupposition)</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Типология значений</a:t>
            </a:r>
            <a:endParaRPr/>
          </a:p>
        </p:txBody>
      </p:sp>
      <p:sp>
        <p:nvSpPr>
          <p:cNvPr id="286" name="Google Shape;286;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None/>
            </a:pPr>
            <a:r>
              <a:rPr lang="ru"/>
              <a:t>(4) Bart met Natasha, who is a linguist.</a:t>
            </a:r>
            <a:endParaRPr/>
          </a:p>
          <a:p>
            <a:pPr indent="0" lvl="0" marL="0" rtl="0" algn="l">
              <a:spcBef>
                <a:spcPts val="1200"/>
              </a:spcBef>
              <a:spcAft>
                <a:spcPts val="0"/>
              </a:spcAft>
              <a:buNone/>
            </a:pPr>
            <a:r>
              <a:rPr lang="ru"/>
              <a:t>Meaning of interest: Natasha is a linguist</a:t>
            </a:r>
            <a:endParaRPr/>
          </a:p>
          <a:p>
            <a:pPr indent="0" lvl="0" marL="0" rtl="0" algn="l">
              <a:spcBef>
                <a:spcPts val="1200"/>
              </a:spcBef>
              <a:spcAft>
                <a:spcPts val="0"/>
              </a:spcAft>
              <a:buNone/>
            </a:pPr>
            <a:r>
              <a:rPr lang="ru"/>
              <a:t>a. # Bart met Natasha, who is a linguist, but Natasha is not a linguist. (not cancellable → Entailed)</a:t>
            </a:r>
            <a:endParaRPr/>
          </a:p>
          <a:p>
            <a:pPr indent="0" lvl="0" marL="0" rtl="0" algn="l">
              <a:spcBef>
                <a:spcPts val="1200"/>
              </a:spcBef>
              <a:spcAft>
                <a:spcPts val="0"/>
              </a:spcAft>
              <a:buNone/>
            </a:pPr>
            <a:r>
              <a:rPr lang="ru"/>
              <a:t>b. Bart didn’t meet Natasha, who is a linguist. (speaker commitment of the negated version → Not at-issue)</a:t>
            </a:r>
            <a:endParaRPr/>
          </a:p>
          <a:p>
            <a:pPr indent="0" lvl="0" marL="0" rtl="0" algn="l">
              <a:spcBef>
                <a:spcPts val="1200"/>
              </a:spcBef>
              <a:spcAft>
                <a:spcPts val="0"/>
              </a:spcAft>
              <a:buNone/>
            </a:pPr>
            <a:r>
              <a:rPr lang="ru"/>
              <a:t>c. # Natasha is a linguist and Vitalij is a philosopher. Bart met Natasha, who is a linguist.</a:t>
            </a:r>
            <a:endParaRPr/>
          </a:p>
          <a:p>
            <a:pPr indent="0" lvl="0" marL="0" rtl="0" algn="l">
              <a:spcBef>
                <a:spcPts val="1200"/>
              </a:spcBef>
              <a:spcAft>
                <a:spcPts val="0"/>
              </a:spcAft>
              <a:buNone/>
            </a:pPr>
            <a:r>
              <a:rPr lang="ru"/>
              <a:t>(redundant when backgrounded → Conventional implicature)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ru" sz="7200"/>
              <a:t>There was a time when philosophy of language was concerned less with language and its use than with meanings and propositions. [. . . ] It is no exaggeration to say that such philosophers as Frege, Russell, and the early Wittgenstein paid only lip service to natural languages, for they were more interested in deep and still daunting problems about representation, which they hoped to solve by studying the properties of ideal (“logically perfect”) languages, where forms of sentences mirror the forms of what sentences symbolize. [. . . ] Austin and the later Wittgenstein changed all that. [. . . ] [T]he Wittgenstein of the Philosophical Investigations, rebelling against his former self, came to think of language not primarily as a system of representation but as a vehicle for all sorts of social activity. “Don’t ask for the meaning, ask for the use,” he advised. </a:t>
            </a:r>
            <a:endParaRPr sz="7200"/>
          </a:p>
          <a:p>
            <a:pPr indent="0" lvl="0" marL="0" rtl="0" algn="l">
              <a:spcBef>
                <a:spcPts val="1200"/>
              </a:spcBef>
              <a:spcAft>
                <a:spcPts val="0"/>
              </a:spcAft>
              <a:buNone/>
            </a:pPr>
            <a:r>
              <a:t/>
            </a:r>
            <a:endParaRPr sz="7200"/>
          </a:p>
          <a:p>
            <a:pPr indent="0" lvl="0" marL="0" rtl="0" algn="l">
              <a:spcBef>
                <a:spcPts val="1200"/>
              </a:spcBef>
              <a:spcAft>
                <a:spcPts val="0"/>
              </a:spcAft>
              <a:buClr>
                <a:schemeClr val="dk1"/>
              </a:buClr>
              <a:buSzPts val="275"/>
              <a:buFont typeface="Arial"/>
              <a:buNone/>
            </a:pPr>
            <a:r>
              <a:rPr lang="ru" sz="7200"/>
              <a:t>Bach 1994</a:t>
            </a:r>
            <a:endParaRPr sz="7200"/>
          </a:p>
          <a:p>
            <a:pPr indent="0" lvl="0" marL="0" rtl="0" algn="l">
              <a:spcBef>
                <a:spcPts val="1200"/>
              </a:spcBef>
              <a:spcAft>
                <a:spcPts val="120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Универсальность</a:t>
            </a:r>
            <a:endParaRPr/>
          </a:p>
        </p:txBody>
      </p:sp>
      <p:sp>
        <p:nvSpPr>
          <p:cNvPr id="292" name="Google Shape;292;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 универсально ли деление на пресуппозиции, импликатуры, следствия…?</a:t>
            </a:r>
            <a:endParaRPr/>
          </a:p>
          <a:p>
            <a:pPr indent="0" lvl="0" marL="0" rtl="0" algn="l">
              <a:spcBef>
                <a:spcPts val="1200"/>
              </a:spcBef>
              <a:spcAft>
                <a:spcPts val="0"/>
              </a:spcAft>
              <a:buNone/>
            </a:pPr>
            <a:r>
              <a:rPr lang="ru"/>
              <a:t>– универсальны ли триггеры?</a:t>
            </a:r>
            <a:endParaRPr/>
          </a:p>
          <a:p>
            <a:pPr indent="0" lvl="0" marL="0" rtl="0" algn="l">
              <a:spcBef>
                <a:spcPts val="1200"/>
              </a:spcBef>
              <a:spcAft>
                <a:spcPts val="0"/>
              </a:spcAft>
              <a:buNone/>
            </a:pPr>
            <a:r>
              <a:rPr lang="ru"/>
              <a:t>– универсальны ли максимы Грайса?</a:t>
            </a:r>
            <a:endParaRPr/>
          </a:p>
          <a:p>
            <a:pPr indent="0" lvl="0" marL="0" rtl="0" algn="l">
              <a:spcBef>
                <a:spcPts val="1200"/>
              </a:spcBef>
              <a:spcAft>
                <a:spcPts val="0"/>
              </a:spcAft>
              <a:buNone/>
            </a:pPr>
            <a:r>
              <a:rPr lang="ru"/>
              <a:t>– универсальны ли свойства, проективность, отменяемость…?</a:t>
            </a:r>
            <a:endParaRPr/>
          </a:p>
          <a:p>
            <a:pPr indent="0" lvl="0" marL="0" rtl="0" algn="l">
              <a:spcBef>
                <a:spcPts val="1200"/>
              </a:spcBef>
              <a:spcAft>
                <a:spcPts val="0"/>
              </a:spcAft>
              <a:buNone/>
            </a:pPr>
            <a:r>
              <a:rPr lang="ru"/>
              <a:t>– универсальны ли совокупности свойств, соответствующие лейблам?</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53"/>
          <p:cNvSpPr txBox="1"/>
          <p:nvPr>
            <p:ph type="title"/>
          </p:nvPr>
        </p:nvSpPr>
        <p:spPr>
          <a:xfrm>
            <a:off x="311700" y="445025"/>
            <a:ext cx="8520600" cy="909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Универсальность: </a:t>
            </a:r>
            <a:r>
              <a:rPr lang="ru" u="sng">
                <a:solidFill>
                  <a:schemeClr val="hlink"/>
                </a:solidFill>
                <a:hlinkClick r:id="rId3"/>
              </a:rPr>
              <a:t>таксономия проективных значений (Tonhauser et al.)</a:t>
            </a:r>
            <a:endParaRPr/>
          </a:p>
        </p:txBody>
      </p:sp>
      <p:sp>
        <p:nvSpPr>
          <p:cNvPr id="298" name="Google Shape;298;p53"/>
          <p:cNvSpPr txBox="1"/>
          <p:nvPr>
            <p:ph idx="1" type="body"/>
          </p:nvPr>
        </p:nvSpPr>
        <p:spPr>
          <a:xfrm>
            <a:off x="311700" y="1492300"/>
            <a:ext cx="8520600" cy="307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299" name="Google Shape;299;p53"/>
          <p:cNvPicPr preferRelativeResize="0"/>
          <p:nvPr/>
        </p:nvPicPr>
        <p:blipFill>
          <a:blip r:embed="rId4">
            <a:alphaModFix/>
          </a:blip>
          <a:stretch>
            <a:fillRect/>
          </a:stretch>
        </p:blipFill>
        <p:spPr>
          <a:xfrm>
            <a:off x="1614488" y="1681163"/>
            <a:ext cx="5915025" cy="17811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4"/>
          <p:cNvSpPr txBox="1"/>
          <p:nvPr>
            <p:ph type="title"/>
          </p:nvPr>
        </p:nvSpPr>
        <p:spPr>
          <a:xfrm>
            <a:off x="311700" y="445025"/>
            <a:ext cx="8520600" cy="909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Универсальность: </a:t>
            </a:r>
            <a:r>
              <a:rPr lang="ru" u="sng">
                <a:solidFill>
                  <a:schemeClr val="hlink"/>
                </a:solidFill>
                <a:hlinkClick r:id="rId3"/>
              </a:rPr>
              <a:t>таксономия проективных значений (Tonhauser et al.)</a:t>
            </a:r>
            <a:endParaRPr/>
          </a:p>
        </p:txBody>
      </p:sp>
      <p:sp>
        <p:nvSpPr>
          <p:cNvPr id="305" name="Google Shape;305;p54"/>
          <p:cNvSpPr txBox="1"/>
          <p:nvPr>
            <p:ph idx="1" type="body"/>
          </p:nvPr>
        </p:nvSpPr>
        <p:spPr>
          <a:xfrm>
            <a:off x="311700" y="1492300"/>
            <a:ext cx="8520600" cy="307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306" name="Google Shape;306;p54"/>
          <p:cNvPicPr preferRelativeResize="0"/>
          <p:nvPr/>
        </p:nvPicPr>
        <p:blipFill>
          <a:blip r:embed="rId4">
            <a:alphaModFix/>
          </a:blip>
          <a:stretch>
            <a:fillRect/>
          </a:stretch>
        </p:blipFill>
        <p:spPr>
          <a:xfrm>
            <a:off x="832325" y="2444475"/>
            <a:ext cx="6667500" cy="762000"/>
          </a:xfrm>
          <a:prstGeom prst="rect">
            <a:avLst/>
          </a:prstGeom>
          <a:noFill/>
          <a:ln>
            <a:noFill/>
          </a:ln>
        </p:spPr>
      </p:pic>
      <p:pic>
        <p:nvPicPr>
          <p:cNvPr id="307" name="Google Shape;307;p54"/>
          <p:cNvPicPr preferRelativeResize="0"/>
          <p:nvPr/>
        </p:nvPicPr>
        <p:blipFill>
          <a:blip r:embed="rId5">
            <a:alphaModFix/>
          </a:blip>
          <a:stretch>
            <a:fillRect/>
          </a:stretch>
        </p:blipFill>
        <p:spPr>
          <a:xfrm>
            <a:off x="832313" y="1492288"/>
            <a:ext cx="6677025" cy="733425"/>
          </a:xfrm>
          <a:prstGeom prst="rect">
            <a:avLst/>
          </a:prstGeom>
          <a:noFill/>
          <a:ln>
            <a:noFill/>
          </a:ln>
        </p:spPr>
      </p:pic>
      <p:pic>
        <p:nvPicPr>
          <p:cNvPr id="308" name="Google Shape;308;p54"/>
          <p:cNvPicPr preferRelativeResize="0"/>
          <p:nvPr/>
        </p:nvPicPr>
        <p:blipFill>
          <a:blip r:embed="rId6">
            <a:alphaModFix/>
          </a:blip>
          <a:stretch>
            <a:fillRect/>
          </a:stretch>
        </p:blipFill>
        <p:spPr>
          <a:xfrm>
            <a:off x="856125" y="3312950"/>
            <a:ext cx="6619875" cy="17335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5"/>
          <p:cNvSpPr txBox="1"/>
          <p:nvPr>
            <p:ph type="title"/>
          </p:nvPr>
        </p:nvSpPr>
        <p:spPr>
          <a:xfrm>
            <a:off x="311700" y="445025"/>
            <a:ext cx="8520600" cy="909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Универсальность: </a:t>
            </a:r>
            <a:r>
              <a:rPr lang="ru" u="sng">
                <a:solidFill>
                  <a:schemeClr val="hlink"/>
                </a:solidFill>
                <a:hlinkClick r:id="rId3"/>
              </a:rPr>
              <a:t>таксономия проективных значений (Tonhauser et al.)</a:t>
            </a:r>
            <a:endParaRPr/>
          </a:p>
        </p:txBody>
      </p:sp>
      <p:sp>
        <p:nvSpPr>
          <p:cNvPr id="314" name="Google Shape;314;p55"/>
          <p:cNvSpPr txBox="1"/>
          <p:nvPr>
            <p:ph idx="1" type="body"/>
          </p:nvPr>
        </p:nvSpPr>
        <p:spPr>
          <a:xfrm>
            <a:off x="311700" y="1492300"/>
            <a:ext cx="8520600" cy="307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315" name="Google Shape;315;p55"/>
          <p:cNvPicPr preferRelativeResize="0"/>
          <p:nvPr/>
        </p:nvPicPr>
        <p:blipFill rotWithShape="1">
          <a:blip r:embed="rId4">
            <a:alphaModFix/>
          </a:blip>
          <a:srcRect b="0" l="0" r="0" t="0"/>
          <a:stretch/>
        </p:blipFill>
        <p:spPr>
          <a:xfrm>
            <a:off x="837088" y="2190750"/>
            <a:ext cx="6667500" cy="762000"/>
          </a:xfrm>
          <a:prstGeom prst="rect">
            <a:avLst/>
          </a:prstGeom>
          <a:noFill/>
          <a:ln>
            <a:noFill/>
          </a:ln>
        </p:spPr>
      </p:pic>
      <p:pic>
        <p:nvPicPr>
          <p:cNvPr id="316" name="Google Shape;316;p55"/>
          <p:cNvPicPr preferRelativeResize="0"/>
          <p:nvPr/>
        </p:nvPicPr>
        <p:blipFill>
          <a:blip r:embed="rId5">
            <a:alphaModFix/>
          </a:blip>
          <a:stretch>
            <a:fillRect/>
          </a:stretch>
        </p:blipFill>
        <p:spPr>
          <a:xfrm>
            <a:off x="832313" y="1492288"/>
            <a:ext cx="6677025" cy="733425"/>
          </a:xfrm>
          <a:prstGeom prst="rect">
            <a:avLst/>
          </a:prstGeom>
          <a:noFill/>
          <a:ln>
            <a:noFill/>
          </a:ln>
        </p:spPr>
      </p:pic>
      <p:pic>
        <p:nvPicPr>
          <p:cNvPr id="317" name="Google Shape;317;p55"/>
          <p:cNvPicPr preferRelativeResize="0"/>
          <p:nvPr/>
        </p:nvPicPr>
        <p:blipFill>
          <a:blip r:embed="rId6">
            <a:alphaModFix/>
          </a:blip>
          <a:stretch>
            <a:fillRect/>
          </a:stretch>
        </p:blipFill>
        <p:spPr>
          <a:xfrm>
            <a:off x="779938" y="3228963"/>
            <a:ext cx="6781800" cy="19145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6"/>
          <p:cNvSpPr txBox="1"/>
          <p:nvPr>
            <p:ph type="title"/>
          </p:nvPr>
        </p:nvSpPr>
        <p:spPr>
          <a:xfrm>
            <a:off x="311700" y="445025"/>
            <a:ext cx="8520600" cy="909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Универсальность: </a:t>
            </a:r>
            <a:r>
              <a:rPr lang="ru" u="sng">
                <a:solidFill>
                  <a:schemeClr val="hlink"/>
                </a:solidFill>
                <a:hlinkClick r:id="rId3"/>
              </a:rPr>
              <a:t>таксономия проективных значений (Tonhauser et al.)</a:t>
            </a:r>
            <a:endParaRPr/>
          </a:p>
        </p:txBody>
      </p:sp>
      <p:sp>
        <p:nvSpPr>
          <p:cNvPr id="323" name="Google Shape;323;p56"/>
          <p:cNvSpPr txBox="1"/>
          <p:nvPr>
            <p:ph idx="1" type="body"/>
          </p:nvPr>
        </p:nvSpPr>
        <p:spPr>
          <a:xfrm>
            <a:off x="311700" y="1492300"/>
            <a:ext cx="8520600" cy="307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324" name="Google Shape;324;p56"/>
          <p:cNvPicPr preferRelativeResize="0"/>
          <p:nvPr/>
        </p:nvPicPr>
        <p:blipFill rotWithShape="1">
          <a:blip r:embed="rId4">
            <a:alphaModFix/>
          </a:blip>
          <a:srcRect b="0" l="0" r="0" t="0"/>
          <a:stretch/>
        </p:blipFill>
        <p:spPr>
          <a:xfrm>
            <a:off x="837088" y="2190750"/>
            <a:ext cx="6667500" cy="762000"/>
          </a:xfrm>
          <a:prstGeom prst="rect">
            <a:avLst/>
          </a:prstGeom>
          <a:noFill/>
          <a:ln>
            <a:noFill/>
          </a:ln>
        </p:spPr>
      </p:pic>
      <p:pic>
        <p:nvPicPr>
          <p:cNvPr id="325" name="Google Shape;325;p56"/>
          <p:cNvPicPr preferRelativeResize="0"/>
          <p:nvPr/>
        </p:nvPicPr>
        <p:blipFill>
          <a:blip r:embed="rId5">
            <a:alphaModFix/>
          </a:blip>
          <a:stretch>
            <a:fillRect/>
          </a:stretch>
        </p:blipFill>
        <p:spPr>
          <a:xfrm>
            <a:off x="832313" y="1492288"/>
            <a:ext cx="6677025" cy="733425"/>
          </a:xfrm>
          <a:prstGeom prst="rect">
            <a:avLst/>
          </a:prstGeom>
          <a:noFill/>
          <a:ln>
            <a:noFill/>
          </a:ln>
        </p:spPr>
      </p:pic>
      <p:pic>
        <p:nvPicPr>
          <p:cNvPr id="326" name="Google Shape;326;p56"/>
          <p:cNvPicPr preferRelativeResize="0"/>
          <p:nvPr/>
        </p:nvPicPr>
        <p:blipFill>
          <a:blip r:embed="rId6">
            <a:alphaModFix/>
          </a:blip>
          <a:stretch>
            <a:fillRect/>
          </a:stretch>
        </p:blipFill>
        <p:spPr>
          <a:xfrm>
            <a:off x="837088" y="3023888"/>
            <a:ext cx="6791325" cy="1171575"/>
          </a:xfrm>
          <a:prstGeom prst="rect">
            <a:avLst/>
          </a:prstGeom>
          <a:noFill/>
          <a:ln>
            <a:noFill/>
          </a:ln>
        </p:spPr>
      </p:pic>
      <p:pic>
        <p:nvPicPr>
          <p:cNvPr id="327" name="Google Shape;327;p56"/>
          <p:cNvPicPr preferRelativeResize="0"/>
          <p:nvPr/>
        </p:nvPicPr>
        <p:blipFill>
          <a:blip r:embed="rId7">
            <a:alphaModFix/>
          </a:blip>
          <a:stretch>
            <a:fillRect/>
          </a:stretch>
        </p:blipFill>
        <p:spPr>
          <a:xfrm>
            <a:off x="832325" y="4375225"/>
            <a:ext cx="6677025" cy="5653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7"/>
          <p:cNvSpPr txBox="1"/>
          <p:nvPr>
            <p:ph type="title"/>
          </p:nvPr>
        </p:nvSpPr>
        <p:spPr>
          <a:xfrm>
            <a:off x="311700" y="445025"/>
            <a:ext cx="8520600" cy="909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Универсальность: </a:t>
            </a:r>
            <a:r>
              <a:rPr lang="ru" u="sng">
                <a:solidFill>
                  <a:schemeClr val="hlink"/>
                </a:solidFill>
                <a:hlinkClick r:id="rId3"/>
              </a:rPr>
              <a:t>таксономия проективных значений (Tonhauser et al.)</a:t>
            </a:r>
            <a:endParaRPr/>
          </a:p>
        </p:txBody>
      </p:sp>
      <p:sp>
        <p:nvSpPr>
          <p:cNvPr id="333" name="Google Shape;333;p57"/>
          <p:cNvSpPr txBox="1"/>
          <p:nvPr>
            <p:ph idx="1" type="body"/>
          </p:nvPr>
        </p:nvSpPr>
        <p:spPr>
          <a:xfrm>
            <a:off x="311700" y="1492300"/>
            <a:ext cx="8520600" cy="307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334" name="Google Shape;334;p57"/>
          <p:cNvPicPr preferRelativeResize="0"/>
          <p:nvPr/>
        </p:nvPicPr>
        <p:blipFill>
          <a:blip r:embed="rId4">
            <a:alphaModFix/>
          </a:blip>
          <a:stretch>
            <a:fillRect/>
          </a:stretch>
        </p:blipFill>
        <p:spPr>
          <a:xfrm>
            <a:off x="1096350" y="1354025"/>
            <a:ext cx="6743700" cy="971550"/>
          </a:xfrm>
          <a:prstGeom prst="rect">
            <a:avLst/>
          </a:prstGeom>
          <a:noFill/>
          <a:ln>
            <a:noFill/>
          </a:ln>
        </p:spPr>
      </p:pic>
      <p:pic>
        <p:nvPicPr>
          <p:cNvPr id="335" name="Google Shape;335;p57"/>
          <p:cNvPicPr preferRelativeResize="0"/>
          <p:nvPr/>
        </p:nvPicPr>
        <p:blipFill>
          <a:blip r:embed="rId5">
            <a:alphaModFix/>
          </a:blip>
          <a:stretch>
            <a:fillRect/>
          </a:stretch>
        </p:blipFill>
        <p:spPr>
          <a:xfrm>
            <a:off x="1129675" y="2325575"/>
            <a:ext cx="6677025" cy="790575"/>
          </a:xfrm>
          <a:prstGeom prst="rect">
            <a:avLst/>
          </a:prstGeom>
          <a:noFill/>
          <a:ln>
            <a:noFill/>
          </a:ln>
        </p:spPr>
      </p:pic>
      <p:pic>
        <p:nvPicPr>
          <p:cNvPr id="336" name="Google Shape;336;p57"/>
          <p:cNvPicPr preferRelativeResize="0"/>
          <p:nvPr/>
        </p:nvPicPr>
        <p:blipFill rotWithShape="1">
          <a:blip r:embed="rId6">
            <a:alphaModFix/>
          </a:blip>
          <a:srcRect b="0" l="-4050" r="4050" t="0"/>
          <a:stretch/>
        </p:blipFill>
        <p:spPr>
          <a:xfrm>
            <a:off x="795025" y="3060125"/>
            <a:ext cx="6838950" cy="22479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8"/>
          <p:cNvSpPr txBox="1"/>
          <p:nvPr>
            <p:ph idx="1" type="body"/>
          </p:nvPr>
        </p:nvSpPr>
        <p:spPr>
          <a:xfrm>
            <a:off x="311700" y="1492300"/>
            <a:ext cx="8520600" cy="307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342" name="Google Shape;342;p58"/>
          <p:cNvPicPr preferRelativeResize="0"/>
          <p:nvPr/>
        </p:nvPicPr>
        <p:blipFill>
          <a:blip r:embed="rId3">
            <a:alphaModFix/>
          </a:blip>
          <a:stretch>
            <a:fillRect/>
          </a:stretch>
        </p:blipFill>
        <p:spPr>
          <a:xfrm>
            <a:off x="1993509" y="0"/>
            <a:ext cx="5156982" cy="5143499"/>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9"/>
          <p:cNvSpPr txBox="1"/>
          <p:nvPr>
            <p:ph type="title"/>
          </p:nvPr>
        </p:nvSpPr>
        <p:spPr>
          <a:xfrm>
            <a:off x="311700" y="269850"/>
            <a:ext cx="8520600" cy="484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Типология значений</a:t>
            </a:r>
            <a:endParaRPr/>
          </a:p>
        </p:txBody>
      </p:sp>
      <p:sp>
        <p:nvSpPr>
          <p:cNvPr id="348" name="Google Shape;348;p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49" name="Google Shape;349;p59"/>
          <p:cNvPicPr preferRelativeResize="0"/>
          <p:nvPr/>
        </p:nvPicPr>
        <p:blipFill>
          <a:blip r:embed="rId3">
            <a:alphaModFix/>
          </a:blip>
          <a:stretch>
            <a:fillRect/>
          </a:stretch>
        </p:blipFill>
        <p:spPr>
          <a:xfrm>
            <a:off x="2055100" y="915675"/>
            <a:ext cx="3967176" cy="38749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60"/>
          <p:cNvSpPr txBox="1"/>
          <p:nvPr>
            <p:ph type="title"/>
          </p:nvPr>
        </p:nvSpPr>
        <p:spPr>
          <a:xfrm>
            <a:off x="311700" y="269850"/>
            <a:ext cx="8520600" cy="484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Универсальность (</a:t>
            </a:r>
            <a:r>
              <a:rPr lang="ru" u="sng">
                <a:solidFill>
                  <a:schemeClr val="hlink"/>
                </a:solidFill>
                <a:hlinkClick r:id="rId3"/>
              </a:rPr>
              <a:t>von Fintel and Metthewson</a:t>
            </a:r>
            <a:r>
              <a:rPr lang="ru"/>
              <a:t>)</a:t>
            </a:r>
            <a:endParaRPr/>
          </a:p>
        </p:txBody>
      </p:sp>
      <p:sp>
        <p:nvSpPr>
          <p:cNvPr id="355" name="Google Shape;355;p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56" name="Google Shape;356;p60"/>
          <p:cNvPicPr preferRelativeResize="0"/>
          <p:nvPr/>
        </p:nvPicPr>
        <p:blipFill>
          <a:blip r:embed="rId4">
            <a:alphaModFix/>
          </a:blip>
          <a:stretch>
            <a:fillRect/>
          </a:stretch>
        </p:blipFill>
        <p:spPr>
          <a:xfrm>
            <a:off x="311700" y="1152475"/>
            <a:ext cx="4260300" cy="339128"/>
          </a:xfrm>
          <a:prstGeom prst="rect">
            <a:avLst/>
          </a:prstGeom>
          <a:noFill/>
          <a:ln>
            <a:noFill/>
          </a:ln>
        </p:spPr>
      </p:pic>
      <p:pic>
        <p:nvPicPr>
          <p:cNvPr id="357" name="Google Shape;357;p60"/>
          <p:cNvPicPr preferRelativeResize="0"/>
          <p:nvPr/>
        </p:nvPicPr>
        <p:blipFill>
          <a:blip r:embed="rId5">
            <a:alphaModFix/>
          </a:blip>
          <a:stretch>
            <a:fillRect/>
          </a:stretch>
        </p:blipFill>
        <p:spPr>
          <a:xfrm>
            <a:off x="256975" y="1751288"/>
            <a:ext cx="6743700" cy="14382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61"/>
          <p:cNvSpPr txBox="1"/>
          <p:nvPr>
            <p:ph type="title"/>
          </p:nvPr>
        </p:nvSpPr>
        <p:spPr>
          <a:xfrm>
            <a:off x="311700" y="269850"/>
            <a:ext cx="8520600" cy="484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Универсальность (</a:t>
            </a:r>
            <a:r>
              <a:rPr lang="ru" u="sng">
                <a:solidFill>
                  <a:schemeClr val="hlink"/>
                </a:solidFill>
                <a:hlinkClick r:id="rId3"/>
              </a:rPr>
              <a:t>von Fintel and Metthewson</a:t>
            </a:r>
            <a:r>
              <a:rPr lang="ru"/>
              <a:t>)</a:t>
            </a:r>
            <a:endParaRPr/>
          </a:p>
        </p:txBody>
      </p:sp>
      <p:sp>
        <p:nvSpPr>
          <p:cNvPr id="363" name="Google Shape;363;p6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 неуниверсальность триггеров (в лиллуэте нет пресуппозициональных определенных артиклей)</a:t>
            </a:r>
            <a:endParaRPr/>
          </a:p>
          <a:p>
            <a:pPr indent="0" lvl="0" marL="0" rtl="0" algn="l">
              <a:spcBef>
                <a:spcPts val="1200"/>
              </a:spcBef>
              <a:spcAft>
                <a:spcPts val="0"/>
              </a:spcAft>
              <a:buNone/>
            </a:pPr>
            <a:r>
              <a:rPr lang="ru"/>
              <a:t>– соответствующие триггеры не обязательно ассоциированы с пресуппозицией</a:t>
            </a:r>
            <a:endParaRPr/>
          </a:p>
          <a:p>
            <a:pPr indent="0" lvl="0" marL="0" rtl="0" algn="l">
              <a:spcBef>
                <a:spcPts val="1200"/>
              </a:spcBef>
              <a:spcAft>
                <a:spcPts val="1200"/>
              </a:spcAft>
              <a:buNone/>
            </a:pPr>
            <a:r>
              <a:t/>
            </a:r>
            <a:endParaRPr/>
          </a:p>
        </p:txBody>
      </p:sp>
      <p:pic>
        <p:nvPicPr>
          <p:cNvPr id="364" name="Google Shape;364;p61"/>
          <p:cNvPicPr preferRelativeResize="0"/>
          <p:nvPr/>
        </p:nvPicPr>
        <p:blipFill>
          <a:blip r:embed="rId4">
            <a:alphaModFix/>
          </a:blip>
          <a:stretch>
            <a:fillRect/>
          </a:stretch>
        </p:blipFill>
        <p:spPr>
          <a:xfrm>
            <a:off x="1010600" y="2701063"/>
            <a:ext cx="6477000" cy="2047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Максимы Грайса</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32500" lnSpcReduction="20000"/>
          </a:bodyPr>
          <a:lstStyle/>
          <a:p>
            <a:pPr indent="0" lvl="0" marL="0" rtl="0" algn="l">
              <a:spcBef>
                <a:spcPts val="0"/>
              </a:spcBef>
              <a:spcAft>
                <a:spcPts val="0"/>
              </a:spcAft>
              <a:buNone/>
            </a:pPr>
            <a:r>
              <a:rPr lang="ru" sz="3750"/>
              <a:t>Максимы Грайса – основа прагматической теории. Они не являются научными обобщениями или законами в строгом смысле. Если вы нарушаете максиму, вы не фальсифицируете ее. Вы создаете интересные последствия.</a:t>
            </a:r>
            <a:endParaRPr sz="3750"/>
          </a:p>
          <a:p>
            <a:pPr indent="0" lvl="0" marL="0" rtl="0" algn="l">
              <a:spcBef>
                <a:spcPts val="1200"/>
              </a:spcBef>
              <a:spcAft>
                <a:spcPts val="0"/>
              </a:spcAft>
              <a:buNone/>
            </a:pPr>
            <a:r>
              <a:rPr b="1" lang="ru" sz="3750"/>
              <a:t>Принцип кооперации</a:t>
            </a:r>
            <a:endParaRPr b="1" sz="3750"/>
          </a:p>
          <a:p>
            <a:pPr indent="0" lvl="0" marL="0" rtl="0" algn="l">
              <a:spcBef>
                <a:spcPts val="1200"/>
              </a:spcBef>
              <a:spcAft>
                <a:spcPts val="0"/>
              </a:spcAft>
              <a:buNone/>
            </a:pPr>
            <a:r>
              <a:rPr lang="ru" sz="3750"/>
              <a:t>Твой коммуникативный вклад на данном шаге диалога должен быть таким, какого требует совместно принятая цель (направление) этого диалога.</a:t>
            </a:r>
            <a:endParaRPr sz="3750"/>
          </a:p>
          <a:p>
            <a:pPr indent="0" lvl="0" marL="0" rtl="0" algn="l">
              <a:spcBef>
                <a:spcPts val="1200"/>
              </a:spcBef>
              <a:spcAft>
                <a:spcPts val="0"/>
              </a:spcAft>
              <a:buNone/>
            </a:pPr>
            <a:r>
              <a:rPr b="1" lang="ru" sz="3750"/>
              <a:t>Cooperative Principle</a:t>
            </a:r>
            <a:endParaRPr b="1" sz="3750"/>
          </a:p>
          <a:p>
            <a:pPr indent="0" lvl="0" marL="0" rtl="0" algn="l">
              <a:spcBef>
                <a:spcPts val="1200"/>
              </a:spcBef>
              <a:spcAft>
                <a:spcPts val="0"/>
              </a:spcAft>
              <a:buNone/>
            </a:pPr>
            <a:r>
              <a:rPr lang="ru" sz="3750"/>
              <a:t>Make your conversational contribution such as is required, at the stage at which it occurs, by the accepted purpose or direction of the talk exchange in which you are engaged.</a:t>
            </a:r>
            <a:endParaRPr sz="3750"/>
          </a:p>
          <a:p>
            <a:pPr indent="0" lvl="0" marL="0" rtl="0" algn="l">
              <a:spcBef>
                <a:spcPts val="1200"/>
              </a:spcBef>
              <a:spcAft>
                <a:spcPts val="0"/>
              </a:spcAft>
              <a:buNone/>
            </a:pPr>
            <a:r>
              <a:t/>
            </a:r>
            <a:endParaRPr sz="3750"/>
          </a:p>
          <a:p>
            <a:pPr indent="0" lvl="0" marL="0" rtl="0" algn="l">
              <a:spcBef>
                <a:spcPts val="1200"/>
              </a:spcBef>
              <a:spcAft>
                <a:spcPts val="0"/>
              </a:spcAft>
              <a:buNone/>
            </a:pPr>
            <a:r>
              <a:rPr lang="ru" sz="3750"/>
              <a:t>В каких ситуациях принцип кооперативности нарушается?</a:t>
            </a:r>
            <a:endParaRPr sz="3750"/>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62"/>
          <p:cNvSpPr txBox="1"/>
          <p:nvPr>
            <p:ph type="title"/>
          </p:nvPr>
        </p:nvSpPr>
        <p:spPr>
          <a:xfrm>
            <a:off x="311700" y="269850"/>
            <a:ext cx="8520600" cy="484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Универсальность (</a:t>
            </a:r>
            <a:r>
              <a:rPr lang="ru" u="sng">
                <a:solidFill>
                  <a:schemeClr val="hlink"/>
                </a:solidFill>
                <a:hlinkClick r:id="rId3"/>
              </a:rPr>
              <a:t>von Fintel and Metthewson</a:t>
            </a:r>
            <a:r>
              <a:rPr lang="ru"/>
              <a:t>)</a:t>
            </a:r>
            <a:endParaRPr/>
          </a:p>
        </p:txBody>
      </p:sp>
      <p:sp>
        <p:nvSpPr>
          <p:cNvPr id="370" name="Google Shape;370;p6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 неуниверсальность триггеров (в лиллуэте нет пресуппозициональных определенных артиклей)</a:t>
            </a:r>
            <a:endParaRPr/>
          </a:p>
          <a:p>
            <a:pPr indent="0" lvl="0" marL="0" rtl="0" algn="l">
              <a:spcBef>
                <a:spcPts val="1200"/>
              </a:spcBef>
              <a:spcAft>
                <a:spcPts val="0"/>
              </a:spcAft>
              <a:buNone/>
            </a:pPr>
            <a:r>
              <a:rPr lang="ru"/>
              <a:t>– соответствующие триггеры не обязательно ассоциированы с пресуппозицией</a:t>
            </a:r>
            <a:endParaRPr/>
          </a:p>
          <a:p>
            <a:pPr indent="0" lvl="0" marL="0" rtl="0" algn="l">
              <a:spcBef>
                <a:spcPts val="1200"/>
              </a:spcBef>
              <a:spcAft>
                <a:spcPts val="1200"/>
              </a:spcAft>
              <a:buNone/>
            </a:pPr>
            <a:r>
              <a:t/>
            </a:r>
            <a:endParaRPr/>
          </a:p>
        </p:txBody>
      </p:sp>
      <p:pic>
        <p:nvPicPr>
          <p:cNvPr id="371" name="Google Shape;371;p62"/>
          <p:cNvPicPr preferRelativeResize="0"/>
          <p:nvPr/>
        </p:nvPicPr>
        <p:blipFill>
          <a:blip r:embed="rId4">
            <a:alphaModFix/>
          </a:blip>
          <a:stretch>
            <a:fillRect/>
          </a:stretch>
        </p:blipFill>
        <p:spPr>
          <a:xfrm>
            <a:off x="1272538" y="3072825"/>
            <a:ext cx="5953125" cy="158115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63"/>
          <p:cNvSpPr txBox="1"/>
          <p:nvPr>
            <p:ph type="title"/>
          </p:nvPr>
        </p:nvSpPr>
        <p:spPr>
          <a:xfrm>
            <a:off x="311700" y="269850"/>
            <a:ext cx="8520600" cy="484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Универсальность (</a:t>
            </a:r>
            <a:r>
              <a:rPr lang="ru" u="sng">
                <a:solidFill>
                  <a:schemeClr val="hlink"/>
                </a:solidFill>
                <a:hlinkClick r:id="rId3"/>
              </a:rPr>
              <a:t>von Fintel and Metthewson</a:t>
            </a:r>
            <a:r>
              <a:rPr lang="ru"/>
              <a:t>)</a:t>
            </a:r>
            <a:endParaRPr/>
          </a:p>
        </p:txBody>
      </p:sp>
      <p:sp>
        <p:nvSpPr>
          <p:cNvPr id="377" name="Google Shape;377;p63"/>
          <p:cNvSpPr txBox="1"/>
          <p:nvPr>
            <p:ph idx="1" type="body"/>
          </p:nvPr>
        </p:nvSpPr>
        <p:spPr>
          <a:xfrm>
            <a:off x="311700" y="892625"/>
            <a:ext cx="8520600" cy="36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378" name="Google Shape;378;p63"/>
          <p:cNvPicPr preferRelativeResize="0"/>
          <p:nvPr/>
        </p:nvPicPr>
        <p:blipFill>
          <a:blip r:embed="rId4">
            <a:alphaModFix/>
          </a:blip>
          <a:stretch>
            <a:fillRect/>
          </a:stretch>
        </p:blipFill>
        <p:spPr>
          <a:xfrm>
            <a:off x="449025" y="1119800"/>
            <a:ext cx="6362700" cy="2476500"/>
          </a:xfrm>
          <a:prstGeom prst="rect">
            <a:avLst/>
          </a:prstGeom>
          <a:noFill/>
          <a:ln>
            <a:noFill/>
          </a:ln>
        </p:spPr>
      </p:pic>
      <p:pic>
        <p:nvPicPr>
          <p:cNvPr id="379" name="Google Shape;379;p63"/>
          <p:cNvPicPr preferRelativeResize="0"/>
          <p:nvPr/>
        </p:nvPicPr>
        <p:blipFill>
          <a:blip r:embed="rId5">
            <a:alphaModFix/>
          </a:blip>
          <a:stretch>
            <a:fillRect/>
          </a:stretch>
        </p:blipFill>
        <p:spPr>
          <a:xfrm>
            <a:off x="1276225" y="3673425"/>
            <a:ext cx="5581650" cy="123825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64"/>
          <p:cNvSpPr txBox="1"/>
          <p:nvPr>
            <p:ph type="title"/>
          </p:nvPr>
        </p:nvSpPr>
        <p:spPr>
          <a:xfrm>
            <a:off x="311700" y="269850"/>
            <a:ext cx="8520600" cy="484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Универсальность (</a:t>
            </a:r>
            <a:r>
              <a:rPr lang="ru" u="sng">
                <a:solidFill>
                  <a:schemeClr val="hlink"/>
                </a:solidFill>
                <a:hlinkClick r:id="rId3"/>
              </a:rPr>
              <a:t>von Fintel and Metthewson</a:t>
            </a:r>
            <a:r>
              <a:rPr lang="ru"/>
              <a:t>)</a:t>
            </a:r>
            <a:endParaRPr/>
          </a:p>
        </p:txBody>
      </p:sp>
      <p:pic>
        <p:nvPicPr>
          <p:cNvPr id="385" name="Google Shape;385;p64"/>
          <p:cNvPicPr preferRelativeResize="0"/>
          <p:nvPr/>
        </p:nvPicPr>
        <p:blipFill>
          <a:blip r:embed="rId4">
            <a:alphaModFix/>
          </a:blip>
          <a:stretch>
            <a:fillRect/>
          </a:stretch>
        </p:blipFill>
        <p:spPr>
          <a:xfrm>
            <a:off x="844350" y="1091275"/>
            <a:ext cx="6353175" cy="1257300"/>
          </a:xfrm>
          <a:prstGeom prst="rect">
            <a:avLst/>
          </a:prstGeom>
          <a:noFill/>
          <a:ln>
            <a:noFill/>
          </a:ln>
        </p:spPr>
      </p:pic>
      <p:sp>
        <p:nvSpPr>
          <p:cNvPr id="386" name="Google Shape;386;p64"/>
          <p:cNvSpPr txBox="1"/>
          <p:nvPr/>
        </p:nvSpPr>
        <p:spPr>
          <a:xfrm>
            <a:off x="311700" y="2742000"/>
            <a:ext cx="71061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t>– </a:t>
            </a:r>
            <a:r>
              <a:rPr lang="ru"/>
              <a:t>We therefore tentatively conclude that all languages do have presuppositions, but how those presuppositions behave may differ from language to language. </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 We also observe, as noted earlier in this section, that even if all languages possess presuppositions, there is cross-linguistic variation in whether or not certain elements (such as determiners) are presuppositional.</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65"/>
          <p:cNvSpPr txBox="1"/>
          <p:nvPr>
            <p:ph type="title"/>
          </p:nvPr>
        </p:nvSpPr>
        <p:spPr>
          <a:xfrm>
            <a:off x="311700" y="269850"/>
            <a:ext cx="8520600" cy="484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Универсальность (</a:t>
            </a:r>
            <a:r>
              <a:rPr lang="ru" u="sng">
                <a:solidFill>
                  <a:schemeClr val="hlink"/>
                </a:solidFill>
                <a:hlinkClick r:id="rId3"/>
              </a:rPr>
              <a:t>von Fintel and Metthewson</a:t>
            </a:r>
            <a:r>
              <a:rPr lang="ru"/>
              <a:t>)</a:t>
            </a:r>
            <a:endParaRPr/>
          </a:p>
        </p:txBody>
      </p:sp>
      <p:sp>
        <p:nvSpPr>
          <p:cNvPr id="392" name="Google Shape;392;p65"/>
          <p:cNvSpPr txBox="1"/>
          <p:nvPr/>
        </p:nvSpPr>
        <p:spPr>
          <a:xfrm>
            <a:off x="311700" y="1157875"/>
            <a:ext cx="71061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t>Matsumoto (1995): quantity implicatures do not always work the way just sketched. Apart from the speaker not being in possession of the relevant piece of information, another reason (among others that Matsumoto discusses) for not giving more information than one actually does is that the extra information would go beyond the expected level of specificity.</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(64) This is Andrew’s brother Peter. (Matsumoto 1995: 30, ex. (10))</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393" name="Google Shape;393;p65"/>
          <p:cNvPicPr preferRelativeResize="0"/>
          <p:nvPr/>
        </p:nvPicPr>
        <p:blipFill>
          <a:blip r:embed="rId4">
            <a:alphaModFix/>
          </a:blip>
          <a:stretch>
            <a:fillRect/>
          </a:stretch>
        </p:blipFill>
        <p:spPr>
          <a:xfrm>
            <a:off x="311700" y="3338600"/>
            <a:ext cx="6114780" cy="134112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66"/>
          <p:cNvSpPr txBox="1"/>
          <p:nvPr>
            <p:ph type="title"/>
          </p:nvPr>
        </p:nvSpPr>
        <p:spPr>
          <a:xfrm>
            <a:off x="311700" y="269850"/>
            <a:ext cx="8520600" cy="484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Универсальность (</a:t>
            </a:r>
            <a:r>
              <a:rPr lang="ru" u="sng">
                <a:solidFill>
                  <a:schemeClr val="hlink"/>
                </a:solidFill>
                <a:hlinkClick r:id="rId3"/>
              </a:rPr>
              <a:t>von Fintel and Metthewson</a:t>
            </a:r>
            <a:r>
              <a:rPr lang="ru"/>
              <a:t>)</a:t>
            </a:r>
            <a:endParaRPr/>
          </a:p>
        </p:txBody>
      </p:sp>
      <p:sp>
        <p:nvSpPr>
          <p:cNvPr id="399" name="Google Shape;399;p66"/>
          <p:cNvSpPr txBox="1"/>
          <p:nvPr/>
        </p:nvSpPr>
        <p:spPr>
          <a:xfrm>
            <a:off x="311700" y="1157875"/>
            <a:ext cx="71061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ru"/>
              <a:t>To what extent does the maxim ‘Be informative’ hold for interlocutors in Malagasy so-</a:t>
            </a:r>
            <a:endParaRPr/>
          </a:p>
          <a:p>
            <a:pPr indent="0" lvl="0" marL="0" rtl="0" algn="l">
              <a:spcBef>
                <a:spcPts val="0"/>
              </a:spcBef>
              <a:spcAft>
                <a:spcPts val="0"/>
              </a:spcAft>
              <a:buClr>
                <a:schemeClr val="dk1"/>
              </a:buClr>
              <a:buSzPts val="1100"/>
              <a:buFont typeface="Arial"/>
              <a:buNone/>
            </a:pPr>
            <a:r>
              <a:rPr lang="ru"/>
              <a:t>ciety? Despite certain clashes with other maxims, are members generally expected to</a:t>
            </a:r>
            <a:endParaRPr/>
          </a:p>
          <a:p>
            <a:pPr indent="0" lvl="0" marL="0" rtl="0" algn="l">
              <a:spcBef>
                <a:spcPts val="0"/>
              </a:spcBef>
              <a:spcAft>
                <a:spcPts val="0"/>
              </a:spcAft>
              <a:buClr>
                <a:schemeClr val="dk1"/>
              </a:buClr>
              <a:buSzPts val="1100"/>
              <a:buFont typeface="Arial"/>
              <a:buNone/>
            </a:pPr>
            <a:r>
              <a:rPr lang="ru"/>
              <a:t>satisfy the informational needs of co-conversationalists? No. Interlocutors regularly</a:t>
            </a:r>
            <a:endParaRPr/>
          </a:p>
          <a:p>
            <a:pPr indent="0" lvl="0" marL="0" rtl="0" algn="l">
              <a:spcBef>
                <a:spcPts val="0"/>
              </a:spcBef>
              <a:spcAft>
                <a:spcPts val="0"/>
              </a:spcAft>
              <a:buClr>
                <a:schemeClr val="dk1"/>
              </a:buClr>
              <a:buSzPts val="1100"/>
              <a:buFont typeface="Arial"/>
              <a:buNone/>
            </a:pPr>
            <a:r>
              <a:rPr lang="ru"/>
              <a:t>violate this maxim. They regularly provide less information than is required by their</a:t>
            </a:r>
            <a:endParaRPr/>
          </a:p>
          <a:p>
            <a:pPr indent="0" lvl="0" marL="0" rtl="0" algn="l">
              <a:spcBef>
                <a:spcPts val="0"/>
              </a:spcBef>
              <a:spcAft>
                <a:spcPts val="0"/>
              </a:spcAft>
              <a:buClr>
                <a:schemeClr val="dk1"/>
              </a:buClr>
              <a:buSzPts val="1100"/>
              <a:buFont typeface="Arial"/>
              <a:buNone/>
            </a:pPr>
            <a:r>
              <a:rPr lang="ru"/>
              <a:t>conversational partner, even though they have access to the necessary information. If</a:t>
            </a:r>
            <a:endParaRPr/>
          </a:p>
          <a:p>
            <a:pPr indent="0" lvl="0" marL="0" rtl="0" algn="l">
              <a:spcBef>
                <a:spcPts val="0"/>
              </a:spcBef>
              <a:spcAft>
                <a:spcPts val="0"/>
              </a:spcAft>
              <a:buClr>
                <a:schemeClr val="dk1"/>
              </a:buClr>
              <a:buSzPts val="1100"/>
              <a:buFont typeface="Arial"/>
              <a:buNone/>
            </a:pPr>
            <a:r>
              <a:rPr lang="ru"/>
              <a:t>A asks B, ‘Where is your mother?’ and B responds ‘She is either in the house or in the</a:t>
            </a:r>
            <a:endParaRPr/>
          </a:p>
          <a:p>
            <a:pPr indent="0" lvl="0" marL="0" rtl="0" algn="l">
              <a:spcBef>
                <a:spcPts val="0"/>
              </a:spcBef>
              <a:spcAft>
                <a:spcPts val="0"/>
              </a:spcAft>
              <a:buClr>
                <a:schemeClr val="dk1"/>
              </a:buClr>
              <a:buSzPts val="1100"/>
              <a:buFont typeface="Arial"/>
              <a:buNone/>
            </a:pPr>
            <a:r>
              <a:rPr lang="ru"/>
              <a:t>market’, B’s utterance is not usually taken to imply that B is unable to provide more</a:t>
            </a:r>
            <a:endParaRPr/>
          </a:p>
          <a:p>
            <a:pPr indent="0" lvl="0" marL="0" rtl="0" algn="l">
              <a:spcBef>
                <a:spcPts val="0"/>
              </a:spcBef>
              <a:spcAft>
                <a:spcPts val="0"/>
              </a:spcAft>
              <a:buClr>
                <a:schemeClr val="dk1"/>
              </a:buClr>
              <a:buSzPts val="1100"/>
              <a:buFont typeface="Arial"/>
              <a:buNone/>
            </a:pPr>
            <a:r>
              <a:rPr lang="ru"/>
              <a:t>specific information needed by the hearer. The implicature is not made, because the</a:t>
            </a:r>
            <a:endParaRPr/>
          </a:p>
          <a:p>
            <a:pPr indent="0" lvl="0" marL="0" rtl="0" algn="l">
              <a:spcBef>
                <a:spcPts val="0"/>
              </a:spcBef>
              <a:spcAft>
                <a:spcPts val="0"/>
              </a:spcAft>
              <a:buClr>
                <a:schemeClr val="dk1"/>
              </a:buClr>
              <a:buSzPts val="1100"/>
              <a:buFont typeface="Arial"/>
              <a:buNone/>
            </a:pPr>
            <a:r>
              <a:rPr lang="ru"/>
              <a:t>expectation that speakers will satisfy informational needs is not a basic norm. (Keenan 1979, p. 70)</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67"/>
          <p:cNvSpPr txBox="1"/>
          <p:nvPr>
            <p:ph type="title"/>
          </p:nvPr>
        </p:nvSpPr>
        <p:spPr>
          <a:xfrm>
            <a:off x="311700" y="269850"/>
            <a:ext cx="8520600" cy="484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Универсальность (</a:t>
            </a:r>
            <a:r>
              <a:rPr lang="ru" u="sng">
                <a:solidFill>
                  <a:schemeClr val="hlink"/>
                </a:solidFill>
                <a:hlinkClick r:id="rId3"/>
              </a:rPr>
              <a:t>von Fintel and Metthewson</a:t>
            </a:r>
            <a:r>
              <a:rPr lang="ru"/>
              <a:t>)</a:t>
            </a:r>
            <a:endParaRPr/>
          </a:p>
        </p:txBody>
      </p:sp>
      <p:sp>
        <p:nvSpPr>
          <p:cNvPr id="405" name="Google Shape;405;p67"/>
          <p:cNvSpPr txBox="1"/>
          <p:nvPr/>
        </p:nvSpPr>
        <p:spPr>
          <a:xfrm>
            <a:off x="311700" y="1157875"/>
            <a:ext cx="71061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t>Keenan 1979, p. 70:</a:t>
            </a:r>
            <a:endParaRPr/>
          </a:p>
          <a:p>
            <a:pPr indent="0" lvl="0" marL="0" rtl="0" algn="l">
              <a:spcBef>
                <a:spcPts val="0"/>
              </a:spcBef>
              <a:spcAft>
                <a:spcPts val="0"/>
              </a:spcAft>
              <a:buNone/>
            </a:pPr>
            <a:r>
              <a:rPr lang="ru"/>
              <a:t>i. “New information is a rare commodity. [. . . ] Information that is not already available to the public is highly sought after.”</a:t>
            </a:r>
            <a:endParaRPr/>
          </a:p>
          <a:p>
            <a:pPr indent="0" lvl="0" marL="0" rtl="0" algn="l">
              <a:spcBef>
                <a:spcPts val="0"/>
              </a:spcBef>
              <a:spcAft>
                <a:spcPts val="0"/>
              </a:spcAft>
              <a:buNone/>
            </a:pPr>
            <a:r>
              <a:rPr lang="ru"/>
              <a:t>ii. “The fear of committing oneself explicitly to a particular claim.”</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Here is a summary of the evidence that Keenan provides:</a:t>
            </a:r>
            <a:endParaRPr/>
          </a:p>
          <a:p>
            <a:pPr indent="0" lvl="0" marL="0" rtl="0" algn="l">
              <a:spcBef>
                <a:spcPts val="0"/>
              </a:spcBef>
              <a:spcAft>
                <a:spcPts val="0"/>
              </a:spcAft>
              <a:buNone/>
            </a:pPr>
            <a:r>
              <a:rPr lang="ru"/>
              <a:t>• Speakers will give only necessary conditions, rather than necessary and sufficient conditions. (“How do you open the door?” is met with “If you don’t turn the knob, it won’t open” rather than “By turning the knob”.)</a:t>
            </a:r>
            <a:endParaRPr/>
          </a:p>
          <a:p>
            <a:pPr indent="0" lvl="0" marL="0" rtl="0" algn="l">
              <a:spcBef>
                <a:spcPts val="0"/>
              </a:spcBef>
              <a:spcAft>
                <a:spcPts val="0"/>
              </a:spcAft>
              <a:buNone/>
            </a:pPr>
            <a:r>
              <a:rPr lang="ru"/>
              <a:t>• Speakers avoid naming specific people, opting instead for indefinites like someone.</a:t>
            </a:r>
            <a:endParaRPr/>
          </a:p>
          <a:p>
            <a:pPr indent="0" lvl="0" marL="0" rtl="0" algn="l">
              <a:spcBef>
                <a:spcPts val="0"/>
              </a:spcBef>
              <a:spcAft>
                <a:spcPts val="0"/>
              </a:spcAft>
              <a:buNone/>
            </a:pPr>
            <a:r>
              <a:rPr lang="ru"/>
              <a:t>• Speakers frequently use passive-like constructions (The paper was completed), even when the active would be natural (I completed the paper).</a:t>
            </a:r>
            <a:endParaRPr/>
          </a:p>
          <a:p>
            <a:pPr indent="0" lvl="0" marL="0" rtl="0" algn="l">
              <a:spcBef>
                <a:spcPts val="0"/>
              </a:spcBef>
              <a:spcAft>
                <a:spcPts val="0"/>
              </a:spcAft>
              <a:buNone/>
            </a:pPr>
            <a:r>
              <a:rPr lang="ru"/>
              <a:t>• If some information is widely known or easily obtained, then speakers are more forthcoming.</a:t>
            </a:r>
            <a:endParaRPr/>
          </a:p>
          <a:p>
            <a:pPr indent="0" lvl="0" marL="0" rtl="0" algn="l">
              <a:spcBef>
                <a:spcPts val="0"/>
              </a:spcBef>
              <a:spcAft>
                <a:spcPts val="0"/>
              </a:spcAft>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68"/>
          <p:cNvSpPr txBox="1"/>
          <p:nvPr>
            <p:ph type="title"/>
          </p:nvPr>
        </p:nvSpPr>
        <p:spPr>
          <a:xfrm>
            <a:off x="311700" y="200675"/>
            <a:ext cx="8520600" cy="426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Литература</a:t>
            </a:r>
            <a:endParaRPr/>
          </a:p>
        </p:txBody>
      </p:sp>
      <p:sp>
        <p:nvSpPr>
          <p:cNvPr id="411" name="Google Shape;411;p68"/>
          <p:cNvSpPr txBox="1"/>
          <p:nvPr>
            <p:ph idx="1" type="body"/>
          </p:nvPr>
        </p:nvSpPr>
        <p:spPr>
          <a:xfrm>
            <a:off x="311700" y="708100"/>
            <a:ext cx="8520600" cy="42441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275"/>
              <a:buNone/>
            </a:pPr>
            <a:r>
              <a:rPr lang="ru" sz="900"/>
              <a:t>Bach, Kent. 1994. Meaning, speech acts, and communication. In Robert Harnish (ed.), Basic topics in the philosophy of language, 3–20. Englewood Cliffs, NJ: Prentice Hall.</a:t>
            </a:r>
            <a:endParaRPr sz="900"/>
          </a:p>
          <a:p>
            <a:pPr indent="0" lvl="0" marL="0" rtl="0" algn="l">
              <a:lnSpc>
                <a:spcPct val="105000"/>
              </a:lnSpc>
              <a:spcBef>
                <a:spcPts val="1200"/>
              </a:spcBef>
              <a:spcAft>
                <a:spcPts val="0"/>
              </a:spcAft>
              <a:buSzPts val="275"/>
              <a:buNone/>
            </a:pPr>
            <a:r>
              <a:rPr lang="ru" sz="900"/>
              <a:t>Beaver, David I. &amp; Brady Zack Clark. 2008. Sense and sensitivity: How focus determines meaning. Oxford: Wiley-Blackwell.</a:t>
            </a:r>
            <a:endParaRPr sz="900"/>
          </a:p>
          <a:p>
            <a:pPr indent="0" lvl="0" marL="0" rtl="0" algn="l">
              <a:lnSpc>
                <a:spcPct val="105000"/>
              </a:lnSpc>
              <a:spcBef>
                <a:spcPts val="1200"/>
              </a:spcBef>
              <a:spcAft>
                <a:spcPts val="0"/>
              </a:spcAft>
              <a:buSzPts val="275"/>
              <a:buNone/>
            </a:pPr>
            <a:r>
              <a:rPr lang="ru" sz="900"/>
              <a:t>Brown, Penelope &amp; Stephen C. Levinson. 1978. Universals in language use: Politeness phenomena. In Esther N. Goody (ed.), Questions and politeness: Strategies in social interaction, 56–311. Cambridge: Cambridge University Press.</a:t>
            </a:r>
            <a:endParaRPr sz="900"/>
          </a:p>
          <a:p>
            <a:pPr indent="0" lvl="0" marL="0" rtl="0" algn="l">
              <a:lnSpc>
                <a:spcPct val="105000"/>
              </a:lnSpc>
              <a:spcBef>
                <a:spcPts val="1200"/>
              </a:spcBef>
              <a:spcAft>
                <a:spcPts val="0"/>
              </a:spcAft>
              <a:buSzPts val="275"/>
              <a:buNone/>
            </a:pPr>
            <a:r>
              <a:rPr lang="ru" sz="900"/>
              <a:t>Brown, Penelope &amp; Stephen C. Levinson. 1987. Politeness: Some universals in language use. Cambridge: Cambridge University Press</a:t>
            </a:r>
            <a:endParaRPr sz="900"/>
          </a:p>
          <a:p>
            <a:pPr indent="0" lvl="0" marL="0" rtl="0" algn="l">
              <a:lnSpc>
                <a:spcPct val="105000"/>
              </a:lnSpc>
              <a:spcBef>
                <a:spcPts val="1200"/>
              </a:spcBef>
              <a:spcAft>
                <a:spcPts val="0"/>
              </a:spcAft>
              <a:buSzPts val="275"/>
              <a:buNone/>
            </a:pPr>
            <a:r>
              <a:rPr lang="ru" sz="900"/>
              <a:t>Ginzburg, Jonathan. 1996. Interrogatives: Questions, facts, and dialogue. In Shalom Lappin (ed.), The handbook of contemporary semantic theory, 385–422. Oxford: Blackwell Publishers.</a:t>
            </a:r>
            <a:endParaRPr sz="900"/>
          </a:p>
          <a:p>
            <a:pPr indent="0" lvl="0" marL="0" rtl="0" algn="l">
              <a:lnSpc>
                <a:spcPct val="105000"/>
              </a:lnSpc>
              <a:spcBef>
                <a:spcPts val="1200"/>
              </a:spcBef>
              <a:spcAft>
                <a:spcPts val="0"/>
              </a:spcAft>
              <a:buSzPts val="275"/>
              <a:buNone/>
            </a:pPr>
            <a:r>
              <a:rPr lang="ru" sz="900"/>
              <a:t>Grice, H. Paul. 1975. Logic and conversation. In Peter Cole &amp; Jerry Morgan (eds.), Syntax and semantics, vol. 3: Speech Acts, 43–58. New York: Academic Press.</a:t>
            </a:r>
            <a:endParaRPr sz="900"/>
          </a:p>
          <a:p>
            <a:pPr indent="0" lvl="0" marL="0" rtl="0" algn="l">
              <a:lnSpc>
                <a:spcPct val="105000"/>
              </a:lnSpc>
              <a:spcBef>
                <a:spcPts val="1200"/>
              </a:spcBef>
              <a:spcAft>
                <a:spcPts val="0"/>
              </a:spcAft>
              <a:buSzPts val="275"/>
              <a:buNone/>
            </a:pPr>
            <a:r>
              <a:rPr lang="ru" sz="900"/>
              <a:t>Hirschberg, Julia. 1985. A theory of scalar implicature: University of Pennsylvania dissertation.</a:t>
            </a:r>
            <a:endParaRPr sz="900"/>
          </a:p>
          <a:p>
            <a:pPr indent="0" lvl="0" marL="0" rtl="0" algn="l">
              <a:lnSpc>
                <a:spcPct val="105000"/>
              </a:lnSpc>
              <a:spcBef>
                <a:spcPts val="1200"/>
              </a:spcBef>
              <a:spcAft>
                <a:spcPts val="0"/>
              </a:spcAft>
              <a:buSzPts val="1100"/>
              <a:buNone/>
            </a:pPr>
            <a:r>
              <a:rPr lang="ru" sz="900"/>
              <a:t>Keenan, Elinor Ochs. 1979. The universality of conversational postulates. Language and Society 5(1). 67–80.</a:t>
            </a:r>
            <a:endParaRPr sz="900"/>
          </a:p>
          <a:p>
            <a:pPr indent="0" lvl="0" marL="0" rtl="0" algn="l">
              <a:lnSpc>
                <a:spcPct val="105000"/>
              </a:lnSpc>
              <a:spcBef>
                <a:spcPts val="1200"/>
              </a:spcBef>
              <a:spcAft>
                <a:spcPts val="0"/>
              </a:spcAft>
              <a:buSzPts val="275"/>
              <a:buNone/>
            </a:pPr>
            <a:r>
              <a:rPr lang="ru" sz="900"/>
              <a:t>Lakoff, Robin. 1973. The logic of politeness; or, minding your P’s and Q’s. In Claudia Corum, T. Cedric Smith-Stark &amp; Ann Weiser (eds.), Proceedings of the 9th meeting of the Chicago Linguistic Society, 292–305. Chicago: Chicago Linguistic Society.</a:t>
            </a:r>
            <a:endParaRPr sz="900"/>
          </a:p>
          <a:p>
            <a:pPr indent="0" lvl="0" marL="0" rtl="0" algn="l">
              <a:lnSpc>
                <a:spcPct val="105000"/>
              </a:lnSpc>
              <a:spcBef>
                <a:spcPts val="1200"/>
              </a:spcBef>
              <a:spcAft>
                <a:spcPts val="0"/>
              </a:spcAft>
              <a:buSzPts val="275"/>
              <a:buNone/>
            </a:pPr>
            <a:r>
              <a:rPr lang="ru" sz="900"/>
              <a:t>Roberts, Craige. 1996. Information structure: Towards an integrated formal theory of pragmatics. In Jae Hak Yoon &amp; Andreas Kathol (eds.), OSU working papers in linguistics, vol. 49: Papers in Semantics, 91–136. Columbus, OH: The Ohio State University Department of Linguistics. Revised 1998.</a:t>
            </a:r>
            <a:endParaRPr sz="900"/>
          </a:p>
          <a:p>
            <a:pPr indent="0" lvl="0" marL="0" rtl="0" algn="l">
              <a:lnSpc>
                <a:spcPct val="105000"/>
              </a:lnSpc>
              <a:spcBef>
                <a:spcPts val="1200"/>
              </a:spcBef>
              <a:spcAft>
                <a:spcPts val="0"/>
              </a:spcAft>
              <a:buSzPts val="275"/>
              <a:buNone/>
            </a:pPr>
            <a:r>
              <a:rPr lang="ru" sz="900"/>
              <a:t>Watts, Richard J. 2003. Politeness. Cambridge: Cambridge University Press</a:t>
            </a:r>
            <a:endParaRPr sz="900"/>
          </a:p>
          <a:p>
            <a:pPr indent="0" lvl="0" marL="0" rtl="0" algn="l">
              <a:lnSpc>
                <a:spcPct val="105000"/>
              </a:lnSpc>
              <a:spcBef>
                <a:spcPts val="1200"/>
              </a:spcBef>
              <a:spcAft>
                <a:spcPts val="0"/>
              </a:spcAft>
              <a:buSzPts val="275"/>
              <a:buNone/>
            </a:pPr>
            <a:r>
              <a:t/>
            </a:r>
            <a:endParaRPr sz="550"/>
          </a:p>
          <a:p>
            <a:pPr indent="0" lvl="0" marL="0" rtl="0" algn="l">
              <a:lnSpc>
                <a:spcPct val="105000"/>
              </a:lnSpc>
              <a:spcBef>
                <a:spcPts val="1200"/>
              </a:spcBef>
              <a:spcAft>
                <a:spcPts val="0"/>
              </a:spcAft>
              <a:buClr>
                <a:schemeClr val="dk1"/>
              </a:buClr>
              <a:buSzPts val="275"/>
              <a:buFont typeface="Arial"/>
              <a:buNone/>
            </a:pPr>
            <a:r>
              <a:t/>
            </a:r>
            <a:endParaRPr sz="550"/>
          </a:p>
          <a:p>
            <a:pPr indent="0" lvl="0" marL="0" rtl="0" algn="l">
              <a:lnSpc>
                <a:spcPct val="105000"/>
              </a:lnSpc>
              <a:spcBef>
                <a:spcPts val="1200"/>
              </a:spcBef>
              <a:spcAft>
                <a:spcPts val="1200"/>
              </a:spcAft>
              <a:buSzPts val="275"/>
              <a:buNone/>
            </a:pPr>
            <a:r>
              <a:t/>
            </a:r>
            <a:endParaRPr sz="55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Максимы Грайса</a:t>
            </a:r>
            <a:endParaRPr/>
          </a:p>
        </p:txBody>
      </p:sp>
      <p:sp>
        <p:nvSpPr>
          <p:cNvPr id="86" name="Google Shape;86;p18"/>
          <p:cNvSpPr txBox="1"/>
          <p:nvPr>
            <p:ph idx="1" type="body"/>
          </p:nvPr>
        </p:nvSpPr>
        <p:spPr>
          <a:xfrm>
            <a:off x="311700" y="1017725"/>
            <a:ext cx="8520600" cy="3795900"/>
          </a:xfrm>
          <a:prstGeom prst="rect">
            <a:avLst/>
          </a:prstGeom>
        </p:spPr>
        <p:txBody>
          <a:bodyPr anchorCtr="0" anchor="t" bIns="91425" lIns="91425" spcFirstLastPara="1" rIns="91425" wrap="square" tIns="91425">
            <a:normAutofit fontScale="32500" lnSpcReduction="10000"/>
          </a:bodyPr>
          <a:lstStyle/>
          <a:p>
            <a:pPr indent="0" lvl="0" marL="0" rtl="0" algn="l">
              <a:spcBef>
                <a:spcPts val="0"/>
              </a:spcBef>
              <a:spcAft>
                <a:spcPts val="0"/>
              </a:spcAft>
              <a:buNone/>
            </a:pPr>
            <a:r>
              <a:rPr lang="ru" sz="3750"/>
              <a:t>Максимы Грайса – основа прагматической теории. Они не являются научными обобщениями или законами в строгом смысле. Если вы нарушаете максиму, вы не фальсифицируете ее. Вы создаете интересные последствия.</a:t>
            </a:r>
            <a:endParaRPr sz="3750"/>
          </a:p>
          <a:p>
            <a:pPr indent="0" lvl="0" marL="0" rtl="0" algn="l">
              <a:spcBef>
                <a:spcPts val="1200"/>
              </a:spcBef>
              <a:spcAft>
                <a:spcPts val="0"/>
              </a:spcAft>
              <a:buNone/>
            </a:pPr>
            <a:r>
              <a:rPr b="1" lang="ru" sz="3750"/>
              <a:t>Принцип кооперации</a:t>
            </a:r>
            <a:endParaRPr b="1" sz="3750"/>
          </a:p>
          <a:p>
            <a:pPr indent="0" lvl="0" marL="0" rtl="0" algn="l">
              <a:spcBef>
                <a:spcPts val="1200"/>
              </a:spcBef>
              <a:spcAft>
                <a:spcPts val="0"/>
              </a:spcAft>
              <a:buNone/>
            </a:pPr>
            <a:r>
              <a:rPr lang="ru" sz="3750"/>
              <a:t>Твой коммуникативный вклад на данном шаге диалога должен быть таким, какого требует совместно принятая цель (направление) этого диалога.</a:t>
            </a:r>
            <a:endParaRPr sz="3750"/>
          </a:p>
          <a:p>
            <a:pPr indent="0" lvl="0" marL="0" rtl="0" algn="l">
              <a:spcBef>
                <a:spcPts val="1200"/>
              </a:spcBef>
              <a:spcAft>
                <a:spcPts val="0"/>
              </a:spcAft>
              <a:buNone/>
            </a:pPr>
            <a:r>
              <a:rPr b="1" lang="ru" sz="3750"/>
              <a:t>Cooperative Principle</a:t>
            </a:r>
            <a:endParaRPr b="1" sz="3750"/>
          </a:p>
          <a:p>
            <a:pPr indent="0" lvl="0" marL="0" rtl="0" algn="l">
              <a:spcBef>
                <a:spcPts val="1200"/>
              </a:spcBef>
              <a:spcAft>
                <a:spcPts val="0"/>
              </a:spcAft>
              <a:buNone/>
            </a:pPr>
            <a:r>
              <a:rPr lang="ru" sz="3750"/>
              <a:t>Make your conversational contribution such as is required, at the stage at which it occurs, by the accepted purpose or direction of the talk exchange in which you are engaged.</a:t>
            </a:r>
            <a:endParaRPr sz="3750"/>
          </a:p>
          <a:p>
            <a:pPr indent="0" lvl="0" marL="0" rtl="0" algn="l">
              <a:spcBef>
                <a:spcPts val="1200"/>
              </a:spcBef>
              <a:spcAft>
                <a:spcPts val="0"/>
              </a:spcAft>
              <a:buNone/>
            </a:pPr>
            <a:r>
              <a:t/>
            </a:r>
            <a:endParaRPr sz="3750"/>
          </a:p>
          <a:p>
            <a:pPr indent="0" lvl="0" marL="0" rtl="0" algn="l">
              <a:spcBef>
                <a:spcPts val="1200"/>
              </a:spcBef>
              <a:spcAft>
                <a:spcPts val="0"/>
              </a:spcAft>
              <a:buNone/>
            </a:pPr>
            <a:r>
              <a:rPr lang="ru" sz="3750"/>
              <a:t>В каких ситуациях принцип кооперативности нарушается?</a:t>
            </a:r>
            <a:endParaRPr sz="3750"/>
          </a:p>
          <a:p>
            <a:pPr indent="0" lvl="0" marL="0" rtl="0" algn="l">
              <a:spcBef>
                <a:spcPts val="1200"/>
              </a:spcBef>
              <a:spcAft>
                <a:spcPts val="0"/>
              </a:spcAft>
              <a:buNone/>
            </a:pPr>
            <a:r>
              <a:rPr lang="ru" sz="3750"/>
              <a:t>-- при даче показаний на допросе</a:t>
            </a:r>
            <a:endParaRPr sz="3750"/>
          </a:p>
          <a:p>
            <a:pPr indent="0" lvl="0" marL="0" rtl="0" algn="l">
              <a:spcBef>
                <a:spcPts val="1200"/>
              </a:spcBef>
              <a:spcAft>
                <a:spcPts val="1200"/>
              </a:spcAft>
              <a:buNone/>
            </a:pPr>
            <a:r>
              <a:rPr lang="ru" sz="3750"/>
              <a:t>-- когда преподаватель отвечает на вопросы студента по контрольному заданию</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Максимы Грайса</a:t>
            </a:r>
            <a:endParaRPr/>
          </a:p>
        </p:txBody>
      </p:sp>
      <p:sp>
        <p:nvSpPr>
          <p:cNvPr id="92" name="Google Shape;92;p19"/>
          <p:cNvSpPr txBox="1"/>
          <p:nvPr>
            <p:ph idx="1" type="body"/>
          </p:nvPr>
        </p:nvSpPr>
        <p:spPr>
          <a:xfrm>
            <a:off x="311700" y="1017725"/>
            <a:ext cx="8520600" cy="37959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b="1" lang="ru" sz="3750"/>
              <a:t>Максима (максимы) качества</a:t>
            </a:r>
            <a:endParaRPr b="1" sz="3750"/>
          </a:p>
          <a:p>
            <a:pPr indent="0" lvl="0" marL="0" rtl="0" algn="l">
              <a:spcBef>
                <a:spcPts val="1200"/>
              </a:spcBef>
              <a:spcAft>
                <a:spcPts val="0"/>
              </a:spcAft>
              <a:buNone/>
            </a:pPr>
            <a:r>
              <a:rPr lang="ru" sz="3750"/>
              <a:t>a. Не говори того, что ты считаешь ложным</a:t>
            </a:r>
            <a:endParaRPr sz="3750"/>
          </a:p>
          <a:p>
            <a:pPr indent="0" lvl="0" marL="0" rtl="0" algn="l">
              <a:spcBef>
                <a:spcPts val="1200"/>
              </a:spcBef>
              <a:spcAft>
                <a:spcPts val="0"/>
              </a:spcAft>
              <a:buNone/>
            </a:pPr>
            <a:r>
              <a:rPr lang="ru" sz="3750"/>
              <a:t>b. Не говори того, для чего у тебя нет достаточных оснований</a:t>
            </a:r>
            <a:endParaRPr sz="3750"/>
          </a:p>
          <a:p>
            <a:pPr indent="0" lvl="0" marL="0" rtl="0" algn="l">
              <a:spcBef>
                <a:spcPts val="1200"/>
              </a:spcBef>
              <a:spcAft>
                <a:spcPts val="0"/>
              </a:spcAft>
              <a:buNone/>
            </a:pPr>
            <a:r>
              <a:rPr b="1" lang="ru" sz="3750"/>
              <a:t>Maxims of Quality</a:t>
            </a:r>
            <a:endParaRPr b="1" sz="3750"/>
          </a:p>
          <a:p>
            <a:pPr indent="0" lvl="0" marL="0" rtl="0" algn="l">
              <a:spcBef>
                <a:spcPts val="1200"/>
              </a:spcBef>
              <a:spcAft>
                <a:spcPts val="0"/>
              </a:spcAft>
              <a:buNone/>
            </a:pPr>
            <a:r>
              <a:rPr lang="ru" sz="3750"/>
              <a:t>Try to make your contribution one that is true.</a:t>
            </a:r>
            <a:endParaRPr sz="3750"/>
          </a:p>
          <a:p>
            <a:pPr indent="0" lvl="0" marL="0" rtl="0" algn="l">
              <a:spcBef>
                <a:spcPts val="1200"/>
              </a:spcBef>
              <a:spcAft>
                <a:spcPts val="0"/>
              </a:spcAft>
              <a:buNone/>
            </a:pPr>
            <a:r>
              <a:rPr lang="ru" sz="3750"/>
              <a:t>a. Do not say what you believe to be false.</a:t>
            </a:r>
            <a:endParaRPr sz="3750"/>
          </a:p>
          <a:p>
            <a:pPr indent="0" lvl="0" marL="0" rtl="0" algn="l">
              <a:spcBef>
                <a:spcPts val="1200"/>
              </a:spcBef>
              <a:spcAft>
                <a:spcPts val="0"/>
              </a:spcAft>
              <a:buNone/>
            </a:pPr>
            <a:r>
              <a:rPr lang="ru" sz="3750"/>
              <a:t>b. Do not say that for which you lack adequate evidence.</a:t>
            </a:r>
            <a:endParaRPr sz="3750"/>
          </a:p>
          <a:p>
            <a:pPr indent="0" lvl="0" marL="0" rtl="0" algn="l">
              <a:spcBef>
                <a:spcPts val="1200"/>
              </a:spcBef>
              <a:spcAft>
                <a:spcPts val="1200"/>
              </a:spcAft>
              <a:buNone/>
            </a:pPr>
            <a:r>
              <a:t/>
            </a:r>
            <a:endParaRPr sz="375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Максимы Грайса</a:t>
            </a:r>
            <a:endParaRPr/>
          </a:p>
        </p:txBody>
      </p:sp>
      <p:sp>
        <p:nvSpPr>
          <p:cNvPr id="98" name="Google Shape;98;p20"/>
          <p:cNvSpPr txBox="1"/>
          <p:nvPr>
            <p:ph idx="1" type="body"/>
          </p:nvPr>
        </p:nvSpPr>
        <p:spPr>
          <a:xfrm>
            <a:off x="311700" y="1017725"/>
            <a:ext cx="8520600" cy="3795900"/>
          </a:xfrm>
          <a:prstGeom prst="rect">
            <a:avLst/>
          </a:prstGeom>
        </p:spPr>
        <p:txBody>
          <a:bodyPr anchorCtr="0" anchor="t" bIns="91425" lIns="91425" spcFirstLastPara="1" rIns="91425" wrap="square" tIns="91425">
            <a:normAutofit fontScale="40000"/>
          </a:bodyPr>
          <a:lstStyle/>
          <a:p>
            <a:pPr indent="0" lvl="0" marL="0" rtl="0" algn="l">
              <a:spcBef>
                <a:spcPts val="0"/>
              </a:spcBef>
              <a:spcAft>
                <a:spcPts val="0"/>
              </a:spcAft>
              <a:buNone/>
            </a:pPr>
            <a:r>
              <a:rPr b="1" lang="ru" sz="3750"/>
              <a:t>Максима (максимы) количества</a:t>
            </a:r>
            <a:endParaRPr b="1" sz="3750"/>
          </a:p>
          <a:p>
            <a:pPr indent="0" lvl="0" marL="0" rtl="0" algn="l">
              <a:spcBef>
                <a:spcPts val="1200"/>
              </a:spcBef>
              <a:spcAft>
                <a:spcPts val="0"/>
              </a:spcAft>
              <a:buNone/>
            </a:pPr>
            <a:r>
              <a:rPr lang="ru" sz="3750"/>
              <a:t>a. Твое высказывание должно содержать не меньше информации, чем требуется (для</a:t>
            </a:r>
            <a:endParaRPr sz="3750"/>
          </a:p>
          <a:p>
            <a:pPr indent="0" lvl="0" marL="0" rtl="0" algn="l">
              <a:spcBef>
                <a:spcPts val="1200"/>
              </a:spcBef>
              <a:spcAft>
                <a:spcPts val="0"/>
              </a:spcAft>
              <a:buNone/>
            </a:pPr>
            <a:r>
              <a:rPr lang="ru" sz="3750"/>
              <a:t>выполнения текущих целей диалога)</a:t>
            </a:r>
            <a:endParaRPr sz="3750"/>
          </a:p>
          <a:p>
            <a:pPr indent="0" lvl="0" marL="0" rtl="0" algn="l">
              <a:spcBef>
                <a:spcPts val="1200"/>
              </a:spcBef>
              <a:spcAft>
                <a:spcPts val="0"/>
              </a:spcAft>
              <a:buNone/>
            </a:pPr>
            <a:r>
              <a:rPr lang="ru" sz="3750"/>
              <a:t>b. Твое высказывание не должно содержать больше информации, чем требуется</a:t>
            </a:r>
            <a:endParaRPr sz="3750"/>
          </a:p>
          <a:p>
            <a:pPr indent="0" lvl="0" marL="0" rtl="0" algn="l">
              <a:spcBef>
                <a:spcPts val="1200"/>
              </a:spcBef>
              <a:spcAft>
                <a:spcPts val="0"/>
              </a:spcAft>
              <a:buNone/>
            </a:pPr>
            <a:r>
              <a:rPr b="1" lang="ru" sz="3750"/>
              <a:t>Maxims of Quantity</a:t>
            </a:r>
            <a:endParaRPr b="1" sz="3750"/>
          </a:p>
          <a:p>
            <a:pPr indent="0" lvl="0" marL="0" rtl="0" algn="l">
              <a:spcBef>
                <a:spcPts val="1200"/>
              </a:spcBef>
              <a:spcAft>
                <a:spcPts val="0"/>
              </a:spcAft>
              <a:buNone/>
            </a:pPr>
            <a:r>
              <a:rPr lang="ru" sz="3750"/>
              <a:t>a. Make your contribution as informative as is required (for the current purposes of the exchange).</a:t>
            </a:r>
            <a:endParaRPr sz="3750"/>
          </a:p>
          <a:p>
            <a:pPr indent="0" lvl="0" marL="0" rtl="0" algn="l">
              <a:spcBef>
                <a:spcPts val="1200"/>
              </a:spcBef>
              <a:spcAft>
                <a:spcPts val="0"/>
              </a:spcAft>
              <a:buNone/>
            </a:pPr>
            <a:r>
              <a:rPr lang="ru" sz="3750"/>
              <a:t>b. Do not make your contribution more informative than is required.</a:t>
            </a:r>
            <a:endParaRPr sz="3750"/>
          </a:p>
          <a:p>
            <a:pPr indent="0" lvl="0" marL="0" rtl="0" algn="l">
              <a:spcBef>
                <a:spcPts val="1200"/>
              </a:spcBef>
              <a:spcAft>
                <a:spcPts val="0"/>
              </a:spcAft>
              <a:buNone/>
            </a:pPr>
            <a:r>
              <a:t/>
            </a:r>
            <a:endParaRPr b="1" sz="3750"/>
          </a:p>
          <a:p>
            <a:pPr indent="0" lvl="0" marL="0" rtl="0" algn="l">
              <a:spcBef>
                <a:spcPts val="1200"/>
              </a:spcBef>
              <a:spcAft>
                <a:spcPts val="1200"/>
              </a:spcAft>
              <a:buNone/>
            </a:pPr>
            <a:r>
              <a:t/>
            </a:r>
            <a:endParaRPr sz="375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Максимы Грайса</a:t>
            </a:r>
            <a:endParaRPr/>
          </a:p>
        </p:txBody>
      </p:sp>
      <p:sp>
        <p:nvSpPr>
          <p:cNvPr id="104" name="Google Shape;104;p21"/>
          <p:cNvSpPr txBox="1"/>
          <p:nvPr>
            <p:ph idx="1" type="body"/>
          </p:nvPr>
        </p:nvSpPr>
        <p:spPr>
          <a:xfrm>
            <a:off x="311700" y="1017725"/>
            <a:ext cx="8520600" cy="37959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b="1" lang="ru" sz="2920"/>
              <a:t>Максима релевантности</a:t>
            </a:r>
            <a:endParaRPr b="1" sz="2920"/>
          </a:p>
          <a:p>
            <a:pPr indent="0" lvl="0" marL="0" rtl="0" algn="l">
              <a:spcBef>
                <a:spcPts val="1200"/>
              </a:spcBef>
              <a:spcAft>
                <a:spcPts val="0"/>
              </a:spcAft>
              <a:buNone/>
            </a:pPr>
            <a:r>
              <a:rPr lang="ru" sz="2920"/>
              <a:t>Не отклоняйся от темы</a:t>
            </a:r>
            <a:endParaRPr sz="2920"/>
          </a:p>
          <a:p>
            <a:pPr indent="0" lvl="0" marL="0" rtl="0" algn="l">
              <a:spcBef>
                <a:spcPts val="1200"/>
              </a:spcBef>
              <a:spcAft>
                <a:spcPts val="0"/>
              </a:spcAft>
              <a:buNone/>
            </a:pPr>
            <a:r>
              <a:t/>
            </a:r>
            <a:endParaRPr sz="2920"/>
          </a:p>
          <a:p>
            <a:pPr indent="0" lvl="0" marL="0" rtl="0" algn="l">
              <a:spcBef>
                <a:spcPts val="1200"/>
              </a:spcBef>
              <a:spcAft>
                <a:spcPts val="0"/>
              </a:spcAft>
              <a:buNone/>
            </a:pPr>
            <a:r>
              <a:rPr b="1" lang="ru" sz="2920"/>
              <a:t>Maxim of Relation</a:t>
            </a:r>
            <a:endParaRPr b="1" sz="2920"/>
          </a:p>
          <a:p>
            <a:pPr indent="0" lvl="0" marL="0" rtl="0" algn="l">
              <a:spcBef>
                <a:spcPts val="1200"/>
              </a:spcBef>
              <a:spcAft>
                <a:spcPts val="0"/>
              </a:spcAft>
              <a:buNone/>
            </a:pPr>
            <a:r>
              <a:rPr lang="ru" sz="2920"/>
              <a:t>Be relevant</a:t>
            </a:r>
            <a:endParaRPr sz="2920"/>
          </a:p>
          <a:p>
            <a:pPr indent="0" lvl="0" marL="0" rtl="0" algn="l">
              <a:spcBef>
                <a:spcPts val="1200"/>
              </a:spcBef>
              <a:spcAft>
                <a:spcPts val="0"/>
              </a:spcAft>
              <a:buNone/>
            </a:pPr>
            <a:r>
              <a:t/>
            </a:r>
            <a:endParaRPr b="1" sz="3750"/>
          </a:p>
          <a:p>
            <a:pPr indent="0" lvl="0" marL="0" rtl="0" algn="l">
              <a:spcBef>
                <a:spcPts val="1200"/>
              </a:spcBef>
              <a:spcAft>
                <a:spcPts val="0"/>
              </a:spcAft>
              <a:buNone/>
            </a:pPr>
            <a:r>
              <a:t/>
            </a:r>
            <a:endParaRPr b="1" sz="3750"/>
          </a:p>
          <a:p>
            <a:pPr indent="0" lvl="0" marL="0" rtl="0" algn="l">
              <a:spcBef>
                <a:spcPts val="1200"/>
              </a:spcBef>
              <a:spcAft>
                <a:spcPts val="1200"/>
              </a:spcAft>
              <a:buNone/>
            </a:pPr>
            <a:r>
              <a:t/>
            </a:r>
            <a:endParaRPr sz="375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